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sldIdLst>
    <p:sldId id="256" r:id="rId2"/>
    <p:sldId id="258" r:id="rId3"/>
    <p:sldId id="257" r:id="rId4"/>
    <p:sldId id="265" r:id="rId5"/>
    <p:sldId id="261" r:id="rId6"/>
    <p:sldId id="273" r:id="rId7"/>
    <p:sldId id="263" r:id="rId8"/>
    <p:sldId id="264" r:id="rId9"/>
    <p:sldId id="310" r:id="rId10"/>
    <p:sldId id="260" r:id="rId11"/>
    <p:sldId id="266" r:id="rId12"/>
    <p:sldId id="278" r:id="rId13"/>
    <p:sldId id="309" r:id="rId14"/>
    <p:sldId id="267" r:id="rId15"/>
    <p:sldId id="268" r:id="rId16"/>
    <p:sldId id="279" r:id="rId17"/>
    <p:sldId id="280" r:id="rId18"/>
    <p:sldId id="277" r:id="rId19"/>
    <p:sldId id="270" r:id="rId20"/>
    <p:sldId id="269" r:id="rId21"/>
    <p:sldId id="276" r:id="rId22"/>
    <p:sldId id="274" r:id="rId23"/>
    <p:sldId id="275" r:id="rId24"/>
    <p:sldId id="271" r:id="rId25"/>
    <p:sldId id="272" r:id="rId26"/>
    <p:sldId id="308" r:id="rId27"/>
    <p:sldId id="262" r:id="rId28"/>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BC4F"/>
    <a:srgbClr val="513A54"/>
    <a:srgbClr val="648653"/>
    <a:srgbClr val="746A67"/>
    <a:srgbClr val="381C36"/>
    <a:srgbClr val="6A246A"/>
    <a:srgbClr val="A935A6"/>
    <a:srgbClr val="D844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41B31C-C14A-40C2-9039-CD423167FB39}" type="datetimeFigureOut">
              <a:rPr lang="en-NL" smtClean="0"/>
              <a:t>12/14/2023</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DAA06-7A27-4C6E-8B4E-6DAF781ACBAF}" type="slidenum">
              <a:rPr lang="en-NL" smtClean="0"/>
              <a:t>‹Nr.›</a:t>
            </a:fld>
            <a:endParaRPr lang="en-NL"/>
          </a:p>
        </p:txBody>
      </p:sp>
    </p:spTree>
    <p:extLst>
      <p:ext uri="{BB962C8B-B14F-4D97-AF65-F5344CB8AC3E}">
        <p14:creationId xmlns:p14="http://schemas.microsoft.com/office/powerpoint/2010/main" val="3240914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8DE201-37EF-75D9-9357-7BD38CF51930}"/>
              </a:ext>
            </a:extLst>
          </p:cNvPr>
          <p:cNvPicPr>
            <a:picLocks noChangeAspect="1"/>
          </p:cNvPicPr>
          <p:nvPr userDrawn="1"/>
        </p:nvPicPr>
        <p:blipFill>
          <a:blip r:embed="rId2"/>
          <a:stretch>
            <a:fillRect/>
          </a:stretch>
        </p:blipFill>
        <p:spPr>
          <a:xfrm>
            <a:off x="0" y="1"/>
            <a:ext cx="12192000" cy="4847722"/>
          </a:xfrm>
          <a:prstGeom prst="rect">
            <a:avLst/>
          </a:prstGeom>
        </p:spPr>
      </p:pic>
      <p:sp>
        <p:nvSpPr>
          <p:cNvPr id="2" name="Title 1">
            <a:extLst>
              <a:ext uri="{FF2B5EF4-FFF2-40B4-BE49-F238E27FC236}">
                <a16:creationId xmlns:a16="http://schemas.microsoft.com/office/drawing/2014/main" id="{A7F6A14C-1392-F310-3667-1391DDFECE65}"/>
              </a:ext>
            </a:extLst>
          </p:cNvPr>
          <p:cNvSpPr>
            <a:spLocks noGrp="1"/>
          </p:cNvSpPr>
          <p:nvPr>
            <p:ph type="ctrTitle"/>
          </p:nvPr>
        </p:nvSpPr>
        <p:spPr>
          <a:xfrm>
            <a:off x="1524000" y="1122363"/>
            <a:ext cx="9144000" cy="3725360"/>
          </a:xfrm>
        </p:spPr>
        <p:txBody>
          <a:bodyPr anchor="ctr" anchorCtr="0"/>
          <a:lstStyle>
            <a:lvl1pPr algn="ctr">
              <a:defRPr sz="4400">
                <a:solidFill>
                  <a:schemeClr val="bg1"/>
                </a:solidFill>
              </a:defRPr>
            </a:lvl1pPr>
          </a:lstStyle>
          <a:p>
            <a:r>
              <a:rPr lang="en-US" dirty="0"/>
              <a:t>Click to edit Master title style</a:t>
            </a:r>
            <a:endParaRPr lang="en-NL" dirty="0"/>
          </a:p>
        </p:txBody>
      </p:sp>
      <p:sp>
        <p:nvSpPr>
          <p:cNvPr id="3" name="Subtitle 2">
            <a:extLst>
              <a:ext uri="{FF2B5EF4-FFF2-40B4-BE49-F238E27FC236}">
                <a16:creationId xmlns:a16="http://schemas.microsoft.com/office/drawing/2014/main" id="{42920FCA-1CCD-B909-BD01-B4F4D08E4768}"/>
              </a:ext>
            </a:extLst>
          </p:cNvPr>
          <p:cNvSpPr>
            <a:spLocks noGrp="1"/>
          </p:cNvSpPr>
          <p:nvPr>
            <p:ph type="subTitle" idx="1"/>
          </p:nvPr>
        </p:nvSpPr>
        <p:spPr>
          <a:xfrm>
            <a:off x="1524000" y="4950896"/>
            <a:ext cx="9144000" cy="113503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402EF939-E1A4-A063-31EB-23A4167F18B6}"/>
              </a:ext>
            </a:extLst>
          </p:cNvPr>
          <p:cNvSpPr>
            <a:spLocks noGrp="1"/>
          </p:cNvSpPr>
          <p:nvPr>
            <p:ph type="dt" sz="half" idx="10"/>
          </p:nvPr>
        </p:nvSpPr>
        <p:spPr/>
        <p:txBody>
          <a:bodyPr/>
          <a:lstStyle/>
          <a:p>
            <a:fld id="{475DA01B-CEB9-451C-B98E-3C5C9FC52EAB}" type="datetime8">
              <a:rPr lang="en-NL" smtClean="0"/>
              <a:t>12/14/2023 14:08</a:t>
            </a:fld>
            <a:endParaRPr lang="en-NL"/>
          </a:p>
        </p:txBody>
      </p:sp>
      <p:sp>
        <p:nvSpPr>
          <p:cNvPr id="5" name="Footer Placeholder 4">
            <a:extLst>
              <a:ext uri="{FF2B5EF4-FFF2-40B4-BE49-F238E27FC236}">
                <a16:creationId xmlns:a16="http://schemas.microsoft.com/office/drawing/2014/main" id="{B423DFA9-1FA0-FD73-B681-21D532E17052}"/>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AB72AA5-6762-B4DB-264F-D7B177EB8E0C}"/>
              </a:ext>
            </a:extLst>
          </p:cNvPr>
          <p:cNvSpPr>
            <a:spLocks noGrp="1"/>
          </p:cNvSpPr>
          <p:nvPr>
            <p:ph type="sldNum" sz="quarter" idx="12"/>
          </p:nvPr>
        </p:nvSpPr>
        <p:spPr/>
        <p:txBody>
          <a:bodyPr/>
          <a:lstStyle/>
          <a:p>
            <a:fld id="{330C634A-1516-4948-B43C-85010BF681C0}" type="slidenum">
              <a:rPr lang="en-NL" smtClean="0"/>
              <a:t>‹Nr.›</a:t>
            </a:fld>
            <a:endParaRPr lang="en-NL"/>
          </a:p>
        </p:txBody>
      </p:sp>
      <p:pic>
        <p:nvPicPr>
          <p:cNvPr id="7" name="Picture 6">
            <a:extLst>
              <a:ext uri="{FF2B5EF4-FFF2-40B4-BE49-F238E27FC236}">
                <a16:creationId xmlns:a16="http://schemas.microsoft.com/office/drawing/2014/main" id="{C288E5CE-2694-E56D-1239-67C6BD76F0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72" y="5097102"/>
            <a:ext cx="1164105" cy="1760898"/>
          </a:xfrm>
          <a:prstGeom prst="rect">
            <a:avLst/>
          </a:prstGeom>
        </p:spPr>
      </p:pic>
      <p:sp>
        <p:nvSpPr>
          <p:cNvPr id="8" name="Rectangle 7">
            <a:extLst>
              <a:ext uri="{FF2B5EF4-FFF2-40B4-BE49-F238E27FC236}">
                <a16:creationId xmlns:a16="http://schemas.microsoft.com/office/drawing/2014/main" id="{E06AFF1B-5FBB-87A3-028E-8F70A76786D7}"/>
              </a:ext>
            </a:extLst>
          </p:cNvPr>
          <p:cNvSpPr/>
          <p:nvPr userDrawn="1"/>
        </p:nvSpPr>
        <p:spPr>
          <a:xfrm>
            <a:off x="10420709" y="6288657"/>
            <a:ext cx="1009291" cy="465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343119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CED772-9D60-C26F-6ABF-BEED8A7F29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4FCE3555-AA92-CDD9-3B64-AFBBB65227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2CEE270E-06C8-6387-FF53-B5A59856ECBF}"/>
              </a:ext>
            </a:extLst>
          </p:cNvPr>
          <p:cNvSpPr>
            <a:spLocks noGrp="1"/>
          </p:cNvSpPr>
          <p:nvPr>
            <p:ph type="dt" sz="half" idx="10"/>
          </p:nvPr>
        </p:nvSpPr>
        <p:spPr/>
        <p:txBody>
          <a:bodyPr/>
          <a:lstStyle/>
          <a:p>
            <a:fld id="{B74AE09A-63BD-455D-9938-4CC723068626}" type="datetime8">
              <a:rPr lang="en-NL" smtClean="0"/>
              <a:t>12/14/2023 14:08</a:t>
            </a:fld>
            <a:endParaRPr lang="en-NL"/>
          </a:p>
        </p:txBody>
      </p:sp>
      <p:sp>
        <p:nvSpPr>
          <p:cNvPr id="5" name="Footer Placeholder 4">
            <a:extLst>
              <a:ext uri="{FF2B5EF4-FFF2-40B4-BE49-F238E27FC236}">
                <a16:creationId xmlns:a16="http://schemas.microsoft.com/office/drawing/2014/main" id="{0E77F947-53FD-C618-DBCF-CB0865349CE6}"/>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1EBFBDA5-C9A0-3B31-C27E-12D69AE7630A}"/>
              </a:ext>
            </a:extLst>
          </p:cNvPr>
          <p:cNvSpPr>
            <a:spLocks noGrp="1"/>
          </p:cNvSpPr>
          <p:nvPr>
            <p:ph type="sldNum" sz="quarter" idx="12"/>
          </p:nvPr>
        </p:nvSpPr>
        <p:spPr/>
        <p:txBody>
          <a:bodyPr/>
          <a:lstStyle/>
          <a:p>
            <a:fld id="{330C634A-1516-4948-B43C-85010BF681C0}" type="slidenum">
              <a:rPr lang="en-NL" smtClean="0"/>
              <a:t>‹Nr.›</a:t>
            </a:fld>
            <a:endParaRPr lang="en-NL"/>
          </a:p>
        </p:txBody>
      </p:sp>
    </p:spTree>
    <p:extLst>
      <p:ext uri="{BB962C8B-B14F-4D97-AF65-F5344CB8AC3E}">
        <p14:creationId xmlns:p14="http://schemas.microsoft.com/office/powerpoint/2010/main" val="1399804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543E-D140-3194-6891-6B593F4A3A5D}"/>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60163F3E-DD20-67D9-82A6-2B0B4A0893A7}"/>
              </a:ext>
            </a:extLst>
          </p:cNvPr>
          <p:cNvSpPr>
            <a:spLocks noGrp="1"/>
          </p:cNvSpPr>
          <p:nvPr>
            <p:ph idx="1"/>
          </p:nvPr>
        </p:nvSpPr>
        <p:spPr/>
        <p:txBody>
          <a:bodyPr/>
          <a:lstStyle>
            <a:lvl4pPr>
              <a:defRPr sz="1200">
                <a:latin typeface="Verdana" panose="020B0604030504040204" pitchFamily="34" charset="0"/>
                <a:ea typeface="Verdana" panose="020B060403050404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CC19F6F-DE95-FA84-87F6-D382EC1CDDAF}"/>
              </a:ext>
            </a:extLst>
          </p:cNvPr>
          <p:cNvSpPr>
            <a:spLocks noGrp="1"/>
          </p:cNvSpPr>
          <p:nvPr>
            <p:ph type="dt" sz="half" idx="10"/>
          </p:nvPr>
        </p:nvSpPr>
        <p:spPr/>
        <p:txBody>
          <a:bodyPr/>
          <a:lstStyle/>
          <a:p>
            <a:fld id="{5210FB39-C5B5-4A0B-97BB-B536AB5A420B}" type="datetime8">
              <a:rPr lang="en-NL" smtClean="0"/>
              <a:t>12/14/2023 14:08</a:t>
            </a:fld>
            <a:endParaRPr lang="en-NL"/>
          </a:p>
        </p:txBody>
      </p:sp>
      <p:sp>
        <p:nvSpPr>
          <p:cNvPr id="5" name="Footer Placeholder 4">
            <a:extLst>
              <a:ext uri="{FF2B5EF4-FFF2-40B4-BE49-F238E27FC236}">
                <a16:creationId xmlns:a16="http://schemas.microsoft.com/office/drawing/2014/main" id="{63D9169A-6EF6-781D-E5B2-7EDF064974F2}"/>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41593BD-C536-293D-2C2A-CBC8EB216249}"/>
              </a:ext>
            </a:extLst>
          </p:cNvPr>
          <p:cNvSpPr>
            <a:spLocks noGrp="1"/>
          </p:cNvSpPr>
          <p:nvPr>
            <p:ph type="sldNum" sz="quarter" idx="12"/>
          </p:nvPr>
        </p:nvSpPr>
        <p:spPr/>
        <p:txBody>
          <a:bodyPr/>
          <a:lstStyle/>
          <a:p>
            <a:fld id="{330C634A-1516-4948-B43C-85010BF681C0}" type="slidenum">
              <a:rPr lang="en-NL" smtClean="0"/>
              <a:t>‹Nr.›</a:t>
            </a:fld>
            <a:endParaRPr lang="en-NL"/>
          </a:p>
        </p:txBody>
      </p:sp>
    </p:spTree>
    <p:extLst>
      <p:ext uri="{BB962C8B-B14F-4D97-AF65-F5344CB8AC3E}">
        <p14:creationId xmlns:p14="http://schemas.microsoft.com/office/powerpoint/2010/main" val="191953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019E0-56FB-0A12-0FD9-11427BB9370F}"/>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BAE3C328-A952-122D-1B77-497EF17CC5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A7D79624-58E7-C044-3C4D-66C3B2096D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D861103F-1F8A-61A1-61AD-23CD771D56DA}"/>
              </a:ext>
            </a:extLst>
          </p:cNvPr>
          <p:cNvSpPr>
            <a:spLocks noGrp="1"/>
          </p:cNvSpPr>
          <p:nvPr>
            <p:ph type="dt" sz="half" idx="10"/>
          </p:nvPr>
        </p:nvSpPr>
        <p:spPr/>
        <p:txBody>
          <a:bodyPr/>
          <a:lstStyle/>
          <a:p>
            <a:fld id="{0BB2E142-0AE3-47B8-8997-7358F41A55BD}" type="datetime8">
              <a:rPr lang="en-NL" smtClean="0"/>
              <a:t>12/14/2023 14:08</a:t>
            </a:fld>
            <a:endParaRPr lang="en-NL"/>
          </a:p>
        </p:txBody>
      </p:sp>
      <p:sp>
        <p:nvSpPr>
          <p:cNvPr id="6" name="Footer Placeholder 5">
            <a:extLst>
              <a:ext uri="{FF2B5EF4-FFF2-40B4-BE49-F238E27FC236}">
                <a16:creationId xmlns:a16="http://schemas.microsoft.com/office/drawing/2014/main" id="{FD680332-7A6E-3716-3F88-F43C1BB32A8E}"/>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635211C8-FC69-5B9A-D2DE-140034A8D9DA}"/>
              </a:ext>
            </a:extLst>
          </p:cNvPr>
          <p:cNvSpPr>
            <a:spLocks noGrp="1"/>
          </p:cNvSpPr>
          <p:nvPr>
            <p:ph type="sldNum" sz="quarter" idx="12"/>
          </p:nvPr>
        </p:nvSpPr>
        <p:spPr/>
        <p:txBody>
          <a:bodyPr/>
          <a:lstStyle/>
          <a:p>
            <a:fld id="{330C634A-1516-4948-B43C-85010BF681C0}" type="slidenum">
              <a:rPr lang="en-NL" smtClean="0"/>
              <a:t>‹Nr.›</a:t>
            </a:fld>
            <a:endParaRPr lang="en-NL"/>
          </a:p>
        </p:txBody>
      </p:sp>
    </p:spTree>
    <p:extLst>
      <p:ext uri="{BB962C8B-B14F-4D97-AF65-F5344CB8AC3E}">
        <p14:creationId xmlns:p14="http://schemas.microsoft.com/office/powerpoint/2010/main" val="3177964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4239-7693-91A9-74A9-C93F9D64977C}"/>
              </a:ext>
            </a:extLst>
          </p:cNvPr>
          <p:cNvSpPr>
            <a:spLocks noGrp="1"/>
          </p:cNvSpPr>
          <p:nvPr>
            <p:ph type="title"/>
          </p:nvPr>
        </p:nvSpPr>
        <p:spPr>
          <a:xfrm>
            <a:off x="839788" y="365125"/>
            <a:ext cx="10515600" cy="1325563"/>
          </a:xfrm>
        </p:spPr>
        <p:txBody>
          <a:bodyPr/>
          <a:lstStyle/>
          <a:p>
            <a:r>
              <a:rPr lang="en-US"/>
              <a:t>Click to edit Master title style</a:t>
            </a:r>
            <a:endParaRPr lang="en-NL"/>
          </a:p>
        </p:txBody>
      </p:sp>
      <p:sp>
        <p:nvSpPr>
          <p:cNvPr id="3" name="Text Placeholder 2">
            <a:extLst>
              <a:ext uri="{FF2B5EF4-FFF2-40B4-BE49-F238E27FC236}">
                <a16:creationId xmlns:a16="http://schemas.microsoft.com/office/drawing/2014/main" id="{8BF05534-E01C-2F53-DFC8-5C0966193E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8541B9-2004-1A59-F4EF-25ED5F9870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33924D5B-E4E7-B0AF-4374-229377B64F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571DB5-9225-7C6F-A96F-F42C9F206A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656C6F4F-DF57-BA16-1027-18039B4F15A6}"/>
              </a:ext>
            </a:extLst>
          </p:cNvPr>
          <p:cNvSpPr>
            <a:spLocks noGrp="1"/>
          </p:cNvSpPr>
          <p:nvPr>
            <p:ph type="dt" sz="half" idx="10"/>
          </p:nvPr>
        </p:nvSpPr>
        <p:spPr/>
        <p:txBody>
          <a:bodyPr/>
          <a:lstStyle/>
          <a:p>
            <a:fld id="{58DAB900-D162-43DB-B1E8-724805B8DA3A}" type="datetime8">
              <a:rPr lang="en-NL" smtClean="0"/>
              <a:t>12/14/2023 14:08</a:t>
            </a:fld>
            <a:endParaRPr lang="en-NL"/>
          </a:p>
        </p:txBody>
      </p:sp>
      <p:sp>
        <p:nvSpPr>
          <p:cNvPr id="8" name="Footer Placeholder 7">
            <a:extLst>
              <a:ext uri="{FF2B5EF4-FFF2-40B4-BE49-F238E27FC236}">
                <a16:creationId xmlns:a16="http://schemas.microsoft.com/office/drawing/2014/main" id="{68145F23-9275-A388-07B9-CE92432DD10C}"/>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2732E0DC-A7C8-9714-DB1D-F9DBBF08D3FD}"/>
              </a:ext>
            </a:extLst>
          </p:cNvPr>
          <p:cNvSpPr>
            <a:spLocks noGrp="1"/>
          </p:cNvSpPr>
          <p:nvPr>
            <p:ph type="sldNum" sz="quarter" idx="12"/>
          </p:nvPr>
        </p:nvSpPr>
        <p:spPr/>
        <p:txBody>
          <a:bodyPr/>
          <a:lstStyle/>
          <a:p>
            <a:fld id="{330C634A-1516-4948-B43C-85010BF681C0}" type="slidenum">
              <a:rPr lang="en-NL" smtClean="0"/>
              <a:t>‹Nr.›</a:t>
            </a:fld>
            <a:endParaRPr lang="en-NL"/>
          </a:p>
        </p:txBody>
      </p:sp>
    </p:spTree>
    <p:extLst>
      <p:ext uri="{BB962C8B-B14F-4D97-AF65-F5344CB8AC3E}">
        <p14:creationId xmlns:p14="http://schemas.microsoft.com/office/powerpoint/2010/main" val="1985005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AE243-9D6A-50A7-B823-419965953345}"/>
              </a:ext>
            </a:extLst>
          </p:cNvPr>
          <p:cNvSpPr>
            <a:spLocks noGrp="1"/>
          </p:cNvSpPr>
          <p:nvPr>
            <p:ph type="title"/>
          </p:nvPr>
        </p:nvSpPr>
        <p:spPr/>
        <p:txBody>
          <a:bodyPr/>
          <a:lstStyle/>
          <a:p>
            <a:r>
              <a:rPr lang="en-US"/>
              <a:t>Click to edit Master title style</a:t>
            </a:r>
            <a:endParaRPr lang="en-NL"/>
          </a:p>
        </p:txBody>
      </p:sp>
      <p:sp>
        <p:nvSpPr>
          <p:cNvPr id="3" name="Date Placeholder 2">
            <a:extLst>
              <a:ext uri="{FF2B5EF4-FFF2-40B4-BE49-F238E27FC236}">
                <a16:creationId xmlns:a16="http://schemas.microsoft.com/office/drawing/2014/main" id="{84D541B4-AE7E-0D2D-904E-512BA2A62DD9}"/>
              </a:ext>
            </a:extLst>
          </p:cNvPr>
          <p:cNvSpPr>
            <a:spLocks noGrp="1"/>
          </p:cNvSpPr>
          <p:nvPr>
            <p:ph type="dt" sz="half" idx="10"/>
          </p:nvPr>
        </p:nvSpPr>
        <p:spPr/>
        <p:txBody>
          <a:bodyPr/>
          <a:lstStyle/>
          <a:p>
            <a:fld id="{97059550-68D3-4845-A0EB-94526EB2E405}" type="datetime8">
              <a:rPr lang="en-NL" smtClean="0"/>
              <a:t>12/14/2023 14:08</a:t>
            </a:fld>
            <a:endParaRPr lang="en-NL"/>
          </a:p>
        </p:txBody>
      </p:sp>
      <p:sp>
        <p:nvSpPr>
          <p:cNvPr id="4" name="Footer Placeholder 3">
            <a:extLst>
              <a:ext uri="{FF2B5EF4-FFF2-40B4-BE49-F238E27FC236}">
                <a16:creationId xmlns:a16="http://schemas.microsoft.com/office/drawing/2014/main" id="{006386A5-E7FA-A714-FBFE-8DE255A32904}"/>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207FB7DA-4E97-965C-99BB-A23E429B3B6D}"/>
              </a:ext>
            </a:extLst>
          </p:cNvPr>
          <p:cNvSpPr>
            <a:spLocks noGrp="1"/>
          </p:cNvSpPr>
          <p:nvPr>
            <p:ph type="sldNum" sz="quarter" idx="12"/>
          </p:nvPr>
        </p:nvSpPr>
        <p:spPr/>
        <p:txBody>
          <a:bodyPr/>
          <a:lstStyle/>
          <a:p>
            <a:fld id="{330C634A-1516-4948-B43C-85010BF681C0}" type="slidenum">
              <a:rPr lang="en-NL" smtClean="0"/>
              <a:t>‹Nr.›</a:t>
            </a:fld>
            <a:endParaRPr lang="en-NL"/>
          </a:p>
        </p:txBody>
      </p:sp>
    </p:spTree>
    <p:extLst>
      <p:ext uri="{BB962C8B-B14F-4D97-AF65-F5344CB8AC3E}">
        <p14:creationId xmlns:p14="http://schemas.microsoft.com/office/powerpoint/2010/main" val="380358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C5E0D5-DE30-622A-3626-BED6877CD5C7}"/>
              </a:ext>
            </a:extLst>
          </p:cNvPr>
          <p:cNvSpPr>
            <a:spLocks noGrp="1"/>
          </p:cNvSpPr>
          <p:nvPr>
            <p:ph type="dt" sz="half" idx="10"/>
          </p:nvPr>
        </p:nvSpPr>
        <p:spPr/>
        <p:txBody>
          <a:bodyPr/>
          <a:lstStyle/>
          <a:p>
            <a:fld id="{D54888CD-A443-43CE-94A7-DE47AFEB2121}" type="datetime8">
              <a:rPr lang="en-NL" smtClean="0"/>
              <a:t>12/14/2023 14:08</a:t>
            </a:fld>
            <a:endParaRPr lang="en-NL"/>
          </a:p>
        </p:txBody>
      </p:sp>
      <p:sp>
        <p:nvSpPr>
          <p:cNvPr id="3" name="Footer Placeholder 2">
            <a:extLst>
              <a:ext uri="{FF2B5EF4-FFF2-40B4-BE49-F238E27FC236}">
                <a16:creationId xmlns:a16="http://schemas.microsoft.com/office/drawing/2014/main" id="{4D96498F-5119-C144-8B3D-07628070E38B}"/>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E902E2C5-15AC-4EB6-27B3-956F224323C5}"/>
              </a:ext>
            </a:extLst>
          </p:cNvPr>
          <p:cNvSpPr>
            <a:spLocks noGrp="1"/>
          </p:cNvSpPr>
          <p:nvPr>
            <p:ph type="sldNum" sz="quarter" idx="12"/>
          </p:nvPr>
        </p:nvSpPr>
        <p:spPr/>
        <p:txBody>
          <a:bodyPr/>
          <a:lstStyle/>
          <a:p>
            <a:fld id="{330C634A-1516-4948-B43C-85010BF681C0}" type="slidenum">
              <a:rPr lang="en-NL" smtClean="0"/>
              <a:t>‹Nr.›</a:t>
            </a:fld>
            <a:endParaRPr lang="en-NL"/>
          </a:p>
        </p:txBody>
      </p:sp>
    </p:spTree>
    <p:extLst>
      <p:ext uri="{BB962C8B-B14F-4D97-AF65-F5344CB8AC3E}">
        <p14:creationId xmlns:p14="http://schemas.microsoft.com/office/powerpoint/2010/main" val="1503179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B96B-76B9-D3D7-4E04-44DBBCE20B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Content Placeholder 2">
            <a:extLst>
              <a:ext uri="{FF2B5EF4-FFF2-40B4-BE49-F238E27FC236}">
                <a16:creationId xmlns:a16="http://schemas.microsoft.com/office/drawing/2014/main" id="{EB132388-2CED-191E-317E-8B1E9D57F0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Text Placeholder 3">
            <a:extLst>
              <a:ext uri="{FF2B5EF4-FFF2-40B4-BE49-F238E27FC236}">
                <a16:creationId xmlns:a16="http://schemas.microsoft.com/office/drawing/2014/main" id="{9E468FA7-18C9-77C4-015D-20FC37FBB6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49731C-0E8C-C216-CDD0-DD82BC660F30}"/>
              </a:ext>
            </a:extLst>
          </p:cNvPr>
          <p:cNvSpPr>
            <a:spLocks noGrp="1"/>
          </p:cNvSpPr>
          <p:nvPr>
            <p:ph type="dt" sz="half" idx="10"/>
          </p:nvPr>
        </p:nvSpPr>
        <p:spPr/>
        <p:txBody>
          <a:bodyPr/>
          <a:lstStyle/>
          <a:p>
            <a:fld id="{AA42E266-AD2D-4ADB-8A2D-AA783880EDB3}" type="datetime8">
              <a:rPr lang="en-NL" smtClean="0"/>
              <a:t>12/14/2023 14:08</a:t>
            </a:fld>
            <a:endParaRPr lang="en-NL"/>
          </a:p>
        </p:txBody>
      </p:sp>
      <p:sp>
        <p:nvSpPr>
          <p:cNvPr id="6" name="Footer Placeholder 5">
            <a:extLst>
              <a:ext uri="{FF2B5EF4-FFF2-40B4-BE49-F238E27FC236}">
                <a16:creationId xmlns:a16="http://schemas.microsoft.com/office/drawing/2014/main" id="{B6B9FDF1-5F9D-2CE3-B9A1-80CAC12E8323}"/>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649F885D-F368-7EA4-36AD-AD23352F8A97}"/>
              </a:ext>
            </a:extLst>
          </p:cNvPr>
          <p:cNvSpPr>
            <a:spLocks noGrp="1"/>
          </p:cNvSpPr>
          <p:nvPr>
            <p:ph type="sldNum" sz="quarter" idx="12"/>
          </p:nvPr>
        </p:nvSpPr>
        <p:spPr/>
        <p:txBody>
          <a:bodyPr/>
          <a:lstStyle/>
          <a:p>
            <a:fld id="{330C634A-1516-4948-B43C-85010BF681C0}" type="slidenum">
              <a:rPr lang="en-NL" smtClean="0"/>
              <a:t>‹Nr.›</a:t>
            </a:fld>
            <a:endParaRPr lang="en-NL"/>
          </a:p>
        </p:txBody>
      </p:sp>
    </p:spTree>
    <p:extLst>
      <p:ext uri="{BB962C8B-B14F-4D97-AF65-F5344CB8AC3E}">
        <p14:creationId xmlns:p14="http://schemas.microsoft.com/office/powerpoint/2010/main" val="19639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A4676-279B-91FA-0D71-721EDFD1EA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Picture Placeholder 2">
            <a:extLst>
              <a:ext uri="{FF2B5EF4-FFF2-40B4-BE49-F238E27FC236}">
                <a16:creationId xmlns:a16="http://schemas.microsoft.com/office/drawing/2014/main" id="{14C90501-4E78-3935-60E5-AC50A955A5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EF83A780-0C27-3DCA-30D8-30652629E4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339D84-903A-5206-0646-9B019D6336D2}"/>
              </a:ext>
            </a:extLst>
          </p:cNvPr>
          <p:cNvSpPr>
            <a:spLocks noGrp="1"/>
          </p:cNvSpPr>
          <p:nvPr>
            <p:ph type="dt" sz="half" idx="10"/>
          </p:nvPr>
        </p:nvSpPr>
        <p:spPr/>
        <p:txBody>
          <a:bodyPr/>
          <a:lstStyle/>
          <a:p>
            <a:fld id="{673B9468-ACB4-4A10-AAD8-6D67CD296542}" type="datetime8">
              <a:rPr lang="en-NL" smtClean="0"/>
              <a:t>12/14/2023 14:08</a:t>
            </a:fld>
            <a:endParaRPr lang="en-NL"/>
          </a:p>
        </p:txBody>
      </p:sp>
      <p:sp>
        <p:nvSpPr>
          <p:cNvPr id="6" name="Footer Placeholder 5">
            <a:extLst>
              <a:ext uri="{FF2B5EF4-FFF2-40B4-BE49-F238E27FC236}">
                <a16:creationId xmlns:a16="http://schemas.microsoft.com/office/drawing/2014/main" id="{E5319148-CB6A-66F5-74A9-77BA27C985EC}"/>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CBDE85E-FFDB-DBC1-582A-5A2DD1833756}"/>
              </a:ext>
            </a:extLst>
          </p:cNvPr>
          <p:cNvSpPr>
            <a:spLocks noGrp="1"/>
          </p:cNvSpPr>
          <p:nvPr>
            <p:ph type="sldNum" sz="quarter" idx="12"/>
          </p:nvPr>
        </p:nvSpPr>
        <p:spPr/>
        <p:txBody>
          <a:bodyPr/>
          <a:lstStyle/>
          <a:p>
            <a:fld id="{330C634A-1516-4948-B43C-85010BF681C0}" type="slidenum">
              <a:rPr lang="en-NL" smtClean="0"/>
              <a:t>‹Nr.›</a:t>
            </a:fld>
            <a:endParaRPr lang="en-NL"/>
          </a:p>
        </p:txBody>
      </p:sp>
    </p:spTree>
    <p:extLst>
      <p:ext uri="{BB962C8B-B14F-4D97-AF65-F5344CB8AC3E}">
        <p14:creationId xmlns:p14="http://schemas.microsoft.com/office/powerpoint/2010/main" val="46049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13B40-F48E-7FDF-131A-3F63B7F651B7}"/>
              </a:ext>
            </a:extLst>
          </p:cNvPr>
          <p:cNvSpPr>
            <a:spLocks noGrp="1"/>
          </p:cNvSpPr>
          <p:nvPr>
            <p:ph type="title"/>
          </p:nvPr>
        </p:nvSpPr>
        <p:spPr/>
        <p:txBody>
          <a:bodyPr/>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B91526B5-A940-E578-B3E0-8C0E49DDC0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1F375112-D45C-1F0D-5353-D3A2020EA843}"/>
              </a:ext>
            </a:extLst>
          </p:cNvPr>
          <p:cNvSpPr>
            <a:spLocks noGrp="1"/>
          </p:cNvSpPr>
          <p:nvPr>
            <p:ph type="dt" sz="half" idx="10"/>
          </p:nvPr>
        </p:nvSpPr>
        <p:spPr/>
        <p:txBody>
          <a:bodyPr/>
          <a:lstStyle/>
          <a:p>
            <a:fld id="{7C840096-09B5-48B2-85C4-9450722CD5E9}" type="datetime8">
              <a:rPr lang="en-NL" smtClean="0"/>
              <a:t>12/14/2023 14:08</a:t>
            </a:fld>
            <a:endParaRPr lang="en-NL"/>
          </a:p>
        </p:txBody>
      </p:sp>
      <p:sp>
        <p:nvSpPr>
          <p:cNvPr id="5" name="Footer Placeholder 4">
            <a:extLst>
              <a:ext uri="{FF2B5EF4-FFF2-40B4-BE49-F238E27FC236}">
                <a16:creationId xmlns:a16="http://schemas.microsoft.com/office/drawing/2014/main" id="{8E7A5B17-BD6C-C621-7764-495B795D4F92}"/>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FCB65133-F953-A53F-C06E-35345F9DFF17}"/>
              </a:ext>
            </a:extLst>
          </p:cNvPr>
          <p:cNvSpPr>
            <a:spLocks noGrp="1"/>
          </p:cNvSpPr>
          <p:nvPr>
            <p:ph type="sldNum" sz="quarter" idx="12"/>
          </p:nvPr>
        </p:nvSpPr>
        <p:spPr/>
        <p:txBody>
          <a:bodyPr/>
          <a:lstStyle/>
          <a:p>
            <a:fld id="{330C634A-1516-4948-B43C-85010BF681C0}" type="slidenum">
              <a:rPr lang="en-NL" smtClean="0"/>
              <a:t>‹Nr.›</a:t>
            </a:fld>
            <a:endParaRPr lang="en-NL"/>
          </a:p>
        </p:txBody>
      </p:sp>
    </p:spTree>
    <p:extLst>
      <p:ext uri="{BB962C8B-B14F-4D97-AF65-F5344CB8AC3E}">
        <p14:creationId xmlns:p14="http://schemas.microsoft.com/office/powerpoint/2010/main" val="2456668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D80BB3-6FE6-ACDC-DAE2-2BFE05A47CF2}"/>
              </a:ext>
            </a:extLst>
          </p:cNvPr>
          <p:cNvSpPr>
            <a:spLocks noGrp="1"/>
          </p:cNvSpPr>
          <p:nvPr>
            <p:ph type="title"/>
          </p:nvPr>
        </p:nvSpPr>
        <p:spPr>
          <a:xfrm>
            <a:off x="838200" y="365125"/>
            <a:ext cx="10515600" cy="670045"/>
          </a:xfrm>
          <a:prstGeom prst="rect">
            <a:avLst/>
          </a:prstGeom>
        </p:spPr>
        <p:txBody>
          <a:bodyPr vert="horz" lIns="91440" tIns="45720" rIns="91440" bIns="45720" rtlCol="0" anchor="ctr">
            <a:normAutofit/>
          </a:bodyPr>
          <a:lstStyle/>
          <a:p>
            <a:r>
              <a:rPr lang="en-US" dirty="0"/>
              <a:t>Click to edit Master title style</a:t>
            </a:r>
            <a:endParaRPr lang="en-NL" dirty="0"/>
          </a:p>
        </p:txBody>
      </p:sp>
      <p:sp>
        <p:nvSpPr>
          <p:cNvPr id="3" name="Text Placeholder 2">
            <a:extLst>
              <a:ext uri="{FF2B5EF4-FFF2-40B4-BE49-F238E27FC236}">
                <a16:creationId xmlns:a16="http://schemas.microsoft.com/office/drawing/2014/main" id="{1C612233-DE24-35F3-C40F-4567FF51D5D0}"/>
              </a:ext>
            </a:extLst>
          </p:cNvPr>
          <p:cNvSpPr>
            <a:spLocks noGrp="1"/>
          </p:cNvSpPr>
          <p:nvPr>
            <p:ph type="body" idx="1"/>
          </p:nvPr>
        </p:nvSpPr>
        <p:spPr>
          <a:xfrm>
            <a:off x="838200" y="1164566"/>
            <a:ext cx="10515600" cy="501239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endParaRPr lang="en-US" dirty="0"/>
          </a:p>
          <a:p>
            <a:pPr lvl="2"/>
            <a:endParaRPr lang="en-NL" dirty="0"/>
          </a:p>
        </p:txBody>
      </p:sp>
      <p:sp>
        <p:nvSpPr>
          <p:cNvPr id="4" name="Date Placeholder 3">
            <a:extLst>
              <a:ext uri="{FF2B5EF4-FFF2-40B4-BE49-F238E27FC236}">
                <a16:creationId xmlns:a16="http://schemas.microsoft.com/office/drawing/2014/main" id="{8050AD22-4E89-9181-B125-314C08A23F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51EEFD-C4E8-4A2F-B1B4-847CA1BAACC7}" type="datetime8">
              <a:rPr lang="en-NL" smtClean="0"/>
              <a:t>12/14/2023 14:08</a:t>
            </a:fld>
            <a:endParaRPr lang="en-NL"/>
          </a:p>
        </p:txBody>
      </p:sp>
      <p:sp>
        <p:nvSpPr>
          <p:cNvPr id="5" name="Footer Placeholder 4">
            <a:extLst>
              <a:ext uri="{FF2B5EF4-FFF2-40B4-BE49-F238E27FC236}">
                <a16:creationId xmlns:a16="http://schemas.microsoft.com/office/drawing/2014/main" id="{9F7932C4-F40F-6B78-0957-C76FA1832C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77D76AC0-468E-A118-161D-9D87436D6813}"/>
              </a:ext>
            </a:extLst>
          </p:cNvPr>
          <p:cNvSpPr>
            <a:spLocks noGrp="1"/>
          </p:cNvSpPr>
          <p:nvPr>
            <p:ph type="sldNum" sz="quarter" idx="4"/>
          </p:nvPr>
        </p:nvSpPr>
        <p:spPr>
          <a:xfrm>
            <a:off x="8610600" y="6356350"/>
            <a:ext cx="1810109" cy="365125"/>
          </a:xfrm>
          <a:prstGeom prst="rect">
            <a:avLst/>
          </a:prstGeom>
        </p:spPr>
        <p:txBody>
          <a:bodyPr vert="horz" lIns="91440" tIns="45720" rIns="91440" bIns="45720" rtlCol="0" anchor="ctr"/>
          <a:lstStyle>
            <a:lvl1pPr algn="r">
              <a:defRPr sz="1000">
                <a:solidFill>
                  <a:schemeClr val="tx1">
                    <a:tint val="75000"/>
                  </a:schemeClr>
                </a:solidFill>
                <a:latin typeface="Verdana" panose="020B0604030504040204" pitchFamily="34" charset="0"/>
                <a:ea typeface="Verdana" panose="020B0604030504040204" pitchFamily="34" charset="0"/>
              </a:defRPr>
            </a:lvl1pPr>
          </a:lstStyle>
          <a:p>
            <a:fld id="{330C634A-1516-4948-B43C-85010BF681C0}" type="slidenum">
              <a:rPr lang="en-NL" smtClean="0"/>
              <a:pPr/>
              <a:t>‹Nr.›</a:t>
            </a:fld>
            <a:endParaRPr lang="en-NL" dirty="0"/>
          </a:p>
        </p:txBody>
      </p:sp>
      <p:pic>
        <p:nvPicPr>
          <p:cNvPr id="7" name="Picture 6">
            <a:extLst>
              <a:ext uri="{FF2B5EF4-FFF2-40B4-BE49-F238E27FC236}">
                <a16:creationId xmlns:a16="http://schemas.microsoft.com/office/drawing/2014/main" id="{21D226F2-B9CC-BFAA-F7F4-03609BE229E3}"/>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514372" y="6391254"/>
            <a:ext cx="847843" cy="295316"/>
          </a:xfrm>
          <a:prstGeom prst="rect">
            <a:avLst/>
          </a:prstGeom>
        </p:spPr>
      </p:pic>
      <p:pic>
        <p:nvPicPr>
          <p:cNvPr id="8" name="Picture 7">
            <a:extLst>
              <a:ext uri="{FF2B5EF4-FFF2-40B4-BE49-F238E27FC236}">
                <a16:creationId xmlns:a16="http://schemas.microsoft.com/office/drawing/2014/main" id="{9B9A0684-4F7D-69D6-916F-46417477D37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13" y="5696372"/>
            <a:ext cx="854139" cy="990198"/>
          </a:xfrm>
          <a:prstGeom prst="rect">
            <a:avLst/>
          </a:prstGeom>
        </p:spPr>
      </p:pic>
    </p:spTree>
    <p:extLst>
      <p:ext uri="{BB962C8B-B14F-4D97-AF65-F5344CB8AC3E}">
        <p14:creationId xmlns:p14="http://schemas.microsoft.com/office/powerpoint/2010/main" val="1085680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lvl1pPr algn="l" defTabSz="914400" rtl="0" eaLnBrk="1" latinLnBrk="0" hangingPunct="1">
        <a:lnSpc>
          <a:spcPct val="90000"/>
        </a:lnSpc>
        <a:spcBef>
          <a:spcPct val="0"/>
        </a:spcBef>
        <a:buNone/>
        <a:defRPr sz="28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foundation-models.e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hyperlink" Target="https://communities.surf.nl/files/Artikel/download/BrochureOpenPedagogy%26MeaningfulLearning_UK.pdf" TargetMode="External"/><Relationship Id="rId3" Type="http://schemas.openxmlformats.org/officeDocument/2006/relationships/hyperlink" Target="https://robertschuwer.nl/download/slides/20231212/orca-nrw.pptx" TargetMode="External"/><Relationship Id="rId7" Type="http://schemas.openxmlformats.org/officeDocument/2006/relationships/hyperlink" Target="https://unesdoc.unesco.org/ark:/48223/pf0000386693" TargetMode="External"/><Relationship Id="rId2" Type="http://schemas.openxmlformats.org/officeDocument/2006/relationships/hyperlink" Target="https://creativecommons.org/licenses/by/4.0/" TargetMode="External"/><Relationship Id="rId1" Type="http://schemas.openxmlformats.org/officeDocument/2006/relationships/slideLayout" Target="../slideLayouts/slideLayout2.xml"/><Relationship Id="rId6" Type="http://schemas.openxmlformats.org/officeDocument/2006/relationships/hyperlink" Target="https://creativecommons.org/2023/10/07/making-ai-work-for-creators-and-the-commons/" TargetMode="External"/><Relationship Id="rId11" Type="http://schemas.openxmlformats.org/officeDocument/2006/relationships/hyperlink" Target="https://opencontent.org/blog/archives/7238" TargetMode="External"/><Relationship Id="rId5" Type="http://schemas.openxmlformats.org/officeDocument/2006/relationships/hyperlink" Target="https://doi.org/10.55982/openpraxis.15.3.579" TargetMode="External"/><Relationship Id="rId10" Type="http://schemas.openxmlformats.org/officeDocument/2006/relationships/hyperlink" Target="https://www.unesco.org/en/digital-education/ai-future-learning/competency-frameworks" TargetMode="External"/><Relationship Id="rId4" Type="http://schemas.openxmlformats.org/officeDocument/2006/relationships/hyperlink" Target="https://oerknowledgecloud.org/sites/oerknowledgecloud.org/files/OPAL2011.pdf" TargetMode="External"/><Relationship Id="rId9" Type="http://schemas.openxmlformats.org/officeDocument/2006/relationships/hyperlink" Target="https://unesdoc.unesco.org/ark:/48223/pf0000373755"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pediaa.com/what-is-the-difference-between-ai-and-machine-learning/"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D56190-5186-9D3A-F651-64D9FA8B828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C98FAE1-2D1A-7266-E0A0-1BB74CCAC5A9}"/>
              </a:ext>
            </a:extLst>
          </p:cNvPr>
          <p:cNvSpPr>
            <a:spLocks noGrp="1"/>
          </p:cNvSpPr>
          <p:nvPr>
            <p:ph type="ctrTitle"/>
          </p:nvPr>
        </p:nvSpPr>
        <p:spPr>
          <a:gradFill flip="none" rotWithShape="1">
            <a:gsLst>
              <a:gs pos="0">
                <a:srgbClr val="D844D6"/>
              </a:gs>
              <a:gs pos="25000">
                <a:srgbClr val="A935A6"/>
              </a:gs>
              <a:gs pos="96000">
                <a:srgbClr val="648653"/>
              </a:gs>
              <a:gs pos="47000">
                <a:srgbClr val="6A246A"/>
              </a:gs>
              <a:gs pos="72000">
                <a:srgbClr val="513A54"/>
              </a:gs>
            </a:gsLst>
            <a:lin ang="0" scaled="1"/>
            <a:tileRect/>
          </a:gradFill>
        </p:spPr>
        <p:txBody>
          <a:bodyPr/>
          <a:lstStyle/>
          <a:p>
            <a:r>
              <a:rPr lang="en-GB" dirty="0"/>
              <a:t>Generative artificial intelligence and OER: </a:t>
            </a:r>
            <a:br>
              <a:rPr lang="en-GB" dirty="0"/>
            </a:br>
            <a:r>
              <a:rPr lang="en-GB" dirty="0"/>
              <a:t>a blessing or a big risk?</a:t>
            </a:r>
            <a:endParaRPr lang="en-NL" dirty="0"/>
          </a:p>
        </p:txBody>
      </p:sp>
      <p:sp>
        <p:nvSpPr>
          <p:cNvPr id="3" name="Subtitle 2">
            <a:extLst>
              <a:ext uri="{FF2B5EF4-FFF2-40B4-BE49-F238E27FC236}">
                <a16:creationId xmlns:a16="http://schemas.microsoft.com/office/drawing/2014/main" id="{3C78E9F3-091C-DB5C-201B-4F5961E77BF9}"/>
              </a:ext>
            </a:extLst>
          </p:cNvPr>
          <p:cNvSpPr>
            <a:spLocks noGrp="1"/>
          </p:cNvSpPr>
          <p:nvPr>
            <p:ph type="subTitle" idx="1"/>
          </p:nvPr>
        </p:nvSpPr>
        <p:spPr>
          <a:xfrm>
            <a:off x="1524000" y="4950896"/>
            <a:ext cx="9144000" cy="1406772"/>
          </a:xfrm>
          <a:gradFill flip="none" rotWithShape="1">
            <a:gsLst>
              <a:gs pos="0">
                <a:srgbClr val="D844D6"/>
              </a:gs>
              <a:gs pos="25000">
                <a:srgbClr val="A935A6"/>
              </a:gs>
              <a:gs pos="96000">
                <a:srgbClr val="648653"/>
              </a:gs>
              <a:gs pos="47000">
                <a:srgbClr val="6A246A"/>
              </a:gs>
              <a:gs pos="72000">
                <a:srgbClr val="513A54"/>
              </a:gs>
            </a:gsLst>
            <a:lin ang="0" scaled="1"/>
            <a:tileRect/>
          </a:gradFill>
        </p:spPr>
        <p:txBody>
          <a:bodyPr>
            <a:normAutofit/>
          </a:bodyPr>
          <a:lstStyle/>
          <a:p>
            <a:r>
              <a:rPr lang="en-GB" dirty="0" err="1">
                <a:solidFill>
                  <a:schemeClr val="bg1"/>
                </a:solidFill>
              </a:rPr>
              <a:t>Informationsveranstaltung</a:t>
            </a:r>
            <a:r>
              <a:rPr lang="en-GB" dirty="0">
                <a:solidFill>
                  <a:schemeClr val="bg1"/>
                </a:solidFill>
              </a:rPr>
              <a:t> </a:t>
            </a:r>
            <a:r>
              <a:rPr lang="en-GB" dirty="0" err="1">
                <a:solidFill>
                  <a:schemeClr val="bg1"/>
                </a:solidFill>
              </a:rPr>
              <a:t>ORCA.nrw</a:t>
            </a:r>
            <a:endParaRPr lang="en-GB" dirty="0">
              <a:solidFill>
                <a:schemeClr val="bg1"/>
              </a:solidFill>
            </a:endParaRPr>
          </a:p>
          <a:p>
            <a:r>
              <a:rPr lang="en-GB" dirty="0">
                <a:solidFill>
                  <a:schemeClr val="bg1"/>
                </a:solidFill>
              </a:rPr>
              <a:t>12.12.2023</a:t>
            </a:r>
          </a:p>
          <a:p>
            <a:r>
              <a:rPr lang="en-GB" dirty="0">
                <a:solidFill>
                  <a:schemeClr val="bg1"/>
                </a:solidFill>
              </a:rPr>
              <a:t>Robert Schuwer</a:t>
            </a:r>
          </a:p>
        </p:txBody>
      </p:sp>
    </p:spTree>
    <p:extLst>
      <p:ext uri="{BB962C8B-B14F-4D97-AF65-F5344CB8AC3E}">
        <p14:creationId xmlns:p14="http://schemas.microsoft.com/office/powerpoint/2010/main" val="1310237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19CEB8-9A7C-0091-246F-90941C28484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703E40D-99E6-C6A7-7A93-AF0AEDCE59C7}"/>
              </a:ext>
            </a:extLst>
          </p:cNvPr>
          <p:cNvSpPr>
            <a:spLocks noGrp="1"/>
          </p:cNvSpPr>
          <p:nvPr>
            <p:ph type="title"/>
          </p:nvPr>
        </p:nvSpPr>
        <p:spPr>
          <a:xfrm>
            <a:off x="0" y="3093977"/>
            <a:ext cx="11938958" cy="670045"/>
          </a:xfrm>
        </p:spPr>
        <p:txBody>
          <a:bodyPr/>
          <a:lstStyle/>
          <a:p>
            <a:pPr algn="ctr"/>
            <a:r>
              <a:rPr lang="en-GB" b="1" dirty="0">
                <a:solidFill>
                  <a:schemeClr val="bg1"/>
                </a:solidFill>
              </a:rPr>
              <a:t>Potential advantages</a:t>
            </a:r>
          </a:p>
        </p:txBody>
      </p:sp>
      <p:sp>
        <p:nvSpPr>
          <p:cNvPr id="3" name="Slide Number Placeholder 2">
            <a:extLst>
              <a:ext uri="{FF2B5EF4-FFF2-40B4-BE49-F238E27FC236}">
                <a16:creationId xmlns:a16="http://schemas.microsoft.com/office/drawing/2014/main" id="{EDCBF6E5-CF31-3A50-88DE-7C3B896EB77E}"/>
              </a:ext>
            </a:extLst>
          </p:cNvPr>
          <p:cNvSpPr>
            <a:spLocks noGrp="1"/>
          </p:cNvSpPr>
          <p:nvPr>
            <p:ph type="sldNum" sz="quarter" idx="12"/>
          </p:nvPr>
        </p:nvSpPr>
        <p:spPr/>
        <p:txBody>
          <a:bodyPr/>
          <a:lstStyle/>
          <a:p>
            <a:fld id="{330C634A-1516-4948-B43C-85010BF681C0}" type="slidenum">
              <a:rPr lang="en-NL" smtClean="0"/>
              <a:t>10</a:t>
            </a:fld>
            <a:endParaRPr lang="en-NL"/>
          </a:p>
        </p:txBody>
      </p:sp>
    </p:spTree>
    <p:extLst>
      <p:ext uri="{BB962C8B-B14F-4D97-AF65-F5344CB8AC3E}">
        <p14:creationId xmlns:p14="http://schemas.microsoft.com/office/powerpoint/2010/main" val="2210735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1EEA1-222B-4482-24CE-C64476C1F98F}"/>
              </a:ext>
            </a:extLst>
          </p:cNvPr>
          <p:cNvSpPr>
            <a:spLocks noGrp="1"/>
          </p:cNvSpPr>
          <p:nvPr>
            <p:ph type="title"/>
          </p:nvPr>
        </p:nvSpPr>
        <p:spPr/>
        <p:txBody>
          <a:bodyPr>
            <a:normAutofit fontScale="90000"/>
          </a:bodyPr>
          <a:lstStyle/>
          <a:p>
            <a:r>
              <a:rPr lang="en-GB" dirty="0"/>
              <a:t>Potential of (Gen-)AI in OER and Open Educational Practices (OEP)</a:t>
            </a:r>
            <a:endParaRPr lang="en-NL" dirty="0"/>
          </a:p>
        </p:txBody>
      </p:sp>
      <p:sp>
        <p:nvSpPr>
          <p:cNvPr id="3" name="Content Placeholder 2">
            <a:extLst>
              <a:ext uri="{FF2B5EF4-FFF2-40B4-BE49-F238E27FC236}">
                <a16:creationId xmlns:a16="http://schemas.microsoft.com/office/drawing/2014/main" id="{E408EEBF-2C07-968F-A5F8-78F67AC4A76B}"/>
              </a:ext>
            </a:extLst>
          </p:cNvPr>
          <p:cNvSpPr>
            <a:spLocks noGrp="1"/>
          </p:cNvSpPr>
          <p:nvPr>
            <p:ph idx="1"/>
          </p:nvPr>
        </p:nvSpPr>
        <p:spPr/>
        <p:txBody>
          <a:bodyPr/>
          <a:lstStyle/>
          <a:p>
            <a:r>
              <a:rPr lang="en-GB" dirty="0"/>
              <a:t>Automatic content generation</a:t>
            </a:r>
          </a:p>
          <a:p>
            <a:pPr lvl="1"/>
            <a:r>
              <a:rPr lang="en-GB" dirty="0"/>
              <a:t>OER as set of prompts</a:t>
            </a:r>
          </a:p>
          <a:p>
            <a:r>
              <a:rPr lang="en-GB" dirty="0"/>
              <a:t>Resource curation</a:t>
            </a:r>
          </a:p>
          <a:p>
            <a:r>
              <a:rPr lang="en-GB" dirty="0"/>
              <a:t>Enhance findability of OER</a:t>
            </a:r>
          </a:p>
          <a:p>
            <a:pPr lvl="1"/>
            <a:r>
              <a:rPr lang="en-GB" dirty="0"/>
              <a:t>Automatic metadata generation</a:t>
            </a:r>
          </a:p>
          <a:p>
            <a:r>
              <a:rPr lang="en-GB" dirty="0"/>
              <a:t>Updating existing resources</a:t>
            </a:r>
          </a:p>
          <a:p>
            <a:pPr lvl="1"/>
            <a:r>
              <a:rPr lang="en-GB" dirty="0"/>
              <a:t>Translation, localisation</a:t>
            </a:r>
          </a:p>
          <a:p>
            <a:r>
              <a:rPr lang="en-GB" dirty="0"/>
              <a:t>Facilitating adaptive learning with OER</a:t>
            </a:r>
          </a:p>
          <a:p>
            <a:pPr lvl="1"/>
            <a:r>
              <a:rPr lang="en-GB" dirty="0"/>
              <a:t>Learning analytics (partial automation)</a:t>
            </a:r>
          </a:p>
          <a:p>
            <a:pPr lvl="1"/>
            <a:r>
              <a:rPr lang="en-GB" dirty="0"/>
              <a:t>Automated feedback (conditional automation)</a:t>
            </a:r>
          </a:p>
          <a:p>
            <a:r>
              <a:rPr lang="en-GB" dirty="0"/>
              <a:t>Co-creation OER </a:t>
            </a:r>
          </a:p>
          <a:p>
            <a:r>
              <a:rPr lang="en-GB" dirty="0"/>
              <a:t>Facilitating collaborative learning in OEP </a:t>
            </a:r>
            <a:endParaRPr lang="en-NL" dirty="0"/>
          </a:p>
          <a:p>
            <a:endParaRPr lang="en-NL" dirty="0"/>
          </a:p>
        </p:txBody>
      </p:sp>
      <p:sp>
        <p:nvSpPr>
          <p:cNvPr id="4" name="Slide Number Placeholder 3">
            <a:extLst>
              <a:ext uri="{FF2B5EF4-FFF2-40B4-BE49-F238E27FC236}">
                <a16:creationId xmlns:a16="http://schemas.microsoft.com/office/drawing/2014/main" id="{B12C766A-4903-CA6F-EDC8-EF9C1485C2AD}"/>
              </a:ext>
            </a:extLst>
          </p:cNvPr>
          <p:cNvSpPr>
            <a:spLocks noGrp="1"/>
          </p:cNvSpPr>
          <p:nvPr>
            <p:ph type="sldNum" sz="quarter" idx="12"/>
          </p:nvPr>
        </p:nvSpPr>
        <p:spPr/>
        <p:txBody>
          <a:bodyPr/>
          <a:lstStyle/>
          <a:p>
            <a:fld id="{330C634A-1516-4948-B43C-85010BF681C0}" type="slidenum">
              <a:rPr lang="en-NL" smtClean="0"/>
              <a:t>11</a:t>
            </a:fld>
            <a:endParaRPr lang="en-NL"/>
          </a:p>
        </p:txBody>
      </p:sp>
      <p:sp>
        <p:nvSpPr>
          <p:cNvPr id="5" name="TextBox 4">
            <a:extLst>
              <a:ext uri="{FF2B5EF4-FFF2-40B4-BE49-F238E27FC236}">
                <a16:creationId xmlns:a16="http://schemas.microsoft.com/office/drawing/2014/main" id="{3B8FEF09-2538-68F6-9013-07B1ED082FC5}"/>
              </a:ext>
            </a:extLst>
          </p:cNvPr>
          <p:cNvSpPr txBox="1"/>
          <p:nvPr/>
        </p:nvSpPr>
        <p:spPr>
          <a:xfrm>
            <a:off x="838200" y="6311900"/>
            <a:ext cx="1948097" cy="276999"/>
          </a:xfrm>
          <a:prstGeom prst="rect">
            <a:avLst/>
          </a:prstGeom>
          <a:noFill/>
        </p:spPr>
        <p:txBody>
          <a:bodyPr wrap="none" rtlCol="0">
            <a:spAutoFit/>
          </a:bodyPr>
          <a:lstStyle/>
          <a:p>
            <a:r>
              <a:rPr lang="en-GB" sz="1200" dirty="0"/>
              <a:t>(Bozkurt, 2023; Wiley, 2023)</a:t>
            </a:r>
            <a:endParaRPr lang="en-NL" sz="1200" dirty="0"/>
          </a:p>
        </p:txBody>
      </p:sp>
    </p:spTree>
    <p:extLst>
      <p:ext uri="{BB962C8B-B14F-4D97-AF65-F5344CB8AC3E}">
        <p14:creationId xmlns:p14="http://schemas.microsoft.com/office/powerpoint/2010/main" val="2561353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476D-426A-14E3-ABCF-CEC618ACDF10}"/>
              </a:ext>
            </a:extLst>
          </p:cNvPr>
          <p:cNvSpPr>
            <a:spLocks noGrp="1"/>
          </p:cNvSpPr>
          <p:nvPr>
            <p:ph type="title"/>
          </p:nvPr>
        </p:nvSpPr>
        <p:spPr/>
        <p:txBody>
          <a:bodyPr/>
          <a:lstStyle/>
          <a:p>
            <a:r>
              <a:rPr lang="en-GB" dirty="0"/>
              <a:t>How does ChatGPT think about this?</a:t>
            </a:r>
            <a:endParaRPr lang="en-NL" dirty="0"/>
          </a:p>
        </p:txBody>
      </p:sp>
      <p:sp>
        <p:nvSpPr>
          <p:cNvPr id="4" name="Slide Number Placeholder 3">
            <a:extLst>
              <a:ext uri="{FF2B5EF4-FFF2-40B4-BE49-F238E27FC236}">
                <a16:creationId xmlns:a16="http://schemas.microsoft.com/office/drawing/2014/main" id="{517C1A00-E15B-43FD-26AE-2946AC4B951A}"/>
              </a:ext>
            </a:extLst>
          </p:cNvPr>
          <p:cNvSpPr>
            <a:spLocks noGrp="1"/>
          </p:cNvSpPr>
          <p:nvPr>
            <p:ph type="sldNum" sz="quarter" idx="12"/>
          </p:nvPr>
        </p:nvSpPr>
        <p:spPr/>
        <p:txBody>
          <a:bodyPr/>
          <a:lstStyle/>
          <a:p>
            <a:fld id="{330C634A-1516-4948-B43C-85010BF681C0}" type="slidenum">
              <a:rPr lang="en-NL" smtClean="0"/>
              <a:t>12</a:t>
            </a:fld>
            <a:endParaRPr lang="en-NL"/>
          </a:p>
        </p:txBody>
      </p:sp>
      <p:pic>
        <p:nvPicPr>
          <p:cNvPr id="5" name="Picture 4">
            <a:extLst>
              <a:ext uri="{FF2B5EF4-FFF2-40B4-BE49-F238E27FC236}">
                <a16:creationId xmlns:a16="http://schemas.microsoft.com/office/drawing/2014/main" id="{07EF4DB2-6395-4E91-6B60-CB679D4BA9C0}"/>
              </a:ext>
            </a:extLst>
          </p:cNvPr>
          <p:cNvPicPr>
            <a:picLocks noChangeAspect="1"/>
          </p:cNvPicPr>
          <p:nvPr/>
        </p:nvPicPr>
        <p:blipFill>
          <a:blip r:embed="rId2"/>
          <a:stretch>
            <a:fillRect/>
          </a:stretch>
        </p:blipFill>
        <p:spPr>
          <a:xfrm>
            <a:off x="1984075" y="984945"/>
            <a:ext cx="7011314" cy="5736530"/>
          </a:xfrm>
          <a:prstGeom prst="rect">
            <a:avLst/>
          </a:prstGeom>
        </p:spPr>
      </p:pic>
      <p:sp>
        <p:nvSpPr>
          <p:cNvPr id="6" name="TextBox 5">
            <a:extLst>
              <a:ext uri="{FF2B5EF4-FFF2-40B4-BE49-F238E27FC236}">
                <a16:creationId xmlns:a16="http://schemas.microsoft.com/office/drawing/2014/main" id="{806EB01B-909D-B225-1DE8-888AB63F7994}"/>
              </a:ext>
            </a:extLst>
          </p:cNvPr>
          <p:cNvSpPr txBox="1"/>
          <p:nvPr/>
        </p:nvSpPr>
        <p:spPr>
          <a:xfrm>
            <a:off x="9271777" y="5984097"/>
            <a:ext cx="2920223" cy="276999"/>
          </a:xfrm>
          <a:prstGeom prst="rect">
            <a:avLst/>
          </a:prstGeom>
          <a:noFill/>
        </p:spPr>
        <p:txBody>
          <a:bodyPr wrap="none" rtlCol="0">
            <a:spAutoFit/>
          </a:bodyPr>
          <a:lstStyle/>
          <a:p>
            <a:r>
              <a:rPr lang="en-GB" sz="1200" dirty="0"/>
              <a:t>(From webinar Encore+, 5 December 2023)</a:t>
            </a:r>
            <a:endParaRPr lang="en-NL" sz="1200" dirty="0"/>
          </a:p>
        </p:txBody>
      </p:sp>
    </p:spTree>
    <p:extLst>
      <p:ext uri="{BB962C8B-B14F-4D97-AF65-F5344CB8AC3E}">
        <p14:creationId xmlns:p14="http://schemas.microsoft.com/office/powerpoint/2010/main" val="5301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6E0A-AB0C-6D48-74C7-ACF842110F23}"/>
              </a:ext>
            </a:extLst>
          </p:cNvPr>
          <p:cNvSpPr>
            <a:spLocks noGrp="1"/>
          </p:cNvSpPr>
          <p:nvPr>
            <p:ph type="title"/>
          </p:nvPr>
        </p:nvSpPr>
        <p:spPr>
          <a:xfrm>
            <a:off x="5115464" y="365125"/>
            <a:ext cx="6238336" cy="670045"/>
          </a:xfrm>
        </p:spPr>
        <p:txBody>
          <a:bodyPr>
            <a:normAutofit fontScale="90000"/>
          </a:bodyPr>
          <a:lstStyle/>
          <a:p>
            <a:r>
              <a:rPr lang="en-GB" dirty="0"/>
              <a:t>Same question, several days later</a:t>
            </a:r>
            <a:endParaRPr lang="en-NL" dirty="0"/>
          </a:p>
        </p:txBody>
      </p:sp>
      <p:sp>
        <p:nvSpPr>
          <p:cNvPr id="3" name="Slide Number Placeholder 2">
            <a:extLst>
              <a:ext uri="{FF2B5EF4-FFF2-40B4-BE49-F238E27FC236}">
                <a16:creationId xmlns:a16="http://schemas.microsoft.com/office/drawing/2014/main" id="{2AA66344-6D64-8C19-A0C9-4DEBF0AB4A76}"/>
              </a:ext>
            </a:extLst>
          </p:cNvPr>
          <p:cNvSpPr>
            <a:spLocks noGrp="1"/>
          </p:cNvSpPr>
          <p:nvPr>
            <p:ph type="sldNum" sz="quarter" idx="12"/>
          </p:nvPr>
        </p:nvSpPr>
        <p:spPr/>
        <p:txBody>
          <a:bodyPr/>
          <a:lstStyle/>
          <a:p>
            <a:fld id="{330C634A-1516-4948-B43C-85010BF681C0}" type="slidenum">
              <a:rPr lang="en-NL" smtClean="0"/>
              <a:t>13</a:t>
            </a:fld>
            <a:endParaRPr lang="en-NL"/>
          </a:p>
        </p:txBody>
      </p:sp>
      <p:pic>
        <p:nvPicPr>
          <p:cNvPr id="4" name="Picture 3">
            <a:extLst>
              <a:ext uri="{FF2B5EF4-FFF2-40B4-BE49-F238E27FC236}">
                <a16:creationId xmlns:a16="http://schemas.microsoft.com/office/drawing/2014/main" id="{A977719E-2F12-396E-7C9B-ADE079D60321}"/>
              </a:ext>
            </a:extLst>
          </p:cNvPr>
          <p:cNvPicPr>
            <a:picLocks noChangeAspect="1"/>
          </p:cNvPicPr>
          <p:nvPr/>
        </p:nvPicPr>
        <p:blipFill>
          <a:blip r:embed="rId2"/>
          <a:stretch>
            <a:fillRect/>
          </a:stretch>
        </p:blipFill>
        <p:spPr>
          <a:xfrm>
            <a:off x="0" y="0"/>
            <a:ext cx="5038885" cy="6853589"/>
          </a:xfrm>
          <a:prstGeom prst="rect">
            <a:avLst/>
          </a:prstGeom>
        </p:spPr>
      </p:pic>
    </p:spTree>
    <p:extLst>
      <p:ext uri="{BB962C8B-B14F-4D97-AF65-F5344CB8AC3E}">
        <p14:creationId xmlns:p14="http://schemas.microsoft.com/office/powerpoint/2010/main" val="1862193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19CEB8-9A7C-0091-246F-90941C28484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703E40D-99E6-C6A7-7A93-AF0AEDCE59C7}"/>
              </a:ext>
            </a:extLst>
          </p:cNvPr>
          <p:cNvSpPr>
            <a:spLocks noGrp="1"/>
          </p:cNvSpPr>
          <p:nvPr>
            <p:ph type="title"/>
          </p:nvPr>
        </p:nvSpPr>
        <p:spPr>
          <a:xfrm>
            <a:off x="0" y="3093977"/>
            <a:ext cx="11938958" cy="670045"/>
          </a:xfrm>
        </p:spPr>
        <p:txBody>
          <a:bodyPr/>
          <a:lstStyle/>
          <a:p>
            <a:pPr algn="ctr"/>
            <a:r>
              <a:rPr lang="en-GB" b="1" dirty="0">
                <a:solidFill>
                  <a:schemeClr val="bg1"/>
                </a:solidFill>
              </a:rPr>
              <a:t>Potential risks &amp; ethical issues</a:t>
            </a:r>
          </a:p>
        </p:txBody>
      </p:sp>
      <p:sp>
        <p:nvSpPr>
          <p:cNvPr id="3" name="Slide Number Placeholder 2">
            <a:extLst>
              <a:ext uri="{FF2B5EF4-FFF2-40B4-BE49-F238E27FC236}">
                <a16:creationId xmlns:a16="http://schemas.microsoft.com/office/drawing/2014/main" id="{EDCBF6E5-CF31-3A50-88DE-7C3B896EB77E}"/>
              </a:ext>
            </a:extLst>
          </p:cNvPr>
          <p:cNvSpPr>
            <a:spLocks noGrp="1"/>
          </p:cNvSpPr>
          <p:nvPr>
            <p:ph type="sldNum" sz="quarter" idx="12"/>
          </p:nvPr>
        </p:nvSpPr>
        <p:spPr/>
        <p:txBody>
          <a:bodyPr/>
          <a:lstStyle/>
          <a:p>
            <a:fld id="{330C634A-1516-4948-B43C-85010BF681C0}" type="slidenum">
              <a:rPr lang="en-NL" smtClean="0"/>
              <a:t>14</a:t>
            </a:fld>
            <a:endParaRPr lang="en-NL"/>
          </a:p>
        </p:txBody>
      </p:sp>
    </p:spTree>
    <p:extLst>
      <p:ext uri="{BB962C8B-B14F-4D97-AF65-F5344CB8AC3E}">
        <p14:creationId xmlns:p14="http://schemas.microsoft.com/office/powerpoint/2010/main" val="1617366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1EEA1-222B-4482-24CE-C64476C1F98F}"/>
              </a:ext>
            </a:extLst>
          </p:cNvPr>
          <p:cNvSpPr>
            <a:spLocks noGrp="1"/>
          </p:cNvSpPr>
          <p:nvPr>
            <p:ph type="title"/>
          </p:nvPr>
        </p:nvSpPr>
        <p:spPr/>
        <p:txBody>
          <a:bodyPr/>
          <a:lstStyle/>
          <a:p>
            <a:r>
              <a:rPr lang="en-GB" dirty="0"/>
              <a:t>Potential risks and challenges</a:t>
            </a:r>
            <a:endParaRPr lang="en-NL" dirty="0"/>
          </a:p>
        </p:txBody>
      </p:sp>
      <p:sp>
        <p:nvSpPr>
          <p:cNvPr id="3" name="Content Placeholder 2">
            <a:extLst>
              <a:ext uri="{FF2B5EF4-FFF2-40B4-BE49-F238E27FC236}">
                <a16:creationId xmlns:a16="http://schemas.microsoft.com/office/drawing/2014/main" id="{E408EEBF-2C07-968F-A5F8-78F67AC4A76B}"/>
              </a:ext>
            </a:extLst>
          </p:cNvPr>
          <p:cNvSpPr>
            <a:spLocks noGrp="1"/>
          </p:cNvSpPr>
          <p:nvPr>
            <p:ph idx="1"/>
          </p:nvPr>
        </p:nvSpPr>
        <p:spPr/>
        <p:txBody>
          <a:bodyPr/>
          <a:lstStyle/>
          <a:p>
            <a:r>
              <a:rPr lang="en-GB" dirty="0"/>
              <a:t>Copyright issues</a:t>
            </a:r>
          </a:p>
          <a:p>
            <a:r>
              <a:rPr lang="en-GB" dirty="0"/>
              <a:t>EDI (Equality, Diversity, Inclusivity) principles under pressure</a:t>
            </a:r>
          </a:p>
          <a:p>
            <a:pPr lvl="1"/>
            <a:r>
              <a:rPr lang="en-GB" dirty="0"/>
              <a:t>Language</a:t>
            </a:r>
          </a:p>
          <a:p>
            <a:pPr lvl="1"/>
            <a:r>
              <a:rPr lang="en-GB" dirty="0"/>
              <a:t>Bias</a:t>
            </a:r>
          </a:p>
          <a:p>
            <a:r>
              <a:rPr lang="en-GB" dirty="0"/>
              <a:t>Too much power for Big Tech</a:t>
            </a:r>
          </a:p>
          <a:p>
            <a:r>
              <a:rPr lang="en-GB" dirty="0"/>
              <a:t>Data privacy</a:t>
            </a:r>
          </a:p>
          <a:p>
            <a:pPr lvl="1"/>
            <a:endParaRPr lang="en-NL" dirty="0"/>
          </a:p>
        </p:txBody>
      </p:sp>
      <p:sp>
        <p:nvSpPr>
          <p:cNvPr id="4" name="Slide Number Placeholder 3">
            <a:extLst>
              <a:ext uri="{FF2B5EF4-FFF2-40B4-BE49-F238E27FC236}">
                <a16:creationId xmlns:a16="http://schemas.microsoft.com/office/drawing/2014/main" id="{B12C766A-4903-CA6F-EDC8-EF9C1485C2AD}"/>
              </a:ext>
            </a:extLst>
          </p:cNvPr>
          <p:cNvSpPr>
            <a:spLocks noGrp="1"/>
          </p:cNvSpPr>
          <p:nvPr>
            <p:ph type="sldNum" sz="quarter" idx="12"/>
          </p:nvPr>
        </p:nvSpPr>
        <p:spPr/>
        <p:txBody>
          <a:bodyPr/>
          <a:lstStyle/>
          <a:p>
            <a:fld id="{330C634A-1516-4948-B43C-85010BF681C0}" type="slidenum">
              <a:rPr lang="en-NL" smtClean="0"/>
              <a:t>15</a:t>
            </a:fld>
            <a:endParaRPr lang="en-NL"/>
          </a:p>
        </p:txBody>
      </p:sp>
      <p:sp>
        <p:nvSpPr>
          <p:cNvPr id="5" name="TextBox 4">
            <a:extLst>
              <a:ext uri="{FF2B5EF4-FFF2-40B4-BE49-F238E27FC236}">
                <a16:creationId xmlns:a16="http://schemas.microsoft.com/office/drawing/2014/main" id="{1E0FFEDB-C0B7-7589-67FE-3C95D986DCF4}"/>
              </a:ext>
            </a:extLst>
          </p:cNvPr>
          <p:cNvSpPr txBox="1"/>
          <p:nvPr/>
        </p:nvSpPr>
        <p:spPr>
          <a:xfrm>
            <a:off x="838200" y="6311900"/>
            <a:ext cx="1636987" cy="276999"/>
          </a:xfrm>
          <a:prstGeom prst="rect">
            <a:avLst/>
          </a:prstGeom>
          <a:noFill/>
        </p:spPr>
        <p:txBody>
          <a:bodyPr wrap="none" rtlCol="0">
            <a:spAutoFit/>
          </a:bodyPr>
          <a:lstStyle/>
          <a:p>
            <a:r>
              <a:rPr lang="en-GB" sz="1200" dirty="0"/>
              <a:t>(Miao &amp; Holmes, 2023)</a:t>
            </a:r>
            <a:endParaRPr lang="en-NL" sz="1200" dirty="0"/>
          </a:p>
        </p:txBody>
      </p:sp>
    </p:spTree>
    <p:extLst>
      <p:ext uri="{BB962C8B-B14F-4D97-AF65-F5344CB8AC3E}">
        <p14:creationId xmlns:p14="http://schemas.microsoft.com/office/powerpoint/2010/main" val="3589610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60C5-D2F0-E06C-FB32-64321C57A379}"/>
              </a:ext>
            </a:extLst>
          </p:cNvPr>
          <p:cNvSpPr>
            <a:spLocks noGrp="1"/>
          </p:cNvSpPr>
          <p:nvPr>
            <p:ph type="title"/>
          </p:nvPr>
        </p:nvSpPr>
        <p:spPr/>
        <p:txBody>
          <a:bodyPr/>
          <a:lstStyle/>
          <a:p>
            <a:r>
              <a:rPr lang="en-GB" dirty="0"/>
              <a:t>How does ChatGPT think about this?</a:t>
            </a:r>
            <a:endParaRPr lang="en-NL" dirty="0"/>
          </a:p>
        </p:txBody>
      </p:sp>
      <p:sp>
        <p:nvSpPr>
          <p:cNvPr id="4" name="Slide Number Placeholder 3">
            <a:extLst>
              <a:ext uri="{FF2B5EF4-FFF2-40B4-BE49-F238E27FC236}">
                <a16:creationId xmlns:a16="http://schemas.microsoft.com/office/drawing/2014/main" id="{C9086A72-2B23-78D6-D32E-EAC97DC32E44}"/>
              </a:ext>
            </a:extLst>
          </p:cNvPr>
          <p:cNvSpPr>
            <a:spLocks noGrp="1"/>
          </p:cNvSpPr>
          <p:nvPr>
            <p:ph type="sldNum" sz="quarter" idx="12"/>
          </p:nvPr>
        </p:nvSpPr>
        <p:spPr/>
        <p:txBody>
          <a:bodyPr/>
          <a:lstStyle/>
          <a:p>
            <a:fld id="{330C634A-1516-4948-B43C-85010BF681C0}" type="slidenum">
              <a:rPr lang="en-NL" smtClean="0"/>
              <a:t>16</a:t>
            </a:fld>
            <a:endParaRPr lang="en-NL"/>
          </a:p>
        </p:txBody>
      </p:sp>
      <p:pic>
        <p:nvPicPr>
          <p:cNvPr id="5" name="Picture 4">
            <a:extLst>
              <a:ext uri="{FF2B5EF4-FFF2-40B4-BE49-F238E27FC236}">
                <a16:creationId xmlns:a16="http://schemas.microsoft.com/office/drawing/2014/main" id="{727E378F-EF06-6D90-746F-F9E658F048F5}"/>
              </a:ext>
            </a:extLst>
          </p:cNvPr>
          <p:cNvPicPr>
            <a:picLocks noChangeAspect="1"/>
          </p:cNvPicPr>
          <p:nvPr/>
        </p:nvPicPr>
        <p:blipFill>
          <a:blip r:embed="rId2"/>
          <a:stretch>
            <a:fillRect/>
          </a:stretch>
        </p:blipFill>
        <p:spPr>
          <a:xfrm>
            <a:off x="2941607" y="1109923"/>
            <a:ext cx="5081749" cy="5748077"/>
          </a:xfrm>
          <a:prstGeom prst="rect">
            <a:avLst/>
          </a:prstGeom>
        </p:spPr>
      </p:pic>
    </p:spTree>
    <p:extLst>
      <p:ext uri="{BB962C8B-B14F-4D97-AF65-F5344CB8AC3E}">
        <p14:creationId xmlns:p14="http://schemas.microsoft.com/office/powerpoint/2010/main" val="2925605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1F7B0-1996-E8C4-9A12-9BD558B93078}"/>
              </a:ext>
            </a:extLst>
          </p:cNvPr>
          <p:cNvSpPr>
            <a:spLocks noGrp="1"/>
          </p:cNvSpPr>
          <p:nvPr>
            <p:ph type="title"/>
          </p:nvPr>
        </p:nvSpPr>
        <p:spPr/>
        <p:txBody>
          <a:bodyPr/>
          <a:lstStyle/>
          <a:p>
            <a:r>
              <a:rPr lang="en-GB" dirty="0"/>
              <a:t>Suggestion from ChatGPT</a:t>
            </a:r>
            <a:endParaRPr lang="en-NL" dirty="0"/>
          </a:p>
        </p:txBody>
      </p:sp>
      <p:sp>
        <p:nvSpPr>
          <p:cNvPr id="3" name="Slide Number Placeholder 2">
            <a:extLst>
              <a:ext uri="{FF2B5EF4-FFF2-40B4-BE49-F238E27FC236}">
                <a16:creationId xmlns:a16="http://schemas.microsoft.com/office/drawing/2014/main" id="{65C332A4-FA9C-4443-56CE-C25A8DF0DDB7}"/>
              </a:ext>
            </a:extLst>
          </p:cNvPr>
          <p:cNvSpPr>
            <a:spLocks noGrp="1"/>
          </p:cNvSpPr>
          <p:nvPr>
            <p:ph type="sldNum" sz="quarter" idx="12"/>
          </p:nvPr>
        </p:nvSpPr>
        <p:spPr/>
        <p:txBody>
          <a:bodyPr/>
          <a:lstStyle/>
          <a:p>
            <a:fld id="{330C634A-1516-4948-B43C-85010BF681C0}" type="slidenum">
              <a:rPr lang="en-NL" smtClean="0"/>
              <a:t>17</a:t>
            </a:fld>
            <a:endParaRPr lang="en-NL"/>
          </a:p>
        </p:txBody>
      </p:sp>
      <p:pic>
        <p:nvPicPr>
          <p:cNvPr id="4" name="Picture 3">
            <a:extLst>
              <a:ext uri="{FF2B5EF4-FFF2-40B4-BE49-F238E27FC236}">
                <a16:creationId xmlns:a16="http://schemas.microsoft.com/office/drawing/2014/main" id="{8E94FCD6-975F-5F36-A62A-CE452D2385C7}"/>
              </a:ext>
            </a:extLst>
          </p:cNvPr>
          <p:cNvPicPr>
            <a:picLocks noChangeAspect="1"/>
          </p:cNvPicPr>
          <p:nvPr/>
        </p:nvPicPr>
        <p:blipFill>
          <a:blip r:embed="rId2"/>
          <a:stretch>
            <a:fillRect/>
          </a:stretch>
        </p:blipFill>
        <p:spPr>
          <a:xfrm>
            <a:off x="3134410" y="1518781"/>
            <a:ext cx="5476190" cy="4200000"/>
          </a:xfrm>
          <a:prstGeom prst="rect">
            <a:avLst/>
          </a:prstGeom>
        </p:spPr>
      </p:pic>
    </p:spTree>
    <p:extLst>
      <p:ext uri="{BB962C8B-B14F-4D97-AF65-F5344CB8AC3E}">
        <p14:creationId xmlns:p14="http://schemas.microsoft.com/office/powerpoint/2010/main" val="3365757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48227-0145-500C-2E67-2C15E75AE8CC}"/>
              </a:ext>
            </a:extLst>
          </p:cNvPr>
          <p:cNvSpPr>
            <a:spLocks noGrp="1"/>
          </p:cNvSpPr>
          <p:nvPr>
            <p:ph type="title"/>
          </p:nvPr>
        </p:nvSpPr>
        <p:spPr/>
        <p:txBody>
          <a:bodyPr/>
          <a:lstStyle/>
          <a:p>
            <a:r>
              <a:rPr lang="en-GB" dirty="0"/>
              <a:t>Seven principles of Creative Commons</a:t>
            </a:r>
            <a:endParaRPr lang="en-NL" dirty="0"/>
          </a:p>
        </p:txBody>
      </p:sp>
      <p:sp>
        <p:nvSpPr>
          <p:cNvPr id="3" name="Content Placeholder 2">
            <a:extLst>
              <a:ext uri="{FF2B5EF4-FFF2-40B4-BE49-F238E27FC236}">
                <a16:creationId xmlns:a16="http://schemas.microsoft.com/office/drawing/2014/main" id="{0B2C8DD8-0CE7-A314-6BDD-C337F297E0F8}"/>
              </a:ext>
            </a:extLst>
          </p:cNvPr>
          <p:cNvSpPr>
            <a:spLocks noGrp="1"/>
          </p:cNvSpPr>
          <p:nvPr>
            <p:ph idx="1"/>
          </p:nvPr>
        </p:nvSpPr>
        <p:spPr/>
        <p:txBody>
          <a:bodyPr>
            <a:normAutofit fontScale="92500" lnSpcReduction="10000"/>
          </a:bodyPr>
          <a:lstStyle/>
          <a:p>
            <a:pPr algn="l">
              <a:buFont typeface="+mj-lt"/>
              <a:buAutoNum type="arabicPeriod"/>
            </a:pPr>
            <a:r>
              <a:rPr lang="en-GB" b="0" i="0" dirty="0">
                <a:solidFill>
                  <a:srgbClr val="374151"/>
                </a:solidFill>
                <a:effectLst/>
                <a:latin typeface="Söhne"/>
              </a:rPr>
              <a:t>Legal space for studying and creating should accommodate generative AI while addressing societal concerns.</a:t>
            </a:r>
          </a:p>
          <a:p>
            <a:pPr algn="l">
              <a:buFont typeface="+mj-lt"/>
              <a:buAutoNum type="arabicPeriod"/>
            </a:pPr>
            <a:r>
              <a:rPr lang="en-GB" b="0" i="0" dirty="0">
                <a:solidFill>
                  <a:srgbClr val="374151"/>
                </a:solidFill>
                <a:effectLst/>
                <a:latin typeface="Söhne"/>
              </a:rPr>
              <a:t>Defining ways for creators to express preferences on AI training, with opting out as the maximum legislative restriction, due to extensive copyright protection and lack of active management.</a:t>
            </a:r>
          </a:p>
          <a:p>
            <a:pPr algn="l">
              <a:buFont typeface="+mj-lt"/>
              <a:buAutoNum type="arabicPeriod"/>
            </a:pPr>
            <a:r>
              <a:rPr lang="en-GB" b="0" i="0" dirty="0">
                <a:solidFill>
                  <a:srgbClr val="374151"/>
                </a:solidFill>
                <a:effectLst/>
                <a:latin typeface="Söhne"/>
              </a:rPr>
              <a:t>Collaborative efforts needed to address implications beyond copyright, considering rights like data protection and likeness use.</a:t>
            </a:r>
          </a:p>
          <a:p>
            <a:pPr algn="l">
              <a:buFont typeface="+mj-lt"/>
              <a:buAutoNum type="arabicPeriod"/>
            </a:pPr>
            <a:r>
              <a:rPr lang="en-GB" b="0" i="0" dirty="0">
                <a:solidFill>
                  <a:srgbClr val="374151"/>
                </a:solidFill>
                <a:effectLst/>
                <a:latin typeface="Söhne"/>
              </a:rPr>
              <a:t>Special focus on using traditional knowledge for AI training, involving community stewardship for authorization.</a:t>
            </a:r>
          </a:p>
          <a:p>
            <a:pPr algn="l">
              <a:buFont typeface="+mj-lt"/>
              <a:buAutoNum type="arabicPeriod"/>
            </a:pPr>
            <a:r>
              <a:rPr lang="en-GB" b="0" i="0" dirty="0">
                <a:solidFill>
                  <a:srgbClr val="374151"/>
                </a:solidFill>
                <a:effectLst/>
                <a:latin typeface="Söhne"/>
              </a:rPr>
              <a:t>Legal frameworks should permit using copyrighted works for non-commercial public interest, like research and education.</a:t>
            </a:r>
          </a:p>
          <a:p>
            <a:pPr algn="l">
              <a:buFont typeface="+mj-lt"/>
              <a:buAutoNum type="arabicPeriod"/>
            </a:pPr>
            <a:r>
              <a:rPr lang="en-GB" b="0" i="0" dirty="0">
                <a:solidFill>
                  <a:srgbClr val="374151"/>
                </a:solidFill>
                <a:effectLst/>
                <a:latin typeface="Söhne"/>
              </a:rPr>
              <a:t>Ensure shared economic benefits from AI access to copyrighted works, benefiting all contributors to the commons.</a:t>
            </a:r>
          </a:p>
          <a:p>
            <a:pPr algn="l">
              <a:buFont typeface="+mj-lt"/>
              <a:buAutoNum type="arabicPeriod"/>
            </a:pPr>
            <a:r>
              <a:rPr lang="en-GB" b="0" i="0" dirty="0">
                <a:solidFill>
                  <a:srgbClr val="374151"/>
                </a:solidFill>
                <a:effectLst/>
                <a:latin typeface="Söhne"/>
              </a:rPr>
              <a:t>Counter resource concentration by investing in public computational infrastructures globally and supporting training datasets respecting outlined principles as commons.</a:t>
            </a:r>
          </a:p>
          <a:p>
            <a:endParaRPr lang="en-NL" dirty="0"/>
          </a:p>
        </p:txBody>
      </p:sp>
      <p:sp>
        <p:nvSpPr>
          <p:cNvPr id="4" name="Slide Number Placeholder 3">
            <a:extLst>
              <a:ext uri="{FF2B5EF4-FFF2-40B4-BE49-F238E27FC236}">
                <a16:creationId xmlns:a16="http://schemas.microsoft.com/office/drawing/2014/main" id="{2620D021-D97A-226A-FB6D-0EDDF8DF9858}"/>
              </a:ext>
            </a:extLst>
          </p:cNvPr>
          <p:cNvSpPr>
            <a:spLocks noGrp="1"/>
          </p:cNvSpPr>
          <p:nvPr>
            <p:ph type="sldNum" sz="quarter" idx="12"/>
          </p:nvPr>
        </p:nvSpPr>
        <p:spPr/>
        <p:txBody>
          <a:bodyPr/>
          <a:lstStyle/>
          <a:p>
            <a:fld id="{330C634A-1516-4948-B43C-85010BF681C0}" type="slidenum">
              <a:rPr lang="en-NL" smtClean="0"/>
              <a:t>18</a:t>
            </a:fld>
            <a:endParaRPr lang="en-NL"/>
          </a:p>
        </p:txBody>
      </p:sp>
      <p:sp>
        <p:nvSpPr>
          <p:cNvPr id="5" name="TextBox 4">
            <a:extLst>
              <a:ext uri="{FF2B5EF4-FFF2-40B4-BE49-F238E27FC236}">
                <a16:creationId xmlns:a16="http://schemas.microsoft.com/office/drawing/2014/main" id="{AD52FBD8-FE7D-A800-554A-217E572D163C}"/>
              </a:ext>
            </a:extLst>
          </p:cNvPr>
          <p:cNvSpPr txBox="1"/>
          <p:nvPr/>
        </p:nvSpPr>
        <p:spPr>
          <a:xfrm>
            <a:off x="838200" y="6311900"/>
            <a:ext cx="3506024" cy="276999"/>
          </a:xfrm>
          <a:prstGeom prst="rect">
            <a:avLst/>
          </a:prstGeom>
          <a:noFill/>
        </p:spPr>
        <p:txBody>
          <a:bodyPr wrap="none" rtlCol="0">
            <a:spAutoFit/>
          </a:bodyPr>
          <a:lstStyle/>
          <a:p>
            <a:r>
              <a:rPr lang="en-GB" sz="1200" dirty="0"/>
              <a:t>(Creative Commons, 2023) (Summarized by ChatGPT)</a:t>
            </a:r>
            <a:endParaRPr lang="en-NL" sz="1200" dirty="0"/>
          </a:p>
        </p:txBody>
      </p:sp>
    </p:spTree>
    <p:extLst>
      <p:ext uri="{BB962C8B-B14F-4D97-AF65-F5344CB8AC3E}">
        <p14:creationId xmlns:p14="http://schemas.microsoft.com/office/powerpoint/2010/main" val="1870667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19115-73D2-2F95-60B7-569258B7007C}"/>
              </a:ext>
            </a:extLst>
          </p:cNvPr>
          <p:cNvSpPr>
            <a:spLocks noGrp="1"/>
          </p:cNvSpPr>
          <p:nvPr>
            <p:ph type="title"/>
          </p:nvPr>
        </p:nvSpPr>
        <p:spPr/>
        <p:txBody>
          <a:bodyPr/>
          <a:lstStyle/>
          <a:p>
            <a:r>
              <a:rPr lang="en-GB" dirty="0"/>
              <a:t>In Germany</a:t>
            </a:r>
            <a:endParaRPr lang="en-NL" dirty="0"/>
          </a:p>
        </p:txBody>
      </p:sp>
      <p:sp>
        <p:nvSpPr>
          <p:cNvPr id="3" name="Content Placeholder 2">
            <a:extLst>
              <a:ext uri="{FF2B5EF4-FFF2-40B4-BE49-F238E27FC236}">
                <a16:creationId xmlns:a16="http://schemas.microsoft.com/office/drawing/2014/main" id="{91962175-172F-3477-BBE3-32F8550DB0A7}"/>
              </a:ext>
            </a:extLst>
          </p:cNvPr>
          <p:cNvSpPr>
            <a:spLocks noGrp="1"/>
          </p:cNvSpPr>
          <p:nvPr>
            <p:ph idx="1"/>
          </p:nvPr>
        </p:nvSpPr>
        <p:spPr/>
        <p:txBody>
          <a:bodyPr/>
          <a:lstStyle/>
          <a:p>
            <a:r>
              <a:rPr lang="en-GB" dirty="0"/>
              <a:t>Brief an die </a:t>
            </a:r>
            <a:r>
              <a:rPr lang="en-GB" dirty="0" err="1"/>
              <a:t>Bundesregierung</a:t>
            </a:r>
            <a:endParaRPr lang="en-GB" dirty="0"/>
          </a:p>
          <a:p>
            <a:pPr lvl="1"/>
            <a:r>
              <a:rPr lang="en-GB" dirty="0"/>
              <a:t>European Union’s AI Act is nearing completion</a:t>
            </a:r>
          </a:p>
          <a:p>
            <a:pPr lvl="1"/>
            <a:r>
              <a:rPr lang="en-GB" dirty="0"/>
              <a:t>AI Act could become a landmark work of legislation</a:t>
            </a:r>
          </a:p>
          <a:p>
            <a:pPr lvl="1"/>
            <a:r>
              <a:rPr lang="en-GB" dirty="0"/>
              <a:t>Worries about Foundation Model Regulation: “In our view, however, the Act’s potential is now at risk: a central element of the AI Act, namely binding rules for foundation models, faces resistance from some member states. We understand that the German Federal Government is part of this opposition.”</a:t>
            </a:r>
          </a:p>
          <a:p>
            <a:endParaRPr lang="en-GB" dirty="0"/>
          </a:p>
          <a:p>
            <a:endParaRPr lang="en-NL" dirty="0"/>
          </a:p>
        </p:txBody>
      </p:sp>
      <p:sp>
        <p:nvSpPr>
          <p:cNvPr id="4" name="Slide Number Placeholder 3">
            <a:extLst>
              <a:ext uri="{FF2B5EF4-FFF2-40B4-BE49-F238E27FC236}">
                <a16:creationId xmlns:a16="http://schemas.microsoft.com/office/drawing/2014/main" id="{BC26164B-E48D-106E-C86F-9F11DE892EE3}"/>
              </a:ext>
            </a:extLst>
          </p:cNvPr>
          <p:cNvSpPr>
            <a:spLocks noGrp="1"/>
          </p:cNvSpPr>
          <p:nvPr>
            <p:ph type="sldNum" sz="quarter" idx="12"/>
          </p:nvPr>
        </p:nvSpPr>
        <p:spPr/>
        <p:txBody>
          <a:bodyPr/>
          <a:lstStyle/>
          <a:p>
            <a:fld id="{330C634A-1516-4948-B43C-85010BF681C0}" type="slidenum">
              <a:rPr lang="en-NL" smtClean="0"/>
              <a:t>19</a:t>
            </a:fld>
            <a:endParaRPr lang="en-NL"/>
          </a:p>
        </p:txBody>
      </p:sp>
      <p:sp>
        <p:nvSpPr>
          <p:cNvPr id="6" name="TextBox 5">
            <a:extLst>
              <a:ext uri="{FF2B5EF4-FFF2-40B4-BE49-F238E27FC236}">
                <a16:creationId xmlns:a16="http://schemas.microsoft.com/office/drawing/2014/main" id="{9AE4FA40-E333-CC32-8CC9-6F5703C61577}"/>
              </a:ext>
            </a:extLst>
          </p:cNvPr>
          <p:cNvSpPr txBox="1"/>
          <p:nvPr/>
        </p:nvSpPr>
        <p:spPr>
          <a:xfrm>
            <a:off x="1112327" y="6306359"/>
            <a:ext cx="2469074" cy="276999"/>
          </a:xfrm>
          <a:prstGeom prst="rect">
            <a:avLst/>
          </a:prstGeom>
          <a:noFill/>
        </p:spPr>
        <p:txBody>
          <a:bodyPr wrap="none" rtlCol="0">
            <a:spAutoFit/>
          </a:bodyPr>
          <a:lstStyle/>
          <a:p>
            <a:r>
              <a:rPr lang="en-GB" sz="1200" dirty="0">
                <a:hlinkClick r:id="rId2"/>
              </a:rPr>
              <a:t>https://www.foundation-models.eu/</a:t>
            </a:r>
            <a:endParaRPr lang="en-NL" sz="1200" dirty="0"/>
          </a:p>
        </p:txBody>
      </p:sp>
    </p:spTree>
    <p:extLst>
      <p:ext uri="{BB962C8B-B14F-4D97-AF65-F5344CB8AC3E}">
        <p14:creationId xmlns:p14="http://schemas.microsoft.com/office/powerpoint/2010/main" val="1954380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BC7B04-751D-ACD7-C663-CE7E022D5FAA}"/>
              </a:ext>
            </a:extLst>
          </p:cNvPr>
          <p:cNvSpPr>
            <a:spLocks noGrp="1"/>
          </p:cNvSpPr>
          <p:nvPr>
            <p:ph type="sldNum" sz="quarter" idx="12"/>
          </p:nvPr>
        </p:nvSpPr>
        <p:spPr/>
        <p:txBody>
          <a:bodyPr/>
          <a:lstStyle/>
          <a:p>
            <a:fld id="{330C634A-1516-4948-B43C-85010BF681C0}" type="slidenum">
              <a:rPr lang="en-NL" smtClean="0"/>
              <a:t>2</a:t>
            </a:fld>
            <a:endParaRPr lang="en-NL"/>
          </a:p>
        </p:txBody>
      </p:sp>
      <p:pic>
        <p:nvPicPr>
          <p:cNvPr id="3" name="Picture 2">
            <a:extLst>
              <a:ext uri="{FF2B5EF4-FFF2-40B4-BE49-F238E27FC236}">
                <a16:creationId xmlns:a16="http://schemas.microsoft.com/office/drawing/2014/main" id="{61244F14-A7E8-0122-5BD5-628B901289CB}"/>
              </a:ext>
            </a:extLst>
          </p:cNvPr>
          <p:cNvPicPr>
            <a:picLocks noChangeAspect="1"/>
          </p:cNvPicPr>
          <p:nvPr/>
        </p:nvPicPr>
        <p:blipFill>
          <a:blip r:embed="rId2"/>
          <a:stretch>
            <a:fillRect/>
          </a:stretch>
        </p:blipFill>
        <p:spPr>
          <a:xfrm>
            <a:off x="1153143" y="1050059"/>
            <a:ext cx="9885714" cy="4628571"/>
          </a:xfrm>
          <a:prstGeom prst="rect">
            <a:avLst/>
          </a:prstGeom>
        </p:spPr>
      </p:pic>
    </p:spTree>
    <p:extLst>
      <p:ext uri="{BB962C8B-B14F-4D97-AF65-F5344CB8AC3E}">
        <p14:creationId xmlns:p14="http://schemas.microsoft.com/office/powerpoint/2010/main" val="449289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19CEB8-9A7C-0091-246F-90941C28484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703E40D-99E6-C6A7-7A93-AF0AEDCE59C7}"/>
              </a:ext>
            </a:extLst>
          </p:cNvPr>
          <p:cNvSpPr>
            <a:spLocks noGrp="1"/>
          </p:cNvSpPr>
          <p:nvPr>
            <p:ph type="title"/>
          </p:nvPr>
        </p:nvSpPr>
        <p:spPr>
          <a:xfrm>
            <a:off x="0" y="3093977"/>
            <a:ext cx="11938958" cy="670045"/>
          </a:xfrm>
        </p:spPr>
        <p:txBody>
          <a:bodyPr/>
          <a:lstStyle/>
          <a:p>
            <a:pPr algn="ctr"/>
            <a:r>
              <a:rPr lang="en-GB" b="1" dirty="0">
                <a:solidFill>
                  <a:schemeClr val="bg1"/>
                </a:solidFill>
              </a:rPr>
              <a:t>Consequences</a:t>
            </a:r>
          </a:p>
        </p:txBody>
      </p:sp>
      <p:sp>
        <p:nvSpPr>
          <p:cNvPr id="3" name="Slide Number Placeholder 2">
            <a:extLst>
              <a:ext uri="{FF2B5EF4-FFF2-40B4-BE49-F238E27FC236}">
                <a16:creationId xmlns:a16="http://schemas.microsoft.com/office/drawing/2014/main" id="{EDCBF6E5-CF31-3A50-88DE-7C3B896EB77E}"/>
              </a:ext>
            </a:extLst>
          </p:cNvPr>
          <p:cNvSpPr>
            <a:spLocks noGrp="1"/>
          </p:cNvSpPr>
          <p:nvPr>
            <p:ph type="sldNum" sz="quarter" idx="12"/>
          </p:nvPr>
        </p:nvSpPr>
        <p:spPr/>
        <p:txBody>
          <a:bodyPr/>
          <a:lstStyle/>
          <a:p>
            <a:fld id="{330C634A-1516-4948-B43C-85010BF681C0}" type="slidenum">
              <a:rPr lang="en-NL" smtClean="0"/>
              <a:t>20</a:t>
            </a:fld>
            <a:endParaRPr lang="en-NL"/>
          </a:p>
        </p:txBody>
      </p:sp>
    </p:spTree>
    <p:extLst>
      <p:ext uri="{BB962C8B-B14F-4D97-AF65-F5344CB8AC3E}">
        <p14:creationId xmlns:p14="http://schemas.microsoft.com/office/powerpoint/2010/main" val="3750004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426B6-BF3C-5C72-9DB8-81F4184403DD}"/>
              </a:ext>
            </a:extLst>
          </p:cNvPr>
          <p:cNvSpPr>
            <a:spLocks noGrp="1"/>
          </p:cNvSpPr>
          <p:nvPr>
            <p:ph type="title"/>
          </p:nvPr>
        </p:nvSpPr>
        <p:spPr/>
        <p:txBody>
          <a:bodyPr/>
          <a:lstStyle/>
          <a:p>
            <a:r>
              <a:rPr lang="en-GB" dirty="0"/>
              <a:t>Competences needed!</a:t>
            </a:r>
            <a:endParaRPr lang="en-NL" dirty="0"/>
          </a:p>
        </p:txBody>
      </p:sp>
      <p:sp>
        <p:nvSpPr>
          <p:cNvPr id="3" name="Content Placeholder 2">
            <a:extLst>
              <a:ext uri="{FF2B5EF4-FFF2-40B4-BE49-F238E27FC236}">
                <a16:creationId xmlns:a16="http://schemas.microsoft.com/office/drawing/2014/main" id="{D50DB91B-2055-C0A3-2B7D-CDEF0BC00AF3}"/>
              </a:ext>
            </a:extLst>
          </p:cNvPr>
          <p:cNvSpPr>
            <a:spLocks noGrp="1"/>
          </p:cNvSpPr>
          <p:nvPr>
            <p:ph idx="1"/>
          </p:nvPr>
        </p:nvSpPr>
        <p:spPr/>
        <p:txBody>
          <a:bodyPr/>
          <a:lstStyle/>
          <a:p>
            <a:r>
              <a:rPr lang="en-GB" dirty="0"/>
              <a:t>UNESCO effort toward competency frameworks for teachers and students</a:t>
            </a:r>
          </a:p>
          <a:p>
            <a:r>
              <a:rPr lang="en-GB" dirty="0"/>
              <a:t>Objectives:</a:t>
            </a:r>
          </a:p>
          <a:p>
            <a:pPr lvl="1"/>
            <a:r>
              <a:rPr lang="en-GB" dirty="0"/>
              <a:t>Teacher: define the knowledge, skills and attitudes that teachers should possess to understand the roles of AI in education and utilize AI in their teaching practices in an ethical and effective manner</a:t>
            </a:r>
          </a:p>
          <a:p>
            <a:pPr lvl="1"/>
            <a:r>
              <a:rPr lang="en-GB" dirty="0"/>
              <a:t>Student: articulate the knowledge, skills and attitudes students should acquire to understand and actively engage with AI in a safe and meaningful manner in education and beyond</a:t>
            </a:r>
          </a:p>
          <a:p>
            <a:pPr lvl="1"/>
            <a:endParaRPr lang="en-GB" dirty="0"/>
          </a:p>
          <a:p>
            <a:r>
              <a:rPr lang="en-GB" dirty="0"/>
              <a:t>Publishing foreseen in Digital learning week 2024</a:t>
            </a:r>
          </a:p>
          <a:p>
            <a:pPr lvl="1"/>
            <a:endParaRPr lang="en-NL" dirty="0"/>
          </a:p>
        </p:txBody>
      </p:sp>
      <p:sp>
        <p:nvSpPr>
          <p:cNvPr id="4" name="Slide Number Placeholder 3">
            <a:extLst>
              <a:ext uri="{FF2B5EF4-FFF2-40B4-BE49-F238E27FC236}">
                <a16:creationId xmlns:a16="http://schemas.microsoft.com/office/drawing/2014/main" id="{00AD62B0-263C-E246-63B5-7802EF83EF88}"/>
              </a:ext>
            </a:extLst>
          </p:cNvPr>
          <p:cNvSpPr>
            <a:spLocks noGrp="1"/>
          </p:cNvSpPr>
          <p:nvPr>
            <p:ph type="sldNum" sz="quarter" idx="12"/>
          </p:nvPr>
        </p:nvSpPr>
        <p:spPr/>
        <p:txBody>
          <a:bodyPr/>
          <a:lstStyle/>
          <a:p>
            <a:fld id="{330C634A-1516-4948-B43C-85010BF681C0}" type="slidenum">
              <a:rPr lang="en-NL" smtClean="0"/>
              <a:t>21</a:t>
            </a:fld>
            <a:endParaRPr lang="en-NL"/>
          </a:p>
        </p:txBody>
      </p:sp>
      <p:sp>
        <p:nvSpPr>
          <p:cNvPr id="5" name="TextBox 4">
            <a:extLst>
              <a:ext uri="{FF2B5EF4-FFF2-40B4-BE49-F238E27FC236}">
                <a16:creationId xmlns:a16="http://schemas.microsoft.com/office/drawing/2014/main" id="{8BEC516E-E17D-17A1-605C-201ACD958318}"/>
              </a:ext>
            </a:extLst>
          </p:cNvPr>
          <p:cNvSpPr txBox="1"/>
          <p:nvPr/>
        </p:nvSpPr>
        <p:spPr>
          <a:xfrm>
            <a:off x="838200" y="6311900"/>
            <a:ext cx="1188146" cy="276999"/>
          </a:xfrm>
          <a:prstGeom prst="rect">
            <a:avLst/>
          </a:prstGeom>
          <a:noFill/>
        </p:spPr>
        <p:txBody>
          <a:bodyPr wrap="none" rtlCol="0">
            <a:spAutoFit/>
          </a:bodyPr>
          <a:lstStyle/>
          <a:p>
            <a:r>
              <a:rPr lang="en-GB" sz="1200" dirty="0"/>
              <a:t>(UNESCO, 2023)</a:t>
            </a:r>
            <a:endParaRPr lang="en-NL" sz="1200" dirty="0"/>
          </a:p>
        </p:txBody>
      </p:sp>
    </p:spTree>
    <p:extLst>
      <p:ext uri="{BB962C8B-B14F-4D97-AF65-F5344CB8AC3E}">
        <p14:creationId xmlns:p14="http://schemas.microsoft.com/office/powerpoint/2010/main" val="1794311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CAC29-CA51-A4BD-C25E-4D6452234470}"/>
              </a:ext>
            </a:extLst>
          </p:cNvPr>
          <p:cNvSpPr>
            <a:spLocks noGrp="1"/>
          </p:cNvSpPr>
          <p:nvPr>
            <p:ph type="title"/>
          </p:nvPr>
        </p:nvSpPr>
        <p:spPr/>
        <p:txBody>
          <a:bodyPr/>
          <a:lstStyle/>
          <a:p>
            <a:r>
              <a:rPr lang="en-GB" dirty="0"/>
              <a:t>Competences needed for teachers</a:t>
            </a:r>
            <a:endParaRPr lang="en-NL" dirty="0"/>
          </a:p>
        </p:txBody>
      </p:sp>
      <p:sp>
        <p:nvSpPr>
          <p:cNvPr id="3" name="Slide Number Placeholder 2">
            <a:extLst>
              <a:ext uri="{FF2B5EF4-FFF2-40B4-BE49-F238E27FC236}">
                <a16:creationId xmlns:a16="http://schemas.microsoft.com/office/drawing/2014/main" id="{7962A860-C01C-787A-6244-8A341E6EF517}"/>
              </a:ext>
            </a:extLst>
          </p:cNvPr>
          <p:cNvSpPr>
            <a:spLocks noGrp="1"/>
          </p:cNvSpPr>
          <p:nvPr>
            <p:ph type="sldNum" sz="quarter" idx="12"/>
          </p:nvPr>
        </p:nvSpPr>
        <p:spPr/>
        <p:txBody>
          <a:bodyPr/>
          <a:lstStyle/>
          <a:p>
            <a:fld id="{330C634A-1516-4948-B43C-85010BF681C0}" type="slidenum">
              <a:rPr lang="en-NL" smtClean="0"/>
              <a:t>22</a:t>
            </a:fld>
            <a:endParaRPr lang="en-NL"/>
          </a:p>
        </p:txBody>
      </p:sp>
      <p:pic>
        <p:nvPicPr>
          <p:cNvPr id="5" name="Picture 4">
            <a:extLst>
              <a:ext uri="{FF2B5EF4-FFF2-40B4-BE49-F238E27FC236}">
                <a16:creationId xmlns:a16="http://schemas.microsoft.com/office/drawing/2014/main" id="{1206696B-683A-85EB-38BA-C0F95DE5334E}"/>
              </a:ext>
            </a:extLst>
          </p:cNvPr>
          <p:cNvPicPr>
            <a:picLocks noChangeAspect="1"/>
          </p:cNvPicPr>
          <p:nvPr/>
        </p:nvPicPr>
        <p:blipFill>
          <a:blip r:embed="rId2"/>
          <a:stretch>
            <a:fillRect/>
          </a:stretch>
        </p:blipFill>
        <p:spPr>
          <a:xfrm>
            <a:off x="1788691" y="1300522"/>
            <a:ext cx="8114286" cy="4790476"/>
          </a:xfrm>
          <a:prstGeom prst="rect">
            <a:avLst/>
          </a:prstGeom>
        </p:spPr>
      </p:pic>
    </p:spTree>
    <p:extLst>
      <p:ext uri="{BB962C8B-B14F-4D97-AF65-F5344CB8AC3E}">
        <p14:creationId xmlns:p14="http://schemas.microsoft.com/office/powerpoint/2010/main" val="1059124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CAC29-CA51-A4BD-C25E-4D6452234470}"/>
              </a:ext>
            </a:extLst>
          </p:cNvPr>
          <p:cNvSpPr>
            <a:spLocks noGrp="1"/>
          </p:cNvSpPr>
          <p:nvPr>
            <p:ph type="title"/>
          </p:nvPr>
        </p:nvSpPr>
        <p:spPr/>
        <p:txBody>
          <a:bodyPr/>
          <a:lstStyle/>
          <a:p>
            <a:r>
              <a:rPr lang="en-GB" dirty="0"/>
              <a:t>Competences needed for students</a:t>
            </a:r>
            <a:endParaRPr lang="en-NL" dirty="0"/>
          </a:p>
        </p:txBody>
      </p:sp>
      <p:sp>
        <p:nvSpPr>
          <p:cNvPr id="3" name="Slide Number Placeholder 2">
            <a:extLst>
              <a:ext uri="{FF2B5EF4-FFF2-40B4-BE49-F238E27FC236}">
                <a16:creationId xmlns:a16="http://schemas.microsoft.com/office/drawing/2014/main" id="{7962A860-C01C-787A-6244-8A341E6EF517}"/>
              </a:ext>
            </a:extLst>
          </p:cNvPr>
          <p:cNvSpPr>
            <a:spLocks noGrp="1"/>
          </p:cNvSpPr>
          <p:nvPr>
            <p:ph type="sldNum" sz="quarter" idx="12"/>
          </p:nvPr>
        </p:nvSpPr>
        <p:spPr/>
        <p:txBody>
          <a:bodyPr/>
          <a:lstStyle/>
          <a:p>
            <a:fld id="{330C634A-1516-4948-B43C-85010BF681C0}" type="slidenum">
              <a:rPr lang="en-NL" smtClean="0"/>
              <a:t>23</a:t>
            </a:fld>
            <a:endParaRPr lang="en-NL"/>
          </a:p>
        </p:txBody>
      </p:sp>
      <p:pic>
        <p:nvPicPr>
          <p:cNvPr id="6" name="Picture 5">
            <a:extLst>
              <a:ext uri="{FF2B5EF4-FFF2-40B4-BE49-F238E27FC236}">
                <a16:creationId xmlns:a16="http://schemas.microsoft.com/office/drawing/2014/main" id="{7002BCF0-BAB7-0DA1-BD37-CB140D612F03}"/>
              </a:ext>
            </a:extLst>
          </p:cNvPr>
          <p:cNvPicPr>
            <a:picLocks noChangeAspect="1"/>
          </p:cNvPicPr>
          <p:nvPr/>
        </p:nvPicPr>
        <p:blipFill>
          <a:blip r:embed="rId2"/>
          <a:stretch>
            <a:fillRect/>
          </a:stretch>
        </p:blipFill>
        <p:spPr>
          <a:xfrm>
            <a:off x="2338857" y="1262333"/>
            <a:ext cx="7514286" cy="4333333"/>
          </a:xfrm>
          <a:prstGeom prst="rect">
            <a:avLst/>
          </a:prstGeom>
        </p:spPr>
      </p:pic>
    </p:spTree>
    <p:extLst>
      <p:ext uri="{BB962C8B-B14F-4D97-AF65-F5344CB8AC3E}">
        <p14:creationId xmlns:p14="http://schemas.microsoft.com/office/powerpoint/2010/main" val="1844837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19CEB8-9A7C-0091-246F-90941C28484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703E40D-99E6-C6A7-7A93-AF0AEDCE59C7}"/>
              </a:ext>
            </a:extLst>
          </p:cNvPr>
          <p:cNvSpPr>
            <a:spLocks noGrp="1"/>
          </p:cNvSpPr>
          <p:nvPr>
            <p:ph type="title"/>
          </p:nvPr>
        </p:nvSpPr>
        <p:spPr>
          <a:xfrm>
            <a:off x="0" y="3093977"/>
            <a:ext cx="11938958" cy="670045"/>
          </a:xfrm>
        </p:spPr>
        <p:txBody>
          <a:bodyPr/>
          <a:lstStyle/>
          <a:p>
            <a:pPr algn="ctr"/>
            <a:r>
              <a:rPr lang="en-GB" b="1" dirty="0">
                <a:solidFill>
                  <a:schemeClr val="bg1"/>
                </a:solidFill>
              </a:rPr>
              <a:t>Some questions to discuss about</a:t>
            </a:r>
          </a:p>
        </p:txBody>
      </p:sp>
      <p:sp>
        <p:nvSpPr>
          <p:cNvPr id="3" name="Slide Number Placeholder 2">
            <a:extLst>
              <a:ext uri="{FF2B5EF4-FFF2-40B4-BE49-F238E27FC236}">
                <a16:creationId xmlns:a16="http://schemas.microsoft.com/office/drawing/2014/main" id="{EDCBF6E5-CF31-3A50-88DE-7C3B896EB77E}"/>
              </a:ext>
            </a:extLst>
          </p:cNvPr>
          <p:cNvSpPr>
            <a:spLocks noGrp="1"/>
          </p:cNvSpPr>
          <p:nvPr>
            <p:ph type="sldNum" sz="quarter" idx="12"/>
          </p:nvPr>
        </p:nvSpPr>
        <p:spPr/>
        <p:txBody>
          <a:bodyPr/>
          <a:lstStyle/>
          <a:p>
            <a:fld id="{330C634A-1516-4948-B43C-85010BF681C0}" type="slidenum">
              <a:rPr lang="en-NL" smtClean="0"/>
              <a:t>24</a:t>
            </a:fld>
            <a:endParaRPr lang="en-NL"/>
          </a:p>
        </p:txBody>
      </p:sp>
    </p:spTree>
    <p:extLst>
      <p:ext uri="{BB962C8B-B14F-4D97-AF65-F5344CB8AC3E}">
        <p14:creationId xmlns:p14="http://schemas.microsoft.com/office/powerpoint/2010/main" val="3403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2F269-B891-5DAB-4187-0A9141221BF7}"/>
              </a:ext>
            </a:extLst>
          </p:cNvPr>
          <p:cNvSpPr>
            <a:spLocks noGrp="1"/>
          </p:cNvSpPr>
          <p:nvPr>
            <p:ph type="title"/>
          </p:nvPr>
        </p:nvSpPr>
        <p:spPr/>
        <p:txBody>
          <a:bodyPr/>
          <a:lstStyle/>
          <a:p>
            <a:r>
              <a:rPr lang="en-GB" dirty="0"/>
              <a:t>Suggestions for further discussion</a:t>
            </a:r>
            <a:endParaRPr lang="en-NL" dirty="0"/>
          </a:p>
        </p:txBody>
      </p:sp>
      <p:sp>
        <p:nvSpPr>
          <p:cNvPr id="3" name="Content Placeholder 2">
            <a:extLst>
              <a:ext uri="{FF2B5EF4-FFF2-40B4-BE49-F238E27FC236}">
                <a16:creationId xmlns:a16="http://schemas.microsoft.com/office/drawing/2014/main" id="{75501EF7-4678-A5F2-24E3-6FF7E0479170}"/>
              </a:ext>
            </a:extLst>
          </p:cNvPr>
          <p:cNvSpPr>
            <a:spLocks noGrp="1"/>
          </p:cNvSpPr>
          <p:nvPr>
            <p:ph idx="1"/>
          </p:nvPr>
        </p:nvSpPr>
        <p:spPr/>
        <p:txBody>
          <a:bodyPr/>
          <a:lstStyle/>
          <a:p>
            <a:r>
              <a:rPr lang="en-GB" dirty="0"/>
              <a:t>Are the risks and challenges outperforming the opportunities?</a:t>
            </a:r>
          </a:p>
          <a:p>
            <a:r>
              <a:rPr lang="en-GB" dirty="0"/>
              <a:t>In the Netherlands, an LLM will be developed (funded by the government), safeguarding public values. The EU has a similar plan. What do you think about these initiatives?</a:t>
            </a:r>
          </a:p>
          <a:p>
            <a:r>
              <a:rPr lang="en-GB" dirty="0"/>
              <a:t>What would be next steps for a fruitful application of AI for OER?</a:t>
            </a:r>
          </a:p>
        </p:txBody>
      </p:sp>
      <p:sp>
        <p:nvSpPr>
          <p:cNvPr id="4" name="Slide Number Placeholder 3">
            <a:extLst>
              <a:ext uri="{FF2B5EF4-FFF2-40B4-BE49-F238E27FC236}">
                <a16:creationId xmlns:a16="http://schemas.microsoft.com/office/drawing/2014/main" id="{A0056702-F7B3-73E4-9279-ACE714D97082}"/>
              </a:ext>
            </a:extLst>
          </p:cNvPr>
          <p:cNvSpPr>
            <a:spLocks noGrp="1"/>
          </p:cNvSpPr>
          <p:nvPr>
            <p:ph type="sldNum" sz="quarter" idx="12"/>
          </p:nvPr>
        </p:nvSpPr>
        <p:spPr/>
        <p:txBody>
          <a:bodyPr/>
          <a:lstStyle/>
          <a:p>
            <a:fld id="{330C634A-1516-4948-B43C-85010BF681C0}" type="slidenum">
              <a:rPr lang="en-NL" smtClean="0"/>
              <a:t>25</a:t>
            </a:fld>
            <a:endParaRPr lang="en-NL"/>
          </a:p>
        </p:txBody>
      </p:sp>
    </p:spTree>
    <p:extLst>
      <p:ext uri="{BB962C8B-B14F-4D97-AF65-F5344CB8AC3E}">
        <p14:creationId xmlns:p14="http://schemas.microsoft.com/office/powerpoint/2010/main" val="3934494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EBFA58-C9BD-2EE0-2D74-30B5DB9223D2}"/>
              </a:ext>
            </a:extLst>
          </p:cNvPr>
          <p:cNvSpPr>
            <a:spLocks noGrp="1"/>
          </p:cNvSpPr>
          <p:nvPr>
            <p:ph type="sldNum" sz="quarter" idx="12"/>
          </p:nvPr>
        </p:nvSpPr>
        <p:spPr/>
        <p:txBody>
          <a:bodyPr/>
          <a:lstStyle/>
          <a:p>
            <a:fld id="{330C634A-1516-4948-B43C-85010BF681C0}" type="slidenum">
              <a:rPr lang="en-NL" smtClean="0"/>
              <a:t>26</a:t>
            </a:fld>
            <a:endParaRPr lang="en-NL"/>
          </a:p>
        </p:txBody>
      </p:sp>
      <p:pic>
        <p:nvPicPr>
          <p:cNvPr id="3" name="Picture 2">
            <a:extLst>
              <a:ext uri="{FF2B5EF4-FFF2-40B4-BE49-F238E27FC236}">
                <a16:creationId xmlns:a16="http://schemas.microsoft.com/office/drawing/2014/main" id="{AEE56470-D919-34CE-86D9-BE56D4BDC83D}"/>
              </a:ext>
            </a:extLst>
          </p:cNvPr>
          <p:cNvPicPr>
            <a:picLocks noChangeAspect="1"/>
          </p:cNvPicPr>
          <p:nvPr/>
        </p:nvPicPr>
        <p:blipFill>
          <a:blip r:embed="rId2"/>
          <a:stretch>
            <a:fillRect/>
          </a:stretch>
        </p:blipFill>
        <p:spPr>
          <a:xfrm>
            <a:off x="2401871" y="0"/>
            <a:ext cx="7388258" cy="6858000"/>
          </a:xfrm>
          <a:prstGeom prst="rect">
            <a:avLst/>
          </a:prstGeom>
        </p:spPr>
      </p:pic>
      <p:pic>
        <p:nvPicPr>
          <p:cNvPr id="4" name="Picture 3">
            <a:extLst>
              <a:ext uri="{FF2B5EF4-FFF2-40B4-BE49-F238E27FC236}">
                <a16:creationId xmlns:a16="http://schemas.microsoft.com/office/drawing/2014/main" id="{6E5AC543-18E3-4155-A58A-9B91DE9E6E1B}"/>
              </a:ext>
            </a:extLst>
          </p:cNvPr>
          <p:cNvPicPr>
            <a:picLocks noChangeAspect="1"/>
          </p:cNvPicPr>
          <p:nvPr/>
        </p:nvPicPr>
        <p:blipFill>
          <a:blip r:embed="rId3">
            <a:extLst>
              <a:ext uri="{28A0092B-C50C-407E-A947-70E740481C1C}">
                <a14:useLocalDpi xmlns:a14="http://schemas.microsoft.com/office/drawing/2010/main" val="0"/>
              </a:ext>
            </a:extLst>
          </a:blip>
          <a:srcRect l="15710" t="25986" r="10979" b="26772"/>
          <a:stretch>
            <a:fillRect/>
          </a:stretch>
        </p:blipFill>
        <p:spPr bwMode="auto">
          <a:xfrm>
            <a:off x="958555" y="6392245"/>
            <a:ext cx="301992" cy="21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7">
            <a:extLst>
              <a:ext uri="{FF2B5EF4-FFF2-40B4-BE49-F238E27FC236}">
                <a16:creationId xmlns:a16="http://schemas.microsoft.com/office/drawing/2014/main" id="{EBE1F1ED-E578-4EB6-937B-16AB1549F9C4}"/>
              </a:ext>
            </a:extLst>
          </p:cNvPr>
          <p:cNvSpPr txBox="1">
            <a:spLocks/>
          </p:cNvSpPr>
          <p:nvPr/>
        </p:nvSpPr>
        <p:spPr bwMode="auto">
          <a:xfrm>
            <a:off x="1360033" y="6356350"/>
            <a:ext cx="2083675" cy="28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nl-NL" altLang="nl-NL" sz="1200" b="1" dirty="0"/>
              <a:t>robert@robertschuwer.nl</a:t>
            </a:r>
          </a:p>
        </p:txBody>
      </p:sp>
    </p:spTree>
    <p:extLst>
      <p:ext uri="{BB962C8B-B14F-4D97-AF65-F5344CB8AC3E}">
        <p14:creationId xmlns:p14="http://schemas.microsoft.com/office/powerpoint/2010/main" val="775493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D23939-415E-173D-6189-956CC8F902A6}"/>
              </a:ext>
            </a:extLst>
          </p:cNvPr>
          <p:cNvSpPr>
            <a:spLocks noGrp="1"/>
          </p:cNvSpPr>
          <p:nvPr>
            <p:ph idx="1"/>
          </p:nvPr>
        </p:nvSpPr>
        <p:spPr>
          <a:xfrm>
            <a:off x="898585" y="845389"/>
            <a:ext cx="10515600" cy="5762895"/>
          </a:xfrm>
        </p:spPr>
        <p:txBody>
          <a:bodyPr>
            <a:normAutofit/>
          </a:bodyPr>
          <a:lstStyle/>
          <a:p>
            <a:pPr marL="0" indent="0">
              <a:buNone/>
            </a:pPr>
            <a:r>
              <a:rPr lang="en-GB" sz="1200" b="1" dirty="0"/>
              <a:t>Colophon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Author of this presentation is Robert Schuwer. This presentation I published under a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Creative Commons Attribution 4.0 International (CC BY 4.0)</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license.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Please use the following reference when reusing (parts of) this presentation: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Schuwer, R. (2023). </a:t>
            </a: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Generative künstliche Intelligenz und offene Lernmaterialien: Segen oder großes Risiko?</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https://robertschuwer.nl/download/slides/20231212/orca-nrw.pptx</a:t>
            </a:r>
            <a:endParaRPr lang="en-GB" sz="1200" b="1" dirty="0"/>
          </a:p>
          <a:p>
            <a:pPr marL="0" indent="0">
              <a:buNone/>
            </a:pPr>
            <a:r>
              <a:rPr lang="en-GB" sz="1200" b="1" dirty="0"/>
              <a:t>References</a:t>
            </a:r>
          </a:p>
          <a:p>
            <a:pPr marL="0" indent="0">
              <a:buNone/>
            </a:pPr>
            <a:r>
              <a:rPr lang="en-GB" sz="1050" b="0" i="0" dirty="0">
                <a:solidFill>
                  <a:srgbClr val="1E2615"/>
                </a:solidFill>
                <a:effectLst/>
                <a:latin typeface="Verdana" panose="020B0604030504040204" pitchFamily="34" charset="0"/>
              </a:rPr>
              <a:t>Andrade, A., Ehlers, U.-D., Caine, A., Carneiro, R., </a:t>
            </a:r>
            <a:r>
              <a:rPr lang="en-GB" sz="1050" b="0" i="0" dirty="0" err="1">
                <a:solidFill>
                  <a:srgbClr val="1E2615"/>
                </a:solidFill>
                <a:effectLst/>
                <a:latin typeface="Verdana" panose="020B0604030504040204" pitchFamily="34" charset="0"/>
              </a:rPr>
              <a:t>Conole</a:t>
            </a:r>
            <a:r>
              <a:rPr lang="en-GB" sz="1050" b="0" i="0" dirty="0">
                <a:solidFill>
                  <a:srgbClr val="1E2615"/>
                </a:solidFill>
                <a:effectLst/>
                <a:latin typeface="Verdana" panose="020B0604030504040204" pitchFamily="34" charset="0"/>
              </a:rPr>
              <a:t>, G., </a:t>
            </a:r>
            <a:r>
              <a:rPr lang="en-GB" sz="1050" b="0" i="0" dirty="0" err="1">
                <a:solidFill>
                  <a:srgbClr val="1E2615"/>
                </a:solidFill>
                <a:effectLst/>
                <a:latin typeface="Verdana" panose="020B0604030504040204" pitchFamily="34" charset="0"/>
              </a:rPr>
              <a:t>Kairamo</a:t>
            </a:r>
            <a:r>
              <a:rPr lang="en-GB" sz="1050" b="0" i="0" dirty="0">
                <a:solidFill>
                  <a:srgbClr val="1E2615"/>
                </a:solidFill>
                <a:effectLst/>
                <a:latin typeface="Verdana" panose="020B0604030504040204" pitchFamily="34" charset="0"/>
              </a:rPr>
              <a:t>, A.-K., …, Holmberg, C. (2011). </a:t>
            </a:r>
            <a:r>
              <a:rPr lang="en-GB" sz="1050" b="0" i="1" dirty="0">
                <a:solidFill>
                  <a:srgbClr val="1E2615"/>
                </a:solidFill>
                <a:effectLst/>
                <a:latin typeface="Verdana" panose="020B0604030504040204" pitchFamily="34" charset="0"/>
              </a:rPr>
              <a:t>Beyond OER: Shifting focus to open educational practices</a:t>
            </a:r>
            <a:r>
              <a:rPr lang="en-GB" sz="1050" b="0" i="0" dirty="0">
                <a:solidFill>
                  <a:srgbClr val="1E2615"/>
                </a:solidFill>
                <a:effectLst/>
                <a:latin typeface="Verdana" panose="020B0604030504040204" pitchFamily="34" charset="0"/>
              </a:rPr>
              <a:t>. Open Education Quality Initiative. </a:t>
            </a:r>
            <a:r>
              <a:rPr lang="en-GB" sz="1050" b="0" i="0" dirty="0">
                <a:solidFill>
                  <a:srgbClr val="1E2615"/>
                </a:solidFill>
                <a:effectLst/>
                <a:latin typeface="Verdana" panose="020B0604030504040204" pitchFamily="34" charset="0"/>
                <a:hlinkClick r:id="rId4"/>
              </a:rPr>
              <a:t>https://oerknowledgecloud.org/sites/oerknowledgecloud.org/files/OPAL2011.pdf</a:t>
            </a:r>
            <a:endParaRPr lang="en-GB" sz="1050" b="0" i="0" dirty="0">
              <a:solidFill>
                <a:srgbClr val="1E2615"/>
              </a:solidFill>
              <a:effectLst/>
              <a:latin typeface="Verdana" panose="020B0604030504040204" pitchFamily="34" charset="0"/>
            </a:endParaRPr>
          </a:p>
          <a:p>
            <a:pPr marL="0" indent="0">
              <a:buNone/>
            </a:pPr>
            <a:r>
              <a:rPr lang="en-GB" sz="1050" dirty="0">
                <a:solidFill>
                  <a:srgbClr val="1E2615"/>
                </a:solidFill>
              </a:rPr>
              <a:t>Bozkurt, A. (2023). Generative AI, synthetic contents, open educational resources (OER), and open educational practices (OEP): A new front in the openness landscape. </a:t>
            </a:r>
            <a:r>
              <a:rPr lang="en-GB" sz="1050" i="1" dirty="0">
                <a:solidFill>
                  <a:srgbClr val="1E2615"/>
                </a:solidFill>
              </a:rPr>
              <a:t>Open Praxis, 15</a:t>
            </a:r>
            <a:r>
              <a:rPr lang="en-GB" sz="1050" dirty="0">
                <a:solidFill>
                  <a:srgbClr val="1E2615"/>
                </a:solidFill>
              </a:rPr>
              <a:t>(3), 178-184. </a:t>
            </a:r>
            <a:r>
              <a:rPr lang="en-GB" sz="1050" dirty="0">
                <a:solidFill>
                  <a:srgbClr val="1E2615"/>
                </a:solidFill>
                <a:hlinkClick r:id="rId5"/>
              </a:rPr>
              <a:t>https://doi.org/10.55982/openpraxis.15.3.579</a:t>
            </a:r>
            <a:endParaRPr lang="en-GB" sz="1050" dirty="0">
              <a:solidFill>
                <a:srgbClr val="1E2615"/>
              </a:solidFill>
            </a:endParaRPr>
          </a:p>
          <a:p>
            <a:pPr marL="0" indent="0">
              <a:buNone/>
            </a:pPr>
            <a:r>
              <a:rPr lang="en-GB" sz="1050" dirty="0">
                <a:solidFill>
                  <a:srgbClr val="1E2615"/>
                </a:solidFill>
              </a:rPr>
              <a:t>Creative Commons (7 October 2023). Making AI work for creators and the commons. </a:t>
            </a:r>
            <a:r>
              <a:rPr lang="en-GB" sz="1050" i="1" dirty="0">
                <a:solidFill>
                  <a:srgbClr val="1E2615"/>
                </a:solidFill>
              </a:rPr>
              <a:t>Creative Commons</a:t>
            </a:r>
            <a:r>
              <a:rPr lang="en-GB" sz="1050" dirty="0">
                <a:solidFill>
                  <a:srgbClr val="1E2615"/>
                </a:solidFill>
              </a:rPr>
              <a:t>. </a:t>
            </a:r>
            <a:r>
              <a:rPr lang="en-GB" sz="1050" dirty="0">
                <a:solidFill>
                  <a:srgbClr val="1E2615"/>
                </a:solidFill>
                <a:hlinkClick r:id="rId6"/>
              </a:rPr>
              <a:t>https://creativecommons.org/2023/10/07/making-ai-work-for-creators-and-the-commons/</a:t>
            </a:r>
            <a:endParaRPr lang="en-GB" sz="1050" dirty="0">
              <a:solidFill>
                <a:srgbClr val="1E2615"/>
              </a:solidFill>
            </a:endParaRPr>
          </a:p>
          <a:p>
            <a:pPr marL="0" indent="0">
              <a:buNone/>
            </a:pPr>
            <a:r>
              <a:rPr lang="en-GB" sz="1050" dirty="0">
                <a:solidFill>
                  <a:srgbClr val="1E2615"/>
                </a:solidFill>
              </a:rPr>
              <a:t>Miao, F., &amp; Holmes, W. (2023). </a:t>
            </a:r>
            <a:r>
              <a:rPr lang="en-GB" sz="1050" i="1" dirty="0">
                <a:solidFill>
                  <a:srgbClr val="1E2615"/>
                </a:solidFill>
              </a:rPr>
              <a:t>Guidance for generative AI in education and research</a:t>
            </a:r>
            <a:r>
              <a:rPr lang="en-GB" sz="1050" dirty="0">
                <a:solidFill>
                  <a:srgbClr val="1E2615"/>
                </a:solidFill>
              </a:rPr>
              <a:t>. UNESCO, Paris. </a:t>
            </a:r>
            <a:r>
              <a:rPr lang="en-GB" sz="1050" dirty="0">
                <a:solidFill>
                  <a:srgbClr val="1E2615"/>
                </a:solidFill>
                <a:hlinkClick r:id="rId7"/>
              </a:rPr>
              <a:t>https://unesdoc.unesco.org/ark:/48223/pf0000386693</a:t>
            </a:r>
            <a:endParaRPr lang="en-GB" sz="1050" dirty="0">
              <a:solidFill>
                <a:srgbClr val="1E2615"/>
              </a:solidFill>
            </a:endParaRPr>
          </a:p>
          <a:p>
            <a:pPr marL="0" indent="0">
              <a:buNone/>
            </a:pPr>
            <a:r>
              <a:rPr lang="en-GB" sz="1050" b="0" i="0" dirty="0" err="1">
                <a:solidFill>
                  <a:srgbClr val="1E2615"/>
                </a:solidFill>
                <a:effectLst/>
                <a:latin typeface="Verdana" panose="020B0604030504040204" pitchFamily="34" charset="0"/>
              </a:rPr>
              <a:t>Molenaar</a:t>
            </a:r>
            <a:r>
              <a:rPr lang="en-GB" sz="1050" b="0" i="0" dirty="0">
                <a:solidFill>
                  <a:srgbClr val="1E2615"/>
                </a:solidFill>
                <a:effectLst/>
                <a:latin typeface="Verdana" panose="020B0604030504040204" pitchFamily="34" charset="0"/>
              </a:rPr>
              <a:t>, I. (2022). Towards hybrid human‐ai learning technologies. </a:t>
            </a:r>
            <a:r>
              <a:rPr lang="en-GB" sz="1050" b="0" i="1" dirty="0">
                <a:solidFill>
                  <a:srgbClr val="1E2615"/>
                </a:solidFill>
                <a:effectLst/>
                <a:latin typeface="Verdana" panose="020B0604030504040204" pitchFamily="34" charset="0"/>
              </a:rPr>
              <a:t>European Journal of Education, 57</a:t>
            </a:r>
            <a:r>
              <a:rPr lang="en-GB" sz="1050" b="0" i="0" dirty="0">
                <a:solidFill>
                  <a:srgbClr val="1E2615"/>
                </a:solidFill>
                <a:effectLst/>
                <a:latin typeface="Verdana" panose="020B0604030504040204" pitchFamily="34" charset="0"/>
              </a:rPr>
              <a:t>(4), 632-645. https://doi.org/10.1111/ejed.12527</a:t>
            </a:r>
          </a:p>
          <a:p>
            <a:pPr marL="0" indent="0">
              <a:buNone/>
            </a:pPr>
            <a:r>
              <a:rPr lang="en-GB" sz="1050" b="0" i="0" dirty="0">
                <a:solidFill>
                  <a:srgbClr val="1E2615"/>
                </a:solidFill>
                <a:effectLst/>
                <a:latin typeface="Verdana" panose="020B0604030504040204" pitchFamily="34" charset="0"/>
              </a:rPr>
              <a:t>Post, M., Jacobi, R., de Jong, M., &amp; Baas, M. (2022). </a:t>
            </a:r>
            <a:r>
              <a:rPr lang="en-GB" sz="1050" b="0" i="1" dirty="0">
                <a:solidFill>
                  <a:srgbClr val="1E2615"/>
                </a:solidFill>
                <a:effectLst/>
                <a:latin typeface="Verdana" panose="020B0604030504040204" pitchFamily="34" charset="0"/>
              </a:rPr>
              <a:t>Open Pedagogy, a driving force for meaningful learning</a:t>
            </a:r>
            <a:r>
              <a:rPr lang="en-GB" sz="1050" b="0" i="0" dirty="0">
                <a:solidFill>
                  <a:srgbClr val="1E2615"/>
                </a:solidFill>
                <a:effectLst/>
                <a:latin typeface="Verdana" panose="020B0604030504040204" pitchFamily="34" charset="0"/>
              </a:rPr>
              <a:t>. SURF, Netherlands. </a:t>
            </a:r>
            <a:r>
              <a:rPr lang="en-GB" sz="1050" b="0" i="0" dirty="0">
                <a:solidFill>
                  <a:srgbClr val="1E2615"/>
                </a:solidFill>
                <a:effectLst/>
                <a:latin typeface="Verdana" panose="020B0604030504040204" pitchFamily="34" charset="0"/>
                <a:hlinkClick r:id="rId8"/>
              </a:rPr>
              <a:t>https://communities.surf.nl/files/Artikel/download/BrochureOpenPedagogy%26MeaningfulLearning_UK.pdf</a:t>
            </a:r>
            <a:endParaRPr lang="en-GB" sz="1050" b="0" i="0" dirty="0">
              <a:solidFill>
                <a:srgbClr val="1E2615"/>
              </a:solidFill>
              <a:effectLst/>
              <a:latin typeface="Verdana" panose="020B0604030504040204" pitchFamily="34" charset="0"/>
            </a:endParaRPr>
          </a:p>
          <a:p>
            <a:pPr marL="0" indent="0">
              <a:buNone/>
            </a:pPr>
            <a:r>
              <a:rPr lang="en-GB" sz="1050" b="0" i="0" dirty="0">
                <a:solidFill>
                  <a:srgbClr val="1E2615"/>
                </a:solidFill>
                <a:effectLst/>
                <a:latin typeface="Verdana" panose="020B0604030504040204" pitchFamily="34" charset="0"/>
              </a:rPr>
              <a:t>UNESCO (2019). </a:t>
            </a:r>
            <a:r>
              <a:rPr lang="en-GB" sz="1050" b="0" i="1" dirty="0">
                <a:solidFill>
                  <a:srgbClr val="1E2615"/>
                </a:solidFill>
                <a:effectLst/>
                <a:latin typeface="Verdana" panose="020B0604030504040204" pitchFamily="34" charset="0"/>
              </a:rPr>
              <a:t>Recommendation on Open Educational Resources (OER)</a:t>
            </a:r>
            <a:r>
              <a:rPr lang="en-GB" sz="1050" b="0" i="0" dirty="0">
                <a:solidFill>
                  <a:srgbClr val="1E2615"/>
                </a:solidFill>
                <a:effectLst/>
                <a:latin typeface="Verdana" panose="020B0604030504040204" pitchFamily="34" charset="0"/>
              </a:rPr>
              <a:t> (CL/4319). </a:t>
            </a:r>
            <a:r>
              <a:rPr lang="en-GB" sz="1050" i="0" u="none" strike="noStrike" dirty="0">
                <a:solidFill>
                  <a:srgbClr val="682872"/>
                </a:solidFill>
                <a:effectLst/>
                <a:latin typeface="Verdana" panose="020B0604030504040204" pitchFamily="34" charset="0"/>
                <a:hlinkClick r:id="rId9"/>
              </a:rPr>
              <a:t>https://unesdoc.unesco.org/ark:/48223/pf0000373755</a:t>
            </a:r>
            <a:endParaRPr lang="en-GB" sz="1050" i="0" u="none" strike="noStrike" dirty="0">
              <a:solidFill>
                <a:srgbClr val="682872"/>
              </a:solidFill>
              <a:effectLst/>
              <a:latin typeface="Verdana" panose="020B0604030504040204" pitchFamily="34" charset="0"/>
            </a:endParaRPr>
          </a:p>
          <a:p>
            <a:pPr marL="0" indent="0">
              <a:buNone/>
            </a:pPr>
            <a:r>
              <a:rPr lang="en-GB" sz="1050" b="0" i="0" dirty="0">
                <a:solidFill>
                  <a:srgbClr val="1E2615"/>
                </a:solidFill>
                <a:effectLst/>
                <a:latin typeface="Verdana" panose="020B0604030504040204" pitchFamily="34" charset="0"/>
              </a:rPr>
              <a:t>UNESCO (4 December 2023). AI competency frameworks for school students and teachers. </a:t>
            </a:r>
            <a:r>
              <a:rPr lang="en-GB" sz="1050" b="0" i="1" dirty="0">
                <a:solidFill>
                  <a:srgbClr val="1E2615"/>
                </a:solidFill>
                <a:effectLst/>
                <a:latin typeface="Verdana" panose="020B0604030504040204" pitchFamily="34" charset="0"/>
              </a:rPr>
              <a:t>UNESCO</a:t>
            </a:r>
            <a:r>
              <a:rPr lang="en-GB" sz="1050" b="0" i="0" dirty="0">
                <a:solidFill>
                  <a:srgbClr val="1E2615"/>
                </a:solidFill>
                <a:effectLst/>
                <a:latin typeface="Verdana" panose="020B0604030504040204" pitchFamily="34" charset="0"/>
              </a:rPr>
              <a:t>. </a:t>
            </a:r>
            <a:r>
              <a:rPr lang="en-GB" sz="1050" b="0" i="0" dirty="0">
                <a:solidFill>
                  <a:srgbClr val="1E2615"/>
                </a:solidFill>
                <a:effectLst/>
                <a:latin typeface="Verdana" panose="020B0604030504040204" pitchFamily="34" charset="0"/>
                <a:hlinkClick r:id="rId10"/>
              </a:rPr>
              <a:t>https://www.unesco.org/en/digital-education/ai-future-learning/competency-frameworks</a:t>
            </a:r>
            <a:endParaRPr lang="en-GB" sz="1050" b="0" i="0" dirty="0">
              <a:solidFill>
                <a:srgbClr val="1E2615"/>
              </a:solidFill>
              <a:effectLst/>
              <a:latin typeface="Verdana" panose="020B0604030504040204" pitchFamily="34" charset="0"/>
            </a:endParaRPr>
          </a:p>
          <a:p>
            <a:pPr marL="0" indent="0">
              <a:buNone/>
            </a:pPr>
            <a:r>
              <a:rPr lang="en-GB" sz="1050" b="0" i="0" dirty="0">
                <a:solidFill>
                  <a:srgbClr val="1E2615"/>
                </a:solidFill>
                <a:effectLst/>
                <a:latin typeface="Verdana" panose="020B0604030504040204" pitchFamily="34" charset="0"/>
              </a:rPr>
              <a:t>Wiley, D. (5 </a:t>
            </a:r>
            <a:r>
              <a:rPr lang="en-GB" sz="1050" b="0" i="0" dirty="0" err="1">
                <a:solidFill>
                  <a:srgbClr val="1E2615"/>
                </a:solidFill>
                <a:effectLst/>
                <a:latin typeface="Verdana" panose="020B0604030504040204" pitchFamily="34" charset="0"/>
              </a:rPr>
              <a:t>juli</a:t>
            </a:r>
            <a:r>
              <a:rPr lang="en-GB" sz="1050" b="0" i="0" dirty="0">
                <a:solidFill>
                  <a:srgbClr val="1E2615"/>
                </a:solidFill>
                <a:effectLst/>
                <a:latin typeface="Verdana" panose="020B0604030504040204" pitchFamily="34" charset="0"/>
              </a:rPr>
              <a:t> 2023). Generative Textbooks. </a:t>
            </a:r>
            <a:r>
              <a:rPr lang="en-GB" sz="1050" b="0" i="1" dirty="0">
                <a:solidFill>
                  <a:srgbClr val="1E2615"/>
                </a:solidFill>
                <a:effectLst/>
                <a:latin typeface="Verdana" panose="020B0604030504040204" pitchFamily="34" charset="0"/>
              </a:rPr>
              <a:t>Improving learning</a:t>
            </a:r>
            <a:r>
              <a:rPr lang="en-GB" sz="1050" b="0" i="0" dirty="0">
                <a:solidFill>
                  <a:srgbClr val="1E2615"/>
                </a:solidFill>
                <a:effectLst/>
                <a:latin typeface="Verdana" panose="020B0604030504040204" pitchFamily="34" charset="0"/>
              </a:rPr>
              <a:t>. </a:t>
            </a:r>
            <a:r>
              <a:rPr lang="en-GB" sz="1050" i="0" u="none" strike="noStrike" dirty="0">
                <a:solidFill>
                  <a:srgbClr val="682872"/>
                </a:solidFill>
                <a:effectLst/>
                <a:latin typeface="Verdana" panose="020B0604030504040204" pitchFamily="34" charset="0"/>
                <a:hlinkClick r:id="rId11"/>
              </a:rPr>
              <a:t>https://opencontent.org/blog/archives/7238</a:t>
            </a:r>
            <a:endParaRPr lang="en-NL" sz="1200" dirty="0"/>
          </a:p>
        </p:txBody>
      </p:sp>
      <p:sp>
        <p:nvSpPr>
          <p:cNvPr id="4" name="Slide Number Placeholder 3">
            <a:extLst>
              <a:ext uri="{FF2B5EF4-FFF2-40B4-BE49-F238E27FC236}">
                <a16:creationId xmlns:a16="http://schemas.microsoft.com/office/drawing/2014/main" id="{5E87295F-D154-6247-1DB2-B4902D1D3D29}"/>
              </a:ext>
            </a:extLst>
          </p:cNvPr>
          <p:cNvSpPr>
            <a:spLocks noGrp="1"/>
          </p:cNvSpPr>
          <p:nvPr>
            <p:ph type="sldNum" sz="quarter" idx="12"/>
          </p:nvPr>
        </p:nvSpPr>
        <p:spPr/>
        <p:txBody>
          <a:bodyPr/>
          <a:lstStyle/>
          <a:p>
            <a:fld id="{330C634A-1516-4948-B43C-85010BF681C0}" type="slidenum">
              <a:rPr lang="en-NL" smtClean="0"/>
              <a:t>27</a:t>
            </a:fld>
            <a:endParaRPr lang="en-NL"/>
          </a:p>
        </p:txBody>
      </p:sp>
    </p:spTree>
    <p:extLst>
      <p:ext uri="{BB962C8B-B14F-4D97-AF65-F5344CB8AC3E}">
        <p14:creationId xmlns:p14="http://schemas.microsoft.com/office/powerpoint/2010/main" val="1525599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B02B6-4D3D-1D8E-A49F-606949A94491}"/>
              </a:ext>
            </a:extLst>
          </p:cNvPr>
          <p:cNvSpPr>
            <a:spLocks noGrp="1"/>
          </p:cNvSpPr>
          <p:nvPr>
            <p:ph type="title"/>
          </p:nvPr>
        </p:nvSpPr>
        <p:spPr/>
        <p:txBody>
          <a:bodyPr/>
          <a:lstStyle/>
          <a:p>
            <a:r>
              <a:rPr lang="en-GB" dirty="0"/>
              <a:t>Agenda</a:t>
            </a:r>
            <a:endParaRPr lang="en-NL" dirty="0"/>
          </a:p>
        </p:txBody>
      </p:sp>
      <p:sp>
        <p:nvSpPr>
          <p:cNvPr id="3" name="Content Placeholder 2">
            <a:extLst>
              <a:ext uri="{FF2B5EF4-FFF2-40B4-BE49-F238E27FC236}">
                <a16:creationId xmlns:a16="http://schemas.microsoft.com/office/drawing/2014/main" id="{5935968F-00D0-3249-976F-1673BD80B465}"/>
              </a:ext>
            </a:extLst>
          </p:cNvPr>
          <p:cNvSpPr>
            <a:spLocks noGrp="1"/>
          </p:cNvSpPr>
          <p:nvPr>
            <p:ph idx="1"/>
          </p:nvPr>
        </p:nvSpPr>
        <p:spPr/>
        <p:txBody>
          <a:bodyPr/>
          <a:lstStyle/>
          <a:p>
            <a:r>
              <a:rPr lang="en-GB" dirty="0"/>
              <a:t>What are we talking about?</a:t>
            </a:r>
          </a:p>
          <a:p>
            <a:r>
              <a:rPr lang="en-GB" dirty="0"/>
              <a:t>Potential advantages</a:t>
            </a:r>
          </a:p>
          <a:p>
            <a:r>
              <a:rPr lang="en-GB" dirty="0"/>
              <a:t>Potential risks &amp; ethical issues</a:t>
            </a:r>
          </a:p>
          <a:p>
            <a:r>
              <a:rPr lang="en-GB" dirty="0"/>
              <a:t>Consequences</a:t>
            </a:r>
          </a:p>
          <a:p>
            <a:r>
              <a:rPr lang="en-GB" dirty="0"/>
              <a:t>Some questions to discuss about</a:t>
            </a:r>
            <a:endParaRPr lang="en-NL" dirty="0"/>
          </a:p>
        </p:txBody>
      </p:sp>
      <p:sp>
        <p:nvSpPr>
          <p:cNvPr id="4" name="Slide Number Placeholder 3">
            <a:extLst>
              <a:ext uri="{FF2B5EF4-FFF2-40B4-BE49-F238E27FC236}">
                <a16:creationId xmlns:a16="http://schemas.microsoft.com/office/drawing/2014/main" id="{2E2FDBF8-413F-FA15-5E87-40BD4EA98297}"/>
              </a:ext>
            </a:extLst>
          </p:cNvPr>
          <p:cNvSpPr>
            <a:spLocks noGrp="1"/>
          </p:cNvSpPr>
          <p:nvPr>
            <p:ph type="sldNum" sz="quarter" idx="12"/>
          </p:nvPr>
        </p:nvSpPr>
        <p:spPr/>
        <p:txBody>
          <a:bodyPr/>
          <a:lstStyle/>
          <a:p>
            <a:fld id="{330C634A-1516-4948-B43C-85010BF681C0}" type="slidenum">
              <a:rPr lang="en-NL" smtClean="0"/>
              <a:t>3</a:t>
            </a:fld>
            <a:endParaRPr lang="en-NL"/>
          </a:p>
        </p:txBody>
      </p:sp>
    </p:spTree>
    <p:extLst>
      <p:ext uri="{BB962C8B-B14F-4D97-AF65-F5344CB8AC3E}">
        <p14:creationId xmlns:p14="http://schemas.microsoft.com/office/powerpoint/2010/main" val="1071240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19CEB8-9A7C-0091-246F-90941C28484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703E40D-99E6-C6A7-7A93-AF0AEDCE59C7}"/>
              </a:ext>
            </a:extLst>
          </p:cNvPr>
          <p:cNvSpPr>
            <a:spLocks noGrp="1"/>
          </p:cNvSpPr>
          <p:nvPr>
            <p:ph type="title"/>
          </p:nvPr>
        </p:nvSpPr>
        <p:spPr>
          <a:xfrm>
            <a:off x="0" y="3093977"/>
            <a:ext cx="11938958" cy="670045"/>
          </a:xfrm>
        </p:spPr>
        <p:txBody>
          <a:bodyPr/>
          <a:lstStyle/>
          <a:p>
            <a:pPr algn="ctr"/>
            <a:r>
              <a:rPr lang="en-GB" b="1" dirty="0">
                <a:solidFill>
                  <a:schemeClr val="bg1"/>
                </a:solidFill>
              </a:rPr>
              <a:t>What are we talking about?</a:t>
            </a:r>
            <a:endParaRPr lang="en-NL" b="1" dirty="0">
              <a:solidFill>
                <a:schemeClr val="bg1"/>
              </a:solidFill>
            </a:endParaRPr>
          </a:p>
        </p:txBody>
      </p:sp>
      <p:sp>
        <p:nvSpPr>
          <p:cNvPr id="3" name="Slide Number Placeholder 2">
            <a:extLst>
              <a:ext uri="{FF2B5EF4-FFF2-40B4-BE49-F238E27FC236}">
                <a16:creationId xmlns:a16="http://schemas.microsoft.com/office/drawing/2014/main" id="{EDCBF6E5-CF31-3A50-88DE-7C3B896EB77E}"/>
              </a:ext>
            </a:extLst>
          </p:cNvPr>
          <p:cNvSpPr>
            <a:spLocks noGrp="1"/>
          </p:cNvSpPr>
          <p:nvPr>
            <p:ph type="sldNum" sz="quarter" idx="12"/>
          </p:nvPr>
        </p:nvSpPr>
        <p:spPr/>
        <p:txBody>
          <a:bodyPr/>
          <a:lstStyle/>
          <a:p>
            <a:fld id="{330C634A-1516-4948-B43C-85010BF681C0}" type="slidenum">
              <a:rPr lang="en-NL" smtClean="0"/>
              <a:t>4</a:t>
            </a:fld>
            <a:endParaRPr lang="en-NL"/>
          </a:p>
        </p:txBody>
      </p:sp>
    </p:spTree>
    <p:extLst>
      <p:ext uri="{BB962C8B-B14F-4D97-AF65-F5344CB8AC3E}">
        <p14:creationId xmlns:p14="http://schemas.microsoft.com/office/powerpoint/2010/main" val="3004235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F1481-6F5C-C925-47F6-09AC0BD7955A}"/>
              </a:ext>
            </a:extLst>
          </p:cNvPr>
          <p:cNvSpPr>
            <a:spLocks noGrp="1"/>
          </p:cNvSpPr>
          <p:nvPr>
            <p:ph type="title"/>
          </p:nvPr>
        </p:nvSpPr>
        <p:spPr/>
        <p:txBody>
          <a:bodyPr/>
          <a:lstStyle/>
          <a:p>
            <a:r>
              <a:rPr lang="en-GB" dirty="0"/>
              <a:t>Open Educational resources</a:t>
            </a:r>
            <a:endParaRPr lang="en-NL" dirty="0"/>
          </a:p>
        </p:txBody>
      </p:sp>
      <p:sp>
        <p:nvSpPr>
          <p:cNvPr id="3" name="Content Placeholder 2">
            <a:extLst>
              <a:ext uri="{FF2B5EF4-FFF2-40B4-BE49-F238E27FC236}">
                <a16:creationId xmlns:a16="http://schemas.microsoft.com/office/drawing/2014/main" id="{CC5962E1-4382-E717-6196-721374B3BB5A}"/>
              </a:ext>
            </a:extLst>
          </p:cNvPr>
          <p:cNvSpPr>
            <a:spLocks noGrp="1"/>
          </p:cNvSpPr>
          <p:nvPr>
            <p:ph idx="1"/>
          </p:nvPr>
        </p:nvSpPr>
        <p:spPr/>
        <p:txBody>
          <a:bodyPr/>
          <a:lstStyle/>
          <a:p>
            <a:pPr marL="0" indent="0">
              <a:buNone/>
            </a:pPr>
            <a:r>
              <a:rPr lang="en-GB" dirty="0"/>
              <a:t>Open Educational Resources (OER) are </a:t>
            </a:r>
          </a:p>
          <a:p>
            <a:r>
              <a:rPr lang="en-GB" dirty="0"/>
              <a:t>learning, teaching and research materials </a:t>
            </a:r>
          </a:p>
          <a:p>
            <a:r>
              <a:rPr lang="en-GB" dirty="0"/>
              <a:t>in any format and medium </a:t>
            </a:r>
          </a:p>
          <a:p>
            <a:r>
              <a:rPr lang="en-GB" dirty="0"/>
              <a:t>that reside in the public domain or are under copyright </a:t>
            </a:r>
          </a:p>
          <a:p>
            <a:r>
              <a:rPr lang="en-GB" dirty="0"/>
              <a:t>that have been released under an open license that permit </a:t>
            </a:r>
          </a:p>
          <a:p>
            <a:r>
              <a:rPr lang="en-GB" b="1" dirty="0"/>
              <a:t>no-cost access</a:t>
            </a:r>
            <a:r>
              <a:rPr lang="en-GB" dirty="0"/>
              <a:t>, </a:t>
            </a:r>
          </a:p>
          <a:p>
            <a:r>
              <a:rPr lang="en-GB" b="1" dirty="0"/>
              <a:t>re-use, repurpose, adaptation and redistribution</a:t>
            </a:r>
            <a:r>
              <a:rPr lang="en-GB" dirty="0"/>
              <a:t> </a:t>
            </a:r>
          </a:p>
          <a:p>
            <a:r>
              <a:rPr lang="en-GB" dirty="0"/>
              <a:t>by others</a:t>
            </a:r>
            <a:endParaRPr lang="en-NL" dirty="0"/>
          </a:p>
        </p:txBody>
      </p:sp>
      <p:sp>
        <p:nvSpPr>
          <p:cNvPr id="4" name="Slide Number Placeholder 3">
            <a:extLst>
              <a:ext uri="{FF2B5EF4-FFF2-40B4-BE49-F238E27FC236}">
                <a16:creationId xmlns:a16="http://schemas.microsoft.com/office/drawing/2014/main" id="{DC82F0D6-0541-2D47-AA6F-F21583B7EB80}"/>
              </a:ext>
            </a:extLst>
          </p:cNvPr>
          <p:cNvSpPr>
            <a:spLocks noGrp="1"/>
          </p:cNvSpPr>
          <p:nvPr>
            <p:ph type="sldNum" sz="quarter" idx="12"/>
          </p:nvPr>
        </p:nvSpPr>
        <p:spPr/>
        <p:txBody>
          <a:bodyPr/>
          <a:lstStyle/>
          <a:p>
            <a:fld id="{330C634A-1516-4948-B43C-85010BF681C0}" type="slidenum">
              <a:rPr lang="en-NL" smtClean="0"/>
              <a:t>5</a:t>
            </a:fld>
            <a:endParaRPr lang="en-NL"/>
          </a:p>
        </p:txBody>
      </p:sp>
      <p:sp>
        <p:nvSpPr>
          <p:cNvPr id="5" name="TextBox 4">
            <a:extLst>
              <a:ext uri="{FF2B5EF4-FFF2-40B4-BE49-F238E27FC236}">
                <a16:creationId xmlns:a16="http://schemas.microsoft.com/office/drawing/2014/main" id="{C9823927-E395-5C6D-E522-5D4B32030F62}"/>
              </a:ext>
            </a:extLst>
          </p:cNvPr>
          <p:cNvSpPr txBox="1"/>
          <p:nvPr/>
        </p:nvSpPr>
        <p:spPr>
          <a:xfrm>
            <a:off x="838200" y="6311900"/>
            <a:ext cx="1188146" cy="276999"/>
          </a:xfrm>
          <a:prstGeom prst="rect">
            <a:avLst/>
          </a:prstGeom>
          <a:noFill/>
        </p:spPr>
        <p:txBody>
          <a:bodyPr wrap="none" rtlCol="0">
            <a:spAutoFit/>
          </a:bodyPr>
          <a:lstStyle/>
          <a:p>
            <a:r>
              <a:rPr lang="en-GB" sz="1200" dirty="0"/>
              <a:t>(UNESCO, 2019)</a:t>
            </a:r>
            <a:endParaRPr lang="en-NL" sz="1200" dirty="0"/>
          </a:p>
        </p:txBody>
      </p:sp>
    </p:spTree>
    <p:extLst>
      <p:ext uri="{BB962C8B-B14F-4D97-AF65-F5344CB8AC3E}">
        <p14:creationId xmlns:p14="http://schemas.microsoft.com/office/powerpoint/2010/main" val="2639687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0ACC4-CDB6-6193-B916-199D787272B5}"/>
              </a:ext>
            </a:extLst>
          </p:cNvPr>
          <p:cNvSpPr>
            <a:spLocks noGrp="1"/>
          </p:cNvSpPr>
          <p:nvPr>
            <p:ph type="title"/>
          </p:nvPr>
        </p:nvSpPr>
        <p:spPr/>
        <p:txBody>
          <a:bodyPr/>
          <a:lstStyle/>
          <a:p>
            <a:r>
              <a:rPr lang="en-GB" dirty="0"/>
              <a:t>Open Educational Practices / Open Pedagogy</a:t>
            </a:r>
            <a:endParaRPr lang="en-NL" dirty="0"/>
          </a:p>
        </p:txBody>
      </p:sp>
      <p:sp>
        <p:nvSpPr>
          <p:cNvPr id="3" name="Content Placeholder 2">
            <a:extLst>
              <a:ext uri="{FF2B5EF4-FFF2-40B4-BE49-F238E27FC236}">
                <a16:creationId xmlns:a16="http://schemas.microsoft.com/office/drawing/2014/main" id="{8E071C96-6E5B-D267-2AFC-EEF326337C20}"/>
              </a:ext>
            </a:extLst>
          </p:cNvPr>
          <p:cNvSpPr>
            <a:spLocks noGrp="1"/>
          </p:cNvSpPr>
          <p:nvPr>
            <p:ph idx="1"/>
          </p:nvPr>
        </p:nvSpPr>
        <p:spPr/>
        <p:txBody>
          <a:bodyPr/>
          <a:lstStyle/>
          <a:p>
            <a:r>
              <a:rPr lang="en-GB" dirty="0"/>
              <a:t>Open Educational Practices are defined as practices which </a:t>
            </a:r>
            <a:r>
              <a:rPr lang="en-GB" b="1" dirty="0"/>
              <a:t>support the (re)use and production of OER</a:t>
            </a:r>
            <a:r>
              <a:rPr lang="en-GB" dirty="0"/>
              <a:t> through institutional policies, </a:t>
            </a:r>
            <a:r>
              <a:rPr lang="en-GB" b="1" dirty="0"/>
              <a:t>promote innovative pedagogical models</a:t>
            </a:r>
            <a:r>
              <a:rPr lang="en-GB" dirty="0"/>
              <a:t>, and respect and empower </a:t>
            </a:r>
            <a:r>
              <a:rPr lang="en-GB" b="1" dirty="0"/>
              <a:t>learners as coproducers</a:t>
            </a:r>
            <a:r>
              <a:rPr lang="en-GB" dirty="0"/>
              <a:t> on their lifelong learning path </a:t>
            </a:r>
          </a:p>
          <a:p>
            <a:r>
              <a:rPr lang="en-GB" dirty="0"/>
              <a:t>Open Pedagogy is a collection of characteristic activities related to </a:t>
            </a:r>
            <a:r>
              <a:rPr lang="en-GB" b="1" dirty="0"/>
              <a:t>working in open networks</a:t>
            </a:r>
            <a:r>
              <a:rPr lang="en-GB" dirty="0"/>
              <a:t> and the </a:t>
            </a:r>
            <a:r>
              <a:rPr lang="en-GB" b="1" dirty="0"/>
              <a:t>use of open educational resources</a:t>
            </a:r>
            <a:r>
              <a:rPr lang="en-GB" dirty="0"/>
              <a:t> where the student has a central role in </a:t>
            </a:r>
            <a:r>
              <a:rPr lang="en-GB" b="1" dirty="0"/>
              <a:t>assessing, creating and sharing</a:t>
            </a:r>
            <a:r>
              <a:rPr lang="en-GB" dirty="0"/>
              <a:t> information</a:t>
            </a:r>
            <a:endParaRPr lang="en-NL" dirty="0"/>
          </a:p>
        </p:txBody>
      </p:sp>
      <p:sp>
        <p:nvSpPr>
          <p:cNvPr id="4" name="Slide Number Placeholder 3">
            <a:extLst>
              <a:ext uri="{FF2B5EF4-FFF2-40B4-BE49-F238E27FC236}">
                <a16:creationId xmlns:a16="http://schemas.microsoft.com/office/drawing/2014/main" id="{2D257845-F3D9-8903-FBB7-01CE48C43555}"/>
              </a:ext>
            </a:extLst>
          </p:cNvPr>
          <p:cNvSpPr>
            <a:spLocks noGrp="1"/>
          </p:cNvSpPr>
          <p:nvPr>
            <p:ph type="sldNum" sz="quarter" idx="12"/>
          </p:nvPr>
        </p:nvSpPr>
        <p:spPr/>
        <p:txBody>
          <a:bodyPr/>
          <a:lstStyle/>
          <a:p>
            <a:fld id="{330C634A-1516-4948-B43C-85010BF681C0}" type="slidenum">
              <a:rPr lang="en-NL" smtClean="0"/>
              <a:t>6</a:t>
            </a:fld>
            <a:endParaRPr lang="en-NL"/>
          </a:p>
        </p:txBody>
      </p:sp>
      <p:sp>
        <p:nvSpPr>
          <p:cNvPr id="5" name="TextBox 4">
            <a:extLst>
              <a:ext uri="{FF2B5EF4-FFF2-40B4-BE49-F238E27FC236}">
                <a16:creationId xmlns:a16="http://schemas.microsoft.com/office/drawing/2014/main" id="{6ACBCAD2-B25E-E3C1-CF74-47D1EF07C1C2}"/>
              </a:ext>
            </a:extLst>
          </p:cNvPr>
          <p:cNvSpPr txBox="1"/>
          <p:nvPr/>
        </p:nvSpPr>
        <p:spPr>
          <a:xfrm>
            <a:off x="838200" y="6311900"/>
            <a:ext cx="3281668" cy="276999"/>
          </a:xfrm>
          <a:prstGeom prst="rect">
            <a:avLst/>
          </a:prstGeom>
          <a:noFill/>
        </p:spPr>
        <p:txBody>
          <a:bodyPr wrap="none" rtlCol="0">
            <a:spAutoFit/>
          </a:bodyPr>
          <a:lstStyle/>
          <a:p>
            <a:r>
              <a:rPr lang="en-GB" sz="1200" dirty="0"/>
              <a:t>(Andrade et al, 2011, p. 12) (Post et al, 2022, p. 4)</a:t>
            </a:r>
            <a:endParaRPr lang="en-NL" sz="1200" dirty="0"/>
          </a:p>
        </p:txBody>
      </p:sp>
    </p:spTree>
    <p:extLst>
      <p:ext uri="{BB962C8B-B14F-4D97-AF65-F5344CB8AC3E}">
        <p14:creationId xmlns:p14="http://schemas.microsoft.com/office/powerpoint/2010/main" val="2547164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F9B31-52C7-F673-BD90-B24D6AAF931F}"/>
              </a:ext>
            </a:extLst>
          </p:cNvPr>
          <p:cNvSpPr>
            <a:spLocks noGrp="1"/>
          </p:cNvSpPr>
          <p:nvPr>
            <p:ph type="title"/>
          </p:nvPr>
        </p:nvSpPr>
        <p:spPr/>
        <p:txBody>
          <a:bodyPr/>
          <a:lstStyle/>
          <a:p>
            <a:r>
              <a:rPr lang="en-GB" dirty="0"/>
              <a:t>Generative Artificial Intelligence (Gen-AI)</a:t>
            </a:r>
            <a:endParaRPr lang="en-NL" dirty="0"/>
          </a:p>
        </p:txBody>
      </p:sp>
      <p:sp>
        <p:nvSpPr>
          <p:cNvPr id="3" name="Content Placeholder 2">
            <a:extLst>
              <a:ext uri="{FF2B5EF4-FFF2-40B4-BE49-F238E27FC236}">
                <a16:creationId xmlns:a16="http://schemas.microsoft.com/office/drawing/2014/main" id="{9790E4A1-6B26-65DD-3E72-F09B33084C82}"/>
              </a:ext>
            </a:extLst>
          </p:cNvPr>
          <p:cNvSpPr>
            <a:spLocks noGrp="1"/>
          </p:cNvSpPr>
          <p:nvPr>
            <p:ph idx="1"/>
          </p:nvPr>
        </p:nvSpPr>
        <p:spPr/>
        <p:txBody>
          <a:bodyPr/>
          <a:lstStyle/>
          <a:p>
            <a:pPr marL="0" indent="0">
              <a:buNone/>
            </a:pPr>
            <a:r>
              <a:rPr lang="en-GB" dirty="0"/>
              <a:t>Generative AI (Gen-AI) is </a:t>
            </a:r>
          </a:p>
          <a:p>
            <a:r>
              <a:rPr lang="en-GB" dirty="0"/>
              <a:t>an Artificial Intelligence (AI) technology </a:t>
            </a:r>
          </a:p>
          <a:p>
            <a:r>
              <a:rPr lang="en-GB" dirty="0"/>
              <a:t>that automatically generates content </a:t>
            </a:r>
          </a:p>
          <a:p>
            <a:r>
              <a:rPr lang="en-GB" dirty="0"/>
              <a:t>in response to prompts </a:t>
            </a:r>
          </a:p>
          <a:p>
            <a:r>
              <a:rPr lang="en-GB" dirty="0"/>
              <a:t>written in natural language conversational interfaces.</a:t>
            </a:r>
            <a:endParaRPr lang="en-NL" dirty="0"/>
          </a:p>
        </p:txBody>
      </p:sp>
      <p:sp>
        <p:nvSpPr>
          <p:cNvPr id="4" name="Slide Number Placeholder 3">
            <a:extLst>
              <a:ext uri="{FF2B5EF4-FFF2-40B4-BE49-F238E27FC236}">
                <a16:creationId xmlns:a16="http://schemas.microsoft.com/office/drawing/2014/main" id="{F48DD0A5-DF4C-FC37-36F7-2BA28098C6DE}"/>
              </a:ext>
            </a:extLst>
          </p:cNvPr>
          <p:cNvSpPr>
            <a:spLocks noGrp="1"/>
          </p:cNvSpPr>
          <p:nvPr>
            <p:ph type="sldNum" sz="quarter" idx="12"/>
          </p:nvPr>
        </p:nvSpPr>
        <p:spPr/>
        <p:txBody>
          <a:bodyPr/>
          <a:lstStyle/>
          <a:p>
            <a:fld id="{330C634A-1516-4948-B43C-85010BF681C0}" type="slidenum">
              <a:rPr lang="en-NL" smtClean="0"/>
              <a:t>7</a:t>
            </a:fld>
            <a:endParaRPr lang="en-NL"/>
          </a:p>
        </p:txBody>
      </p:sp>
      <p:sp>
        <p:nvSpPr>
          <p:cNvPr id="5" name="TextBox 4">
            <a:extLst>
              <a:ext uri="{FF2B5EF4-FFF2-40B4-BE49-F238E27FC236}">
                <a16:creationId xmlns:a16="http://schemas.microsoft.com/office/drawing/2014/main" id="{814B6D7F-B29C-ADFD-D667-FE13E6C67B0B}"/>
              </a:ext>
            </a:extLst>
          </p:cNvPr>
          <p:cNvSpPr txBox="1"/>
          <p:nvPr/>
        </p:nvSpPr>
        <p:spPr>
          <a:xfrm>
            <a:off x="838200" y="6311900"/>
            <a:ext cx="1636987" cy="276999"/>
          </a:xfrm>
          <a:prstGeom prst="rect">
            <a:avLst/>
          </a:prstGeom>
          <a:noFill/>
        </p:spPr>
        <p:txBody>
          <a:bodyPr wrap="none" rtlCol="0">
            <a:spAutoFit/>
          </a:bodyPr>
          <a:lstStyle/>
          <a:p>
            <a:r>
              <a:rPr lang="en-GB" sz="1200" dirty="0"/>
              <a:t>(Miao &amp; Holmes, 2023)</a:t>
            </a:r>
            <a:endParaRPr lang="en-NL" sz="1200" dirty="0"/>
          </a:p>
        </p:txBody>
      </p:sp>
    </p:spTree>
    <p:extLst>
      <p:ext uri="{BB962C8B-B14F-4D97-AF65-F5344CB8AC3E}">
        <p14:creationId xmlns:p14="http://schemas.microsoft.com/office/powerpoint/2010/main" val="142953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58443-C398-B470-6DD1-641047939AF3}"/>
              </a:ext>
            </a:extLst>
          </p:cNvPr>
          <p:cNvSpPr>
            <a:spLocks noGrp="1"/>
          </p:cNvSpPr>
          <p:nvPr>
            <p:ph type="title"/>
          </p:nvPr>
        </p:nvSpPr>
        <p:spPr/>
        <p:txBody>
          <a:bodyPr/>
          <a:lstStyle/>
          <a:p>
            <a:r>
              <a:rPr lang="en-GB" dirty="0"/>
              <a:t>Symbolic AI vs machine Learning</a:t>
            </a:r>
            <a:endParaRPr lang="en-NL" dirty="0"/>
          </a:p>
        </p:txBody>
      </p:sp>
      <p:sp>
        <p:nvSpPr>
          <p:cNvPr id="4" name="Slide Number Placeholder 3">
            <a:extLst>
              <a:ext uri="{FF2B5EF4-FFF2-40B4-BE49-F238E27FC236}">
                <a16:creationId xmlns:a16="http://schemas.microsoft.com/office/drawing/2014/main" id="{D1BD375D-85DA-34FF-8201-B6E45DEA1BA5}"/>
              </a:ext>
            </a:extLst>
          </p:cNvPr>
          <p:cNvSpPr>
            <a:spLocks noGrp="1"/>
          </p:cNvSpPr>
          <p:nvPr>
            <p:ph type="sldNum" sz="quarter" idx="12"/>
          </p:nvPr>
        </p:nvSpPr>
        <p:spPr/>
        <p:txBody>
          <a:bodyPr/>
          <a:lstStyle/>
          <a:p>
            <a:fld id="{330C634A-1516-4948-B43C-85010BF681C0}" type="slidenum">
              <a:rPr lang="en-NL" smtClean="0"/>
              <a:t>8</a:t>
            </a:fld>
            <a:endParaRPr lang="en-NL"/>
          </a:p>
        </p:txBody>
      </p:sp>
      <p:pic>
        <p:nvPicPr>
          <p:cNvPr id="5" name="Picture 4">
            <a:extLst>
              <a:ext uri="{FF2B5EF4-FFF2-40B4-BE49-F238E27FC236}">
                <a16:creationId xmlns:a16="http://schemas.microsoft.com/office/drawing/2014/main" id="{A407203B-E97E-0454-8FDB-3DED7FD04E37}"/>
              </a:ext>
            </a:extLst>
          </p:cNvPr>
          <p:cNvPicPr>
            <a:picLocks noChangeAspect="1"/>
          </p:cNvPicPr>
          <p:nvPr/>
        </p:nvPicPr>
        <p:blipFill>
          <a:blip r:embed="rId2"/>
          <a:stretch>
            <a:fillRect/>
          </a:stretch>
        </p:blipFill>
        <p:spPr>
          <a:xfrm>
            <a:off x="2838878" y="857827"/>
            <a:ext cx="6397468" cy="5681085"/>
          </a:xfrm>
          <a:prstGeom prst="rect">
            <a:avLst/>
          </a:prstGeom>
        </p:spPr>
      </p:pic>
      <p:sp>
        <p:nvSpPr>
          <p:cNvPr id="6" name="TextBox 5">
            <a:extLst>
              <a:ext uri="{FF2B5EF4-FFF2-40B4-BE49-F238E27FC236}">
                <a16:creationId xmlns:a16="http://schemas.microsoft.com/office/drawing/2014/main" id="{DF927C27-957C-7207-BC65-E03955077798}"/>
              </a:ext>
            </a:extLst>
          </p:cNvPr>
          <p:cNvSpPr txBox="1"/>
          <p:nvPr/>
        </p:nvSpPr>
        <p:spPr>
          <a:xfrm>
            <a:off x="293298" y="4925686"/>
            <a:ext cx="2413609" cy="646331"/>
          </a:xfrm>
          <a:prstGeom prst="rect">
            <a:avLst/>
          </a:prstGeom>
          <a:noFill/>
        </p:spPr>
        <p:txBody>
          <a:bodyPr wrap="none" rtlCol="0">
            <a:spAutoFit/>
          </a:bodyPr>
          <a:lstStyle/>
          <a:p>
            <a:r>
              <a:rPr lang="en-GB" dirty="0"/>
              <a:t>E.g. Rule-based systems</a:t>
            </a:r>
          </a:p>
          <a:p>
            <a:r>
              <a:rPr lang="en-GB" dirty="0"/>
              <a:t>(Expert systems)</a:t>
            </a:r>
            <a:endParaRPr lang="en-NL" dirty="0"/>
          </a:p>
        </p:txBody>
      </p:sp>
      <p:sp>
        <p:nvSpPr>
          <p:cNvPr id="7" name="TextBox 6">
            <a:extLst>
              <a:ext uri="{FF2B5EF4-FFF2-40B4-BE49-F238E27FC236}">
                <a16:creationId xmlns:a16="http://schemas.microsoft.com/office/drawing/2014/main" id="{9F99B26D-0015-E477-97B5-C661049116A9}"/>
              </a:ext>
            </a:extLst>
          </p:cNvPr>
          <p:cNvSpPr txBox="1"/>
          <p:nvPr/>
        </p:nvSpPr>
        <p:spPr>
          <a:xfrm>
            <a:off x="9236346" y="4925686"/>
            <a:ext cx="2783454" cy="369332"/>
          </a:xfrm>
          <a:prstGeom prst="rect">
            <a:avLst/>
          </a:prstGeom>
          <a:noFill/>
        </p:spPr>
        <p:txBody>
          <a:bodyPr wrap="none" rtlCol="0">
            <a:spAutoFit/>
          </a:bodyPr>
          <a:lstStyle/>
          <a:p>
            <a:r>
              <a:rPr lang="en-GB" dirty="0"/>
              <a:t>E.g. Large Language Models</a:t>
            </a:r>
            <a:endParaRPr lang="en-NL" dirty="0"/>
          </a:p>
        </p:txBody>
      </p:sp>
      <p:sp>
        <p:nvSpPr>
          <p:cNvPr id="8" name="TextBox 7">
            <a:extLst>
              <a:ext uri="{FF2B5EF4-FFF2-40B4-BE49-F238E27FC236}">
                <a16:creationId xmlns:a16="http://schemas.microsoft.com/office/drawing/2014/main" id="{65F0AE2D-7CFD-DBB6-0369-C65EE8613DAE}"/>
              </a:ext>
            </a:extLst>
          </p:cNvPr>
          <p:cNvSpPr txBox="1"/>
          <p:nvPr/>
        </p:nvSpPr>
        <p:spPr>
          <a:xfrm>
            <a:off x="3187763" y="6538912"/>
            <a:ext cx="5073953" cy="276999"/>
          </a:xfrm>
          <a:prstGeom prst="rect">
            <a:avLst/>
          </a:prstGeom>
          <a:noFill/>
        </p:spPr>
        <p:txBody>
          <a:bodyPr wrap="none" rtlCol="0">
            <a:spAutoFit/>
          </a:bodyPr>
          <a:lstStyle/>
          <a:p>
            <a:r>
              <a:rPr lang="en-GB" sz="1200" dirty="0">
                <a:hlinkClick r:id="rId3"/>
              </a:rPr>
              <a:t>https://pediaa.com/what-is-the-difference-between-ai-and-machine-learning/</a:t>
            </a:r>
            <a:r>
              <a:rPr lang="en-GB" sz="1200" dirty="0"/>
              <a:t> </a:t>
            </a:r>
            <a:endParaRPr lang="en-NL" sz="1200" dirty="0"/>
          </a:p>
        </p:txBody>
      </p:sp>
    </p:spTree>
    <p:extLst>
      <p:ext uri="{BB962C8B-B14F-4D97-AF65-F5344CB8AC3E}">
        <p14:creationId xmlns:p14="http://schemas.microsoft.com/office/powerpoint/2010/main" val="1547682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C07E7-3E2C-92E1-E4C0-20A01C8A683B}"/>
              </a:ext>
            </a:extLst>
          </p:cNvPr>
          <p:cNvSpPr>
            <a:spLocks noGrp="1"/>
          </p:cNvSpPr>
          <p:nvPr>
            <p:ph type="title"/>
          </p:nvPr>
        </p:nvSpPr>
        <p:spPr/>
        <p:txBody>
          <a:bodyPr/>
          <a:lstStyle/>
          <a:p>
            <a:r>
              <a:rPr lang="en-GB" dirty="0"/>
              <a:t>AI and education</a:t>
            </a:r>
            <a:endParaRPr lang="en-NL" dirty="0"/>
          </a:p>
        </p:txBody>
      </p:sp>
      <p:sp>
        <p:nvSpPr>
          <p:cNvPr id="4" name="Slide Number Placeholder 3">
            <a:extLst>
              <a:ext uri="{FF2B5EF4-FFF2-40B4-BE49-F238E27FC236}">
                <a16:creationId xmlns:a16="http://schemas.microsoft.com/office/drawing/2014/main" id="{886BD810-F45B-FA79-E733-F5C68E48C5EC}"/>
              </a:ext>
            </a:extLst>
          </p:cNvPr>
          <p:cNvSpPr>
            <a:spLocks noGrp="1"/>
          </p:cNvSpPr>
          <p:nvPr>
            <p:ph type="sldNum" sz="quarter" idx="12"/>
          </p:nvPr>
        </p:nvSpPr>
        <p:spPr/>
        <p:txBody>
          <a:bodyPr/>
          <a:lstStyle/>
          <a:p>
            <a:fld id="{330C634A-1516-4948-B43C-85010BF681C0}" type="slidenum">
              <a:rPr lang="en-NL" smtClean="0"/>
              <a:t>9</a:t>
            </a:fld>
            <a:endParaRPr lang="en-NL"/>
          </a:p>
        </p:txBody>
      </p:sp>
      <p:pic>
        <p:nvPicPr>
          <p:cNvPr id="5" name="Picture 4">
            <a:extLst>
              <a:ext uri="{FF2B5EF4-FFF2-40B4-BE49-F238E27FC236}">
                <a16:creationId xmlns:a16="http://schemas.microsoft.com/office/drawing/2014/main" id="{AC4CF771-636F-432C-AB54-3B58E8C7C44D}"/>
              </a:ext>
            </a:extLst>
          </p:cNvPr>
          <p:cNvPicPr>
            <a:picLocks noChangeAspect="1"/>
          </p:cNvPicPr>
          <p:nvPr/>
        </p:nvPicPr>
        <p:blipFill>
          <a:blip r:embed="rId2"/>
          <a:stretch>
            <a:fillRect/>
          </a:stretch>
        </p:blipFill>
        <p:spPr>
          <a:xfrm>
            <a:off x="1500995" y="1019216"/>
            <a:ext cx="7808343" cy="5669071"/>
          </a:xfrm>
          <a:prstGeom prst="rect">
            <a:avLst/>
          </a:prstGeom>
        </p:spPr>
      </p:pic>
      <p:sp>
        <p:nvSpPr>
          <p:cNvPr id="6" name="Rectangle 5">
            <a:extLst>
              <a:ext uri="{FF2B5EF4-FFF2-40B4-BE49-F238E27FC236}">
                <a16:creationId xmlns:a16="http://schemas.microsoft.com/office/drawing/2014/main" id="{9B6FB103-2D1A-110C-8895-0DDD289EF6DA}"/>
              </a:ext>
            </a:extLst>
          </p:cNvPr>
          <p:cNvSpPr/>
          <p:nvPr/>
        </p:nvSpPr>
        <p:spPr>
          <a:xfrm>
            <a:off x="4149306" y="812800"/>
            <a:ext cx="3881886" cy="5113547"/>
          </a:xfrm>
          <a:prstGeom prst="rect">
            <a:avLst/>
          </a:prstGeom>
          <a:noFill/>
          <a:ln w="698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extBox 6">
            <a:extLst>
              <a:ext uri="{FF2B5EF4-FFF2-40B4-BE49-F238E27FC236}">
                <a16:creationId xmlns:a16="http://schemas.microsoft.com/office/drawing/2014/main" id="{EF81512C-76BA-378F-03BC-3B480CECFAE7}"/>
              </a:ext>
            </a:extLst>
          </p:cNvPr>
          <p:cNvSpPr txBox="1"/>
          <p:nvPr/>
        </p:nvSpPr>
        <p:spPr>
          <a:xfrm>
            <a:off x="952797" y="6354375"/>
            <a:ext cx="1258293" cy="276999"/>
          </a:xfrm>
          <a:prstGeom prst="rect">
            <a:avLst/>
          </a:prstGeom>
          <a:noFill/>
        </p:spPr>
        <p:txBody>
          <a:bodyPr wrap="none" rtlCol="0">
            <a:spAutoFit/>
          </a:bodyPr>
          <a:lstStyle/>
          <a:p>
            <a:r>
              <a:rPr lang="en-GB" sz="1200" dirty="0"/>
              <a:t>(</a:t>
            </a:r>
            <a:r>
              <a:rPr lang="en-GB" sz="1200" dirty="0" err="1"/>
              <a:t>Molenaar</a:t>
            </a:r>
            <a:r>
              <a:rPr lang="en-GB" sz="1200" dirty="0"/>
              <a:t>, 2022)</a:t>
            </a:r>
            <a:endParaRPr lang="en-NL" sz="1200" dirty="0"/>
          </a:p>
        </p:txBody>
      </p:sp>
    </p:spTree>
    <p:extLst>
      <p:ext uri="{BB962C8B-B14F-4D97-AF65-F5344CB8AC3E}">
        <p14:creationId xmlns:p14="http://schemas.microsoft.com/office/powerpoint/2010/main" val="94019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1304</Words>
  <Application>Microsoft Office PowerPoint</Application>
  <PresentationFormat>Breitbild</PresentationFormat>
  <Paragraphs>140</Paragraphs>
  <Slides>27</Slides>
  <Notes>0</Notes>
  <HiddenSlides>1</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27</vt:i4>
      </vt:variant>
    </vt:vector>
  </HeadingPairs>
  <TitlesOfParts>
    <vt:vector size="32" baseType="lpstr">
      <vt:lpstr>Arial</vt:lpstr>
      <vt:lpstr>Calibri</vt:lpstr>
      <vt:lpstr>Söhne</vt:lpstr>
      <vt:lpstr>Verdana</vt:lpstr>
      <vt:lpstr>Office Theme</vt:lpstr>
      <vt:lpstr>Generative artificial intelligence and OER:  a blessing or a big risk?</vt:lpstr>
      <vt:lpstr>PowerPoint-Präsentation</vt:lpstr>
      <vt:lpstr>Agenda</vt:lpstr>
      <vt:lpstr>What are we talking about?</vt:lpstr>
      <vt:lpstr>Open Educational resources</vt:lpstr>
      <vt:lpstr>Open Educational Practices / Open Pedagogy</vt:lpstr>
      <vt:lpstr>Generative Artificial Intelligence (Gen-AI)</vt:lpstr>
      <vt:lpstr>Symbolic AI vs machine Learning</vt:lpstr>
      <vt:lpstr>AI and education</vt:lpstr>
      <vt:lpstr>Potential advantages</vt:lpstr>
      <vt:lpstr>Potential of (Gen-)AI in OER and Open Educational Practices (OEP)</vt:lpstr>
      <vt:lpstr>How does ChatGPT think about this?</vt:lpstr>
      <vt:lpstr>Same question, several days later</vt:lpstr>
      <vt:lpstr>Potential risks &amp; ethical issues</vt:lpstr>
      <vt:lpstr>Potential risks and challenges</vt:lpstr>
      <vt:lpstr>How does ChatGPT think about this?</vt:lpstr>
      <vt:lpstr>Suggestion from ChatGPT</vt:lpstr>
      <vt:lpstr>Seven principles of Creative Commons</vt:lpstr>
      <vt:lpstr>In Germany</vt:lpstr>
      <vt:lpstr>Consequences</vt:lpstr>
      <vt:lpstr>Competences needed!</vt:lpstr>
      <vt:lpstr>Competences needed for teachers</vt:lpstr>
      <vt:lpstr>Competences needed for students</vt:lpstr>
      <vt:lpstr>Some questions to discuss about</vt:lpstr>
      <vt:lpstr>Suggestions for further discussion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Schuwer</dc:creator>
  <cp:lastModifiedBy>Diekmann, Daniel</cp:lastModifiedBy>
  <cp:revision>20</cp:revision>
  <dcterms:created xsi:type="dcterms:W3CDTF">2023-01-20T09:18:09Z</dcterms:created>
  <dcterms:modified xsi:type="dcterms:W3CDTF">2023-12-14T13:08:41Z</dcterms:modified>
</cp:coreProperties>
</file>