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4" r:id="rId5"/>
    <p:sldMasterId id="2147483668" r:id="rId6"/>
    <p:sldMasterId id="2147483682" r:id="rId7"/>
  </p:sldMasterIdLst>
  <p:notesMasterIdLst>
    <p:notesMasterId r:id="rId21"/>
  </p:notesMasterIdLst>
  <p:sldIdLst>
    <p:sldId id="1813" r:id="rId8"/>
    <p:sldId id="1876" r:id="rId9"/>
    <p:sldId id="256" r:id="rId10"/>
    <p:sldId id="1793" r:id="rId11"/>
    <p:sldId id="1848" r:id="rId12"/>
    <p:sldId id="1859" r:id="rId13"/>
    <p:sldId id="1887" r:id="rId14"/>
    <p:sldId id="1879" r:id="rId15"/>
    <p:sldId id="1878" r:id="rId16"/>
    <p:sldId id="1884" r:id="rId17"/>
    <p:sldId id="1885" r:id="rId18"/>
    <p:sldId id="1801" r:id="rId19"/>
    <p:sldId id="188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DF046FD-C11C-4A69-8DCD-8F90AC2F2F09}">
          <p14:sldIdLst>
            <p14:sldId id="1813"/>
            <p14:sldId id="1876"/>
            <p14:sldId id="256"/>
            <p14:sldId id="1793"/>
            <p14:sldId id="1848"/>
            <p14:sldId id="1859"/>
            <p14:sldId id="1887"/>
            <p14:sldId id="1879"/>
            <p14:sldId id="1878"/>
            <p14:sldId id="1884"/>
            <p14:sldId id="1885"/>
            <p14:sldId id="1801"/>
            <p14:sldId id="18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CEF048-DC69-E39F-1259-10C40B510B46}" name="Laura Züll (lzuell)" initials="L(" userId="S::laura.zuell@smail.th-koeln.de::1cf6f476-dd21-443d-a802-d7579afaea28" providerId="AD"/>
  <p188:author id="{879633CE-B7A1-85FF-A088-1914D38862C0}" name="Anne Karrenbrock (akarrenb)" initials="AK" userId="S::akarrenb@th-koeln.de::c4d62dc3-c988-43b8-ba6f-75f71efe15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rendel (lbrende1)" initials="LB(" lastIdx="5" clrIdx="0">
    <p:extLst>
      <p:ext uri="{19B8F6BF-5375-455C-9EA6-DF929625EA0E}">
        <p15:presenceInfo xmlns:p15="http://schemas.microsoft.com/office/powerpoint/2012/main" userId="Laura Brendel (lbrende1)" providerId="None"/>
      </p:ext>
    </p:extLst>
  </p:cmAuthor>
  <p:cmAuthor id="2" name="Anne Karrenbrock (akarrenb)" initials="A(" lastIdx="6" clrIdx="1">
    <p:extLst>
      <p:ext uri="{19B8F6BF-5375-455C-9EA6-DF929625EA0E}">
        <p15:presenceInfo xmlns:p15="http://schemas.microsoft.com/office/powerpoint/2012/main" userId="S::akarrenb@th-koeln.de::c4d62dc3-c988-43b8-ba6f-75f71efe15fa" providerId="AD"/>
      </p:ext>
    </p:extLst>
  </p:cmAuthor>
  <p:cmAuthor id="3" name="Stefanie Könen-Sagui (skoenen2)" initials="SK(" lastIdx="1" clrIdx="2">
    <p:extLst>
      <p:ext uri="{19B8F6BF-5375-455C-9EA6-DF929625EA0E}">
        <p15:presenceInfo xmlns:p15="http://schemas.microsoft.com/office/powerpoint/2012/main" userId="S-1-5-21-3806560873-1843527520-3171972138-1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/>
    <p:restoredTop sz="95033" autoAdjust="0"/>
  </p:normalViewPr>
  <p:slideViewPr>
    <p:cSldViewPr snapToGrid="0">
      <p:cViewPr varScale="1">
        <p:scale>
          <a:sx n="69" d="100"/>
          <a:sy n="69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3B157-3C49-42DC-87CE-6B61A42F278F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4C6B-215D-4900-9E5C-1A33DECB31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2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Danke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4C6B-215D-4900-9E5C-1A33DECB313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87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err="1"/>
              <a:t>MEnergie</a:t>
            </a:r>
            <a:r>
              <a:rPr lang="de-DE"/>
              <a:t> – Meine Energiewende</a:t>
            </a:r>
          </a:p>
        </p:txBody>
      </p:sp>
    </p:spTree>
    <p:extLst>
      <p:ext uri="{BB962C8B-B14F-4D97-AF65-F5344CB8AC3E}">
        <p14:creationId xmlns:p14="http://schemas.microsoft.com/office/powerpoint/2010/main" val="155702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Sensibilisierung für die Themen Energiewende und Energie im Allgemeinen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 Zuhause: Darstellung eines Mehrfamilienhauses und eines Einfamilienhauses zu Energie sparen und Suffizienz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Photovoltaik: Darstellung von Building-Integrated-PV; Freiflächen-PV;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-PV,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Steckersolar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Auf-Dach-Anlagen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Windenergie: Darstellung von Windkraftanlagen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in der Energiewende: Darstellung von unterschiedlichen Ausbildungen, Studiengängen und Berufen in der Energiewende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Politik: Darstellung von politischen Rahmenbedingungen wie dem EEG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Zukunftsinsel: Darstellung möglicher Zukunftsszenarien in einer gelungenen Energiewende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4C6B-215D-4900-9E5C-1A33DECB313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7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Sensibilisierung für die Themen Energiewende und Energie im Allgemeinen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 Zuhause: Darstellung eines Mehrfamilienhauses und eines Einfamilienhauses zu Energie sparen und Suffizienz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Photovoltaik: Darstellung von Building-Integrated-PV; Freiflächen-PV;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-PV,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Steckersolar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Auf-Dach-Anlagen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Windenergie: Darstellung von Windkraftanlagen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in der Energiewende: Darstellung von unterschiedlichen Ausbildungen, Studiengängen und Berufen in der Energiewende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Politik: Darstellung von politischen Rahmenbedingungen wie dem EEG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Zukunftsinsel: Darstellung möglicher Zukunftsszenarien in einer gelungenen Energiewende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4C6B-215D-4900-9E5C-1A33DECB313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61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Sensibilisierung für die Themen Energiewende und Energie im Allgemeinen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 Zuhause: Darstellung eines Mehrfamilienhauses und eines Einfamilienhauses zu Energie sparen und Suffizienz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Photovoltaik: Darstellung von Building-Integrated-PV; Freiflächen-PV;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-PV,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Steckersolar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Auf-Dach-Anlagen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Windenergie: Darstellung von Windkraftanlagen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in der Energiewende: Darstellung von unterschiedlichen Ausbildungen, Studiengängen und Berufen in der Energiewende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Politik: Darstellung von politischen Rahmenbedingungen wie dem EEG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Zukunftsinsel: Darstellung möglicher Zukunftsszenarien in einer gelungenen Energiewende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4C6B-215D-4900-9E5C-1A33DECB313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42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Sensibilisierung für die Themen Energiewende und Energie im Allgemeinen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 Zuhause: Darstellung eines Mehrfamilienhauses und eines Einfamilienhauses zu Energie sparen und Suffizienz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Photovoltaik: Darstellung von Building-Integrated-PV; Freiflächen-PV;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-PV,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Steckersolar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Auf-Dach-Anlagen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Windenergie: Darstellung von Windkraftanlagen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in der Energiewende: Darstellung von unterschiedlichen Ausbildungen, Studiengängen und Berufen in der Energiewende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Politik: Darstellung von politischen Rahmenbedingungen wie dem EEG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Zukunftsinsel: Darstellung möglicher Zukunftsszenarien in einer gelungenen Energiewende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4C6B-215D-4900-9E5C-1A33DECB313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55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Sensibilisierung für die Themen Energiewende und Energie im Allgemeinen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 Zuhause: Darstellung eines Mehrfamilienhauses und eines Einfamilienhauses zu Energie sparen und Suffizienz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Photovoltaik: Darstellung von Building-Integrated-PV; Freiflächen-PV;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-PV,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Steckersolar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Auf-Dach-Anlagen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Windenergie: Darstellung von Windkraftanlagen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in der Energiewende: Darstellung von unterschiedlichen Ausbildungen, Studiengängen und Berufen in der Energiewende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Politik: Darstellung von politischen Rahmenbedingungen wie dem EEG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Zukunftsinsel: Darstellung möglicher Zukunftsszenarien in einer gelungenen Energiewende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4C6B-215D-4900-9E5C-1A33DECB313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Sensibilisierung für die Themen Energiewende und Energie im Allgemeinen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 Zuhause: Darstellung eines Mehrfamilienhauses und eines Einfamilienhauses zu Energie sparen und Suffizienz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Photovoltaik: Darstellung von Building-Integrated-PV; Freiflächen-PV;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-PV,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Steckersolar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Auf-Dach-Anlagen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Windenergie: Darstellung von Windkraftanlagen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in der Energiewende: Darstellung von unterschiedlichen Ausbildungen, Studiengängen und Berufen in der Energiewende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Politik: Darstellung von politischen Rahmenbedingungen wie dem EEG</a:t>
            </a:r>
          </a:p>
          <a:p>
            <a:pPr lvl="1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Zukunftsinsel: Darstellung möglicher Zukunftsszenarien in einer gelungenen Energiewende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4C6B-215D-4900-9E5C-1A33DECB313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8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AB94B-BEF2-4923-09B4-1FCAA0A48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58977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DEEEFD-55E2-6C1C-B695-9426E87DB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58977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CD4B8BE-1E91-6DB4-AE45-A3F75F449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6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C8F2C-4C47-0699-B183-B082F8A4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ABCD00-60BE-48E9-3A33-1EB18C48A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244782" cy="4590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911BF8-B9EA-D90E-F4FF-F0A775A4A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20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67E231A-1080-9F72-C0F2-08634C3A2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0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912B09-0086-AE40-A1F2-C5D448CFE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3659" y="1470518"/>
            <a:ext cx="9463087" cy="375221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64419D6-50FF-54E9-3E21-9098AA217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E12D252-2661-D570-7E97-382A167B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33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64419D6-50FF-54E9-3E21-9098AA217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E12D252-2661-D570-7E97-382A167B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B3460B4-FEFA-5CCA-63AD-AE4789508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0160"/>
            <a:ext cx="12192000" cy="365125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F8887D5-A1A6-9C50-83D8-4D3E065E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59" y="1802801"/>
            <a:ext cx="9463087" cy="35453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63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02B46F6-D7B6-1E5C-159D-5F50D27CE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AE6CD0-B9BD-A6BF-8371-65D9754FA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98004"/>
            <a:ext cx="12192000" cy="7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02B46F6-D7B6-1E5C-159D-5F50D27CE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AE6CD0-B9BD-A6BF-8371-65D9754FA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69661" y="3408285"/>
            <a:ext cx="4284309" cy="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C6612A-79E1-797D-7DB9-18DBCAFAF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203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2C55A4-97C1-66E7-7A77-7C2157EB9E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7788" y="1690764"/>
            <a:ext cx="4636424" cy="23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152AE0C-B8A8-7EA0-E5CB-18310D144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5C73F7-5058-4E35-BDA2-B540ECB86E2A}" type="datetime1">
              <a:rPr lang="de-DE" smtClean="0"/>
              <a:t>22.11.2024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64FEC-3EE8-BBB1-5845-21315D439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5020" y="6356350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C6612A-79E1-797D-7DB9-18DBCAFAF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785"/>
            <a:ext cx="12192000" cy="69157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2C55A4-97C1-66E7-7A77-7C2157EB9E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439762"/>
            <a:ext cx="7772400" cy="39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1056697" y="1476978"/>
            <a:ext cx="9440049" cy="3627682"/>
          </a:xfrm>
        </p:spPr>
        <p:txBody>
          <a:bodyPr/>
          <a:lstStyle>
            <a:lvl1pPr>
              <a:lnSpc>
                <a:spcPct val="112000"/>
              </a:lnSpc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2000"/>
              </a:lnSpc>
              <a:spcBef>
                <a:spcPts val="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2000"/>
              </a:lnSpc>
              <a:spcBef>
                <a:spcPts val="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2000"/>
              </a:lnSpc>
              <a:spcBef>
                <a:spcPts val="0"/>
              </a:spcBef>
              <a:defRPr sz="18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0F81-32EE-4F95-9E9C-0BDC6AD52E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F357939-8DBD-80C2-A696-73EFBE77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164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60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4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AB94B-BEF2-4923-09B4-1FCAA0A48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58977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DEEEFD-55E2-6C1C-B695-9426E87DB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58977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CD4B8BE-1E91-6DB4-AE45-A3F75F449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260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64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70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5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6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39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104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039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10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8754-7779-4FD8-86E8-3F5ED07F6543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D0FF0-3439-41A3-B807-C61AF6DC7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167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B6FB277-7219-F41A-885D-FFA7D4DE2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203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AA5FEF-84EA-0541-06DB-4757FBE07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7788" y="1690764"/>
            <a:ext cx="4636424" cy="2338787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2284DA-769E-1940-27DA-844DC1156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8130" y="4038392"/>
            <a:ext cx="1633870" cy="16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269658-33E2-9926-99DE-109987E0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59" y="1452376"/>
            <a:ext cx="9589770" cy="37522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E9E5FA4-39EB-505D-E49C-AF2BA27E1A65}"/>
              </a:ext>
            </a:extLst>
          </p:cNvPr>
          <p:cNvSpPr txBox="1">
            <a:spLocks/>
          </p:cNvSpPr>
          <p:nvPr userDrawn="1"/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AD3137-48A5-4F69-B95B-07946FF0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B6FB277-7219-F41A-885D-FFA7D4DE2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7684"/>
            <a:ext cx="12192000" cy="4582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AA5FEF-84EA-0541-06DB-4757FBE07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7788" y="2073536"/>
            <a:ext cx="4636424" cy="2338787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2284DA-769E-1940-27DA-844DC1156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8130" y="4038392"/>
            <a:ext cx="1633870" cy="16819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5D3A4E-4199-F727-A95C-BB1A9B33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43" y="525201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939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B6FB277-7219-F41A-885D-FFA7D4DE2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AA5FEF-84EA-0541-06DB-4757FBE07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7788" y="2073536"/>
            <a:ext cx="4636424" cy="23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57EB1-F528-622E-4058-5986D451E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656495-014C-E5E4-468D-81E9C64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A670E-1CB8-D517-9681-73560DE5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93C8DB-4640-36BB-947F-3FE8AE14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69096-C0AA-BCAF-4259-C95D0F1F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193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7D017-75A0-2A71-0982-E4FF4B4F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D379EE-3284-9519-DB7A-460B0F85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BB0EBD-1234-6602-EF9C-833D956E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F2599A-44D9-719A-CBA0-ACD30DED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D647A-91AD-0E2C-2EF3-012760D6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914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6C90E-3643-CD1F-1B5D-7488F151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44B31B-D08B-AF9C-2791-9FAB8F31D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A9B353-4A3C-16E3-9115-F82E2D73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F24C1-7D56-4474-2A0F-754864E7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CDB591-7D76-2543-F822-B6958EC3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868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F2F5-A19E-35FF-0DA5-3BA50C5B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8E8C3-A81A-58F4-1D82-8646B648A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3289D2-5110-5C96-81A1-86DAFCD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5996A2-0380-A354-B2C3-1EBE3C06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AA657A-E8AA-412F-3508-41BF5B04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76A8AC-6ADD-4A84-48AD-FFFD7ECE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443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0F061-0DE4-AA15-87FF-8EF0E975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35BC0F-93B0-9C85-36B7-F86A44CC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FF1695-C08B-B116-07E3-737BB2B7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DEC4D3-C38A-D9FA-9BF9-3A180AC2C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ADC20E-86CE-D432-042D-484C15401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34C643-471D-AA2A-9793-065956C9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02C4726-E0FC-538B-8A77-8D7BF716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B2433F-982C-185A-EC50-EE0069F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722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6F98B-3A14-A6B1-9954-24397120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87A6C2-3C45-BFC2-2ACF-94C35BD4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64FCA6-2D66-2507-D214-6E6A974C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556FEC-9768-3C79-7468-90B62A02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674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7E5DDC-6AED-73D5-8364-227900AA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8D5A00-0B02-EE56-3DAD-8F60C82B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F60B42-8E26-DEDB-90DE-8DD5C833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09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6E7C8-C0FC-FFCC-3FEA-6E3D128D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44D1BB-2CAC-5A9A-900B-371F6BD5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1A08D8-3B5F-4865-F6AE-39E05E26E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9655FD-47A5-0716-0527-EC07123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A86ADB-61F2-DEDD-CCC2-B6E46B71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26F1A0-A29E-5296-6A96-40C49200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09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0B952-C3AD-9DE0-1A2C-3D0DA69C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8035"/>
            <a:ext cx="959612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DBFFF3-A7DD-BF71-56E8-22BE25F37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7760"/>
            <a:ext cx="95961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4FA33A2-DC64-28C9-351C-80CA5F8A6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04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DBBCE-2EA8-9913-86C7-675B0850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595D288-7CCD-F317-36FF-22E5ED21F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AA5671-CD1E-E89E-A771-D729E6CD2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5D823D-D273-D6E7-94B1-9FD2D39E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69C28D-532F-3233-9F03-EF314B84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3CED12-29E4-DBF4-9301-9DAD0FFD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377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169EF-2C79-717B-30C9-013671F3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C4E292-5709-53FD-FACC-F252AEE69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9813A9-A921-0CAC-5867-CABA2BC3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00880C-68F4-BC0F-390F-EC598164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020F38-B88A-0CC7-9AC2-DD7E0A7D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655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0478FF-979A-5488-339A-0485FF480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B89F21-B224-9F52-8A95-CFE2625F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FB275-8114-538D-EE3E-7E03CF23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B962A-610D-46A6-9C94-2A8A6C1A3B7D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6B3388-5162-CB71-A87A-0C511D58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9718B3-3DDF-B1F4-70DA-85AACEA2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05199-8DD2-4283-BA8F-A62B6BD710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43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273012-7903-ECC9-8778-11DA4CAC9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3659" y="1338622"/>
            <a:ext cx="4689873" cy="3726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1CC71E-8635-989D-778D-3A905CB76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6873" y="1338622"/>
            <a:ext cx="4689873" cy="3726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513BC40-8575-8A17-ECF0-DEC5ABBDB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E13B8C3-4ECC-711E-865A-98972BFE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42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66FA9-3924-3683-9CED-5912CDB27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849" y="1459221"/>
            <a:ext cx="4400897" cy="7262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0B7751-1AD2-26C0-B416-0415B11F4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83133"/>
            <a:ext cx="4400897" cy="26768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52B2D2-1526-7D7B-9CEF-D9AEEB9A9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33659" y="1459221"/>
            <a:ext cx="4497129" cy="7262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CC16E1-E18A-CF37-122B-A3CCF2D20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33659" y="2283133"/>
            <a:ext cx="4497129" cy="26768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7557A1B-6987-7D9C-D1DD-6933DCF91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539EB28-F9DC-FA70-6CE2-E290DF18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9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F3F106A-3DD6-7F21-2BCB-98E73FDD5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A5AC47E-53EA-5638-4E10-3F7148E8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76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6B8113C-9888-D20F-87F9-1495CF8B3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2CF3E5-6E77-F9D1-5649-D14A5D69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9" y="641958"/>
            <a:ext cx="9463087" cy="480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4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7150-5320-AD0D-364C-96A2B782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F2CAF3-15CE-811B-9BE8-7A4AAED7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5244782" cy="46034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F81E2C-30B8-9C9A-B99C-79683E4BC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35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FC95841-6799-FE6C-D4CC-9760CFD7A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43706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12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wmf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03B5FA-0811-4E6A-F8D5-C8B7C6093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57" y="1322831"/>
            <a:ext cx="9477143" cy="375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D64EA8-6E6D-8FDE-27C3-981C4D9096D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71655" y="0"/>
            <a:ext cx="2139975" cy="1079484"/>
          </a:xfrm>
          <a:prstGeom prst="rect">
            <a:avLst/>
          </a:prstGeom>
        </p:spPr>
      </p:pic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6C2DD1-F3EE-84DD-5BA4-17BA7150C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35237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44F3B9-EB8F-5B43-81BB-8780D7F880A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003B1D-1AFF-4932-4DD9-838FC908A87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5584675"/>
            <a:ext cx="12192000" cy="45719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A98AFD-F7DD-2EF2-D41D-3AEC9ED6B8F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99469" y="5630395"/>
            <a:ext cx="1192530" cy="1227604"/>
          </a:xfrm>
          <a:prstGeom prst="rect">
            <a:avLst/>
          </a:prstGeom>
        </p:spPr>
      </p:pic>
      <p:pic>
        <p:nvPicPr>
          <p:cNvPr id="15" name="Bild 7" descr="Logo_17pt.wmf">
            <a:extLst>
              <a:ext uri="{FF2B5EF4-FFF2-40B4-BE49-F238E27FC236}">
                <a16:creationId xmlns:a16="http://schemas.microsoft.com/office/drawing/2014/main" id="{37B1F618-D6DA-6790-0937-720E7AC95AA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95" y="5927969"/>
            <a:ext cx="1156378" cy="67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67B3B66-6924-F868-37CC-A0644C5DCB4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744370" y="5743291"/>
            <a:ext cx="1445443" cy="1041749"/>
          </a:xfrm>
          <a:prstGeom prst="rect">
            <a:avLst/>
          </a:prstGeom>
        </p:spPr>
      </p:pic>
      <p:pic>
        <p:nvPicPr>
          <p:cNvPr id="17" name="Bild" descr="Bild">
            <a:extLst>
              <a:ext uri="{FF2B5EF4-FFF2-40B4-BE49-F238E27FC236}">
                <a16:creationId xmlns:a16="http://schemas.microsoft.com/office/drawing/2014/main" id="{9335989E-7457-82BF-DAD7-1BC6EE0C8C2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834878" y="6068364"/>
            <a:ext cx="1860110" cy="39160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C6F83E-4AF2-4C7F-0317-CA8BB647E615}"/>
              </a:ext>
            </a:extLst>
          </p:cNvPr>
          <p:cNvSpPr txBox="1"/>
          <p:nvPr userDrawn="1"/>
        </p:nvSpPr>
        <p:spPr>
          <a:xfrm>
            <a:off x="1033659" y="357291"/>
            <a:ext cx="62055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MEnergie – Meine Energiewende | Kommunikationsformate OER |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 November 2024 | stefanie.koenen@th-koeln.de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7680E33-DC07-B2A7-7192-B4106BC25CD0}"/>
              </a:ext>
            </a:extLst>
          </p:cNvPr>
          <p:cNvSpPr txBox="1">
            <a:spLocks/>
          </p:cNvSpPr>
          <p:nvPr userDrawn="1"/>
        </p:nvSpPr>
        <p:spPr>
          <a:xfrm>
            <a:off x="1076913" y="645032"/>
            <a:ext cx="9463087" cy="48068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26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0" r:id="rId13"/>
    <p:sldLayoutId id="2147483664" r:id="rId14"/>
    <p:sldLayoutId id="2147483667" r:id="rId15"/>
    <p:sldLayoutId id="2147483661" r:id="rId16"/>
    <p:sldLayoutId id="214748366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4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BF11D1-CCBC-A9AE-F44F-4B0209B2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B85357-FDE2-EA33-B945-11B152692D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584675"/>
            <a:ext cx="12192000" cy="45719"/>
          </a:xfrm>
          <a:prstGeom prst="rect">
            <a:avLst/>
          </a:prstGeom>
        </p:spPr>
      </p:pic>
      <p:pic>
        <p:nvPicPr>
          <p:cNvPr id="9" name="Bild 7" descr="Logo_17pt.wmf">
            <a:extLst>
              <a:ext uri="{FF2B5EF4-FFF2-40B4-BE49-F238E27FC236}">
                <a16:creationId xmlns:a16="http://schemas.microsoft.com/office/drawing/2014/main" id="{B6E98081-1B69-BBFE-CE3F-01ABF1D93A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90" y="5820482"/>
            <a:ext cx="1156378" cy="67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B59B87B-269D-81D7-145A-AB64F6AD739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22044" y="5635804"/>
            <a:ext cx="1445443" cy="1041749"/>
          </a:xfrm>
          <a:prstGeom prst="rect">
            <a:avLst/>
          </a:prstGeom>
        </p:spPr>
      </p:pic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E8E4B34B-6E26-A792-B37A-D2D9EB70981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85231" y="5960877"/>
            <a:ext cx="1860110" cy="391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9DFDBA-A712-7387-1707-443EDBF0940B}"/>
              </a:ext>
            </a:extLst>
          </p:cNvPr>
          <p:cNvSpPr txBox="1"/>
          <p:nvPr userDrawn="1"/>
        </p:nvSpPr>
        <p:spPr>
          <a:xfrm>
            <a:off x="1033659" y="357291"/>
            <a:ext cx="62055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MEnergie – Meine Energiewende | Beiratssitzung | 28. September 2023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AA9880F-77B5-45AF-BA14-4584ECD5F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35237"/>
            <a:ext cx="11925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C3D31-108A-4FE9-91B5-F944D4EE38A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4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541E5F-F8A1-FABE-735D-E1BB7D96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73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ABEAD-AEBB-E377-4861-5E03947276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6200" y="6176963"/>
            <a:ext cx="12192000" cy="4571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1EAAFEF-3446-B1F1-DF79-67B29F341C2A}"/>
              </a:ext>
            </a:extLst>
          </p:cNvPr>
          <p:cNvSpPr txBox="1"/>
          <p:nvPr userDrawn="1"/>
        </p:nvSpPr>
        <p:spPr>
          <a:xfrm>
            <a:off x="1033659" y="357291"/>
            <a:ext cx="62055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MEnergie – Meine Energiewende | Beiratssitzung | </a:t>
            </a: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3606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zuell@th-koeln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hyperlink" Target="mailto:stefanie.koenen@th-koeln.d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87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11045825" cy="481013"/>
          </a:xfrm>
          <a:prstGeom prst="rect">
            <a:avLst/>
          </a:prstGeom>
        </p:spPr>
        <p:txBody>
          <a:bodyPr/>
          <a:lstStyle/>
          <a:p>
            <a:r>
              <a:rPr lang="de-DE" sz="2900" dirty="0">
                <a:solidFill>
                  <a:srgbClr val="7DBD42"/>
                </a:solidFill>
                <a:latin typeface="+mn-lt"/>
              </a:rPr>
              <a:t>Energiewende – </a:t>
            </a:r>
            <a:r>
              <a:rPr lang="de-DE" sz="2900" b="1" dirty="0">
                <a:solidFill>
                  <a:srgbClr val="7DBD42"/>
                </a:solidFill>
                <a:latin typeface="+mn-lt"/>
              </a:rPr>
              <a:t>zum Nachlesen &amp; zum Nachschauen.</a:t>
            </a:r>
            <a:br>
              <a:rPr lang="de-DE" sz="2900" b="1" dirty="0">
                <a:solidFill>
                  <a:srgbClr val="7DBD42"/>
                </a:solidFill>
                <a:latin typeface="+mn-lt"/>
              </a:rPr>
            </a:br>
            <a:endParaRPr lang="de-DE" sz="2900" b="1" dirty="0">
              <a:solidFill>
                <a:srgbClr val="7DBD42"/>
              </a:solidFill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1BA809-1E40-4125-AEFD-53E57FD18768}"/>
              </a:ext>
            </a:extLst>
          </p:cNvPr>
          <p:cNvSpPr/>
          <p:nvPr/>
        </p:nvSpPr>
        <p:spPr>
          <a:xfrm>
            <a:off x="441015" y="1484903"/>
            <a:ext cx="527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Broschüre MEnergie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995F1F-6884-4BE5-845E-0ABB202EE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82" y="1300683"/>
            <a:ext cx="5453995" cy="41231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ACBCF9-147A-4C6C-AA9C-238AE4AEF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12" t="32637" r="11094" b="12480"/>
          <a:stretch/>
        </p:blipFill>
        <p:spPr>
          <a:xfrm>
            <a:off x="76200" y="3349869"/>
            <a:ext cx="4078243" cy="200478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0A96345-97D6-4D94-8EB7-E42BFF12F45E}"/>
              </a:ext>
            </a:extLst>
          </p:cNvPr>
          <p:cNvSpPr/>
          <p:nvPr/>
        </p:nvSpPr>
        <p:spPr>
          <a:xfrm>
            <a:off x="8756072" y="1246189"/>
            <a:ext cx="3283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Kooperation mit </a:t>
            </a:r>
            <a:r>
              <a:rPr lang="de-DE" sz="2400" b="1" dirty="0" err="1"/>
              <a:t>TikTok</a:t>
            </a:r>
            <a:r>
              <a:rPr lang="de-DE" sz="2400" b="1" dirty="0"/>
              <a:t>-Kanal </a:t>
            </a:r>
            <a:r>
              <a:rPr lang="de-DE" sz="2400" dirty="0"/>
              <a:t>#</a:t>
            </a:r>
            <a:r>
              <a:rPr lang="de-DE" sz="2400" dirty="0" err="1"/>
              <a:t>energiewende.erklärt</a:t>
            </a:r>
            <a:endParaRPr 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FEF905-ADB4-4541-BC18-D09274340C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59" t="21987" r="625" b="5703"/>
          <a:stretch/>
        </p:blipFill>
        <p:spPr>
          <a:xfrm>
            <a:off x="8756073" y="3367176"/>
            <a:ext cx="3229308" cy="19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3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91992" y="1388630"/>
            <a:ext cx="11045825" cy="481013"/>
          </a:xfrm>
          <a:prstGeom prst="rect">
            <a:avLst/>
          </a:prstGeom>
        </p:spPr>
        <p:txBody>
          <a:bodyPr/>
          <a:lstStyle/>
          <a:p>
            <a:r>
              <a:rPr lang="de-DE" sz="4800" b="1" dirty="0">
                <a:solidFill>
                  <a:srgbClr val="7DBD42"/>
                </a:solidFill>
                <a:latin typeface="+mn-lt"/>
              </a:rPr>
              <a:t>Inspiriert? An einer Nutzung interessiert?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1BA809-1E40-4125-AEFD-53E57FD18768}"/>
              </a:ext>
            </a:extLst>
          </p:cNvPr>
          <p:cNvSpPr/>
          <p:nvPr/>
        </p:nvSpPr>
        <p:spPr>
          <a:xfrm>
            <a:off x="591992" y="3290455"/>
            <a:ext cx="94802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Dann nehmen Sie gerne Kontakt zu uns auf! </a:t>
            </a:r>
          </a:p>
          <a:p>
            <a:r>
              <a:rPr lang="de-DE" sz="3200" dirty="0"/>
              <a:t>Wir freuen uns auf Sie!</a:t>
            </a:r>
          </a:p>
          <a:p>
            <a:endParaRPr lang="de-DE" sz="900" b="1" dirty="0"/>
          </a:p>
          <a:p>
            <a:r>
              <a:rPr lang="de-DE" sz="3200" dirty="0">
                <a:hlinkClick r:id="rId3"/>
              </a:rPr>
              <a:t>laura.zuell@th-koeln.de</a:t>
            </a:r>
            <a:r>
              <a:rPr lang="de-DE" sz="3200" dirty="0"/>
              <a:t> </a:t>
            </a:r>
          </a:p>
          <a:p>
            <a:r>
              <a:rPr lang="de-DE" sz="3200" dirty="0">
                <a:hlinkClick r:id="rId4"/>
              </a:rPr>
              <a:t>stefanie.koenen@th-koeln.de</a:t>
            </a:r>
            <a:endParaRPr lang="de-DE" sz="3200" dirty="0"/>
          </a:p>
          <a:p>
            <a:endParaRPr lang="de-DE" sz="3200" dirty="0"/>
          </a:p>
          <a:p>
            <a:endParaRPr lang="de-DE" sz="3200" b="1" dirty="0"/>
          </a:p>
          <a:p>
            <a:endParaRPr lang="de-DE" sz="32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7E5102-B9CD-4297-A268-E4A5F6DB4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537" y="3429000"/>
            <a:ext cx="2057400" cy="19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AD9FE-2484-1E05-9C31-F20881791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236810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AD9FE-2484-1E05-9C31-F20881791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Weitere Informationen:</a:t>
            </a:r>
            <a:br>
              <a:rPr lang="de-DE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de-DE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de-DE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https://menergie.web.th-koeln.de/</a:t>
            </a:r>
          </a:p>
        </p:txBody>
      </p:sp>
    </p:spTree>
    <p:extLst>
      <p:ext uri="{BB962C8B-B14F-4D97-AF65-F5344CB8AC3E}">
        <p14:creationId xmlns:p14="http://schemas.microsoft.com/office/powerpoint/2010/main" val="405994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AD9FE-2484-1E05-9C31-F20881791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Projekt MEnergie</a:t>
            </a:r>
          </a:p>
        </p:txBody>
      </p:sp>
    </p:spTree>
    <p:extLst>
      <p:ext uri="{BB962C8B-B14F-4D97-AF65-F5344CB8AC3E}">
        <p14:creationId xmlns:p14="http://schemas.microsoft.com/office/powerpoint/2010/main" val="192620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B41D6-45A5-B136-3687-ACD318DB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320" y="1602374"/>
            <a:ext cx="8232058" cy="2387600"/>
          </a:xfrm>
        </p:spPr>
        <p:txBody>
          <a:bodyPr/>
          <a:lstStyle/>
          <a:p>
            <a:r>
              <a:rPr lang="de-DE" dirty="0"/>
              <a:t>MEnergie - </a:t>
            </a:r>
            <a:br>
              <a:rPr lang="de-DE" dirty="0"/>
            </a:br>
            <a:r>
              <a:rPr lang="de-DE" dirty="0"/>
              <a:t>Meine Energiewende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5FF380-7421-BF56-9A9D-FD4468E62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731" y="4427745"/>
            <a:ext cx="9589770" cy="1655762"/>
          </a:xfrm>
        </p:spPr>
        <p:txBody>
          <a:bodyPr/>
          <a:lstStyle/>
          <a:p>
            <a:r>
              <a:rPr lang="de-DE" dirty="0" err="1"/>
              <a:t>ORCA.nrw</a:t>
            </a:r>
            <a:r>
              <a:rPr lang="de-DE" dirty="0"/>
              <a:t>-Tagung am 18. November 2024</a:t>
            </a:r>
          </a:p>
          <a:p>
            <a:r>
              <a:rPr lang="de-DE" dirty="0"/>
              <a:t>Stefanie </a:t>
            </a:r>
            <a:r>
              <a:rPr lang="de-DE" dirty="0" err="1"/>
              <a:t>Könen</a:t>
            </a:r>
            <a:r>
              <a:rPr lang="de-DE" dirty="0"/>
              <a:t> &amp; Laura </a:t>
            </a:r>
            <a:r>
              <a:rPr lang="de-DE" dirty="0" err="1"/>
              <a:t>Züll</a:t>
            </a:r>
            <a:endParaRPr lang="de-DE" dirty="0"/>
          </a:p>
          <a:p>
            <a:endParaRPr lang="de-DE" dirty="0"/>
          </a:p>
        </p:txBody>
      </p:sp>
      <p:sp>
        <p:nvSpPr>
          <p:cNvPr id="5" name="AutoShape 2" descr="https://euc-powerpoint.officeapps.live.com/pods/GetClipboardImage.ashx?Id=6cab04bd-55c7-4594-b961-3ae125a89e71&amp;DC=GEU6&amp;pkey=971c7367-a111-426e-8834-ae79efa3283c&amp;wdwaccluster=GEU6">
            <a:extLst>
              <a:ext uri="{FF2B5EF4-FFF2-40B4-BE49-F238E27FC236}">
                <a16:creationId xmlns:a16="http://schemas.microsoft.com/office/drawing/2014/main" id="{11144CF7-D8FA-4518-95D6-E5744CEC75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87684E-D7E3-4680-9544-E9054715A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90" b="17374"/>
          <a:stretch/>
        </p:blipFill>
        <p:spPr>
          <a:xfrm rot="574625">
            <a:off x="5543452" y="607114"/>
            <a:ext cx="6858000" cy="36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E11265-C3F1-4C56-A187-51EF88D3E3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55507" y="4307037"/>
            <a:ext cx="8679432" cy="1205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600" b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World </a:t>
            </a:r>
            <a:r>
              <a:rPr lang="de-DE" sz="1600" b="1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of</a:t>
            </a:r>
            <a:r>
              <a:rPr lang="de-DE" sz="1600" b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VR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 i="0" u="none" strike="noStrike" baseline="0">
                <a:latin typeface="+mn-lt"/>
              </a:rPr>
              <a:t>2015 gegründet; g</a:t>
            </a:r>
            <a:r>
              <a:rPr lang="de-DE" sz="1400">
                <a:latin typeface="+mn-lt"/>
              </a:rPr>
              <a:t>ehört zu </a:t>
            </a:r>
            <a:r>
              <a:rPr lang="de-DE" sz="1400" b="0" i="0" u="none" strike="noStrike" baseline="0">
                <a:latin typeface="+mn-lt"/>
              </a:rPr>
              <a:t>Deutschlands größten XR Startups (XR = AR + VR)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Ü</a:t>
            </a:r>
            <a:r>
              <a:rPr lang="de-DE" sz="1400" b="0" i="0" u="none" strike="noStrike" baseline="0">
                <a:latin typeface="+mn-lt"/>
              </a:rPr>
              <a:t>ber 150 XR Projekte in den Bereichen Marketing, Industrielösungen, Gesundheitswesen und Weiterbildungsanwendungen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BE106-F464-4CBF-AF77-55FDB1FB40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3310F81-32EE-4F95-9E9C-0BDC6AD52EE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E2A9A61-4B49-4241-8D1C-D55CD876571E}"/>
              </a:ext>
            </a:extLst>
          </p:cNvPr>
          <p:cNvSpPr txBox="1">
            <a:spLocks/>
          </p:cNvSpPr>
          <p:nvPr/>
        </p:nvSpPr>
        <p:spPr bwMode="auto">
          <a:xfrm>
            <a:off x="3255507" y="1228051"/>
            <a:ext cx="8404681" cy="17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60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457200" rtl="0" eaLnBrk="1" fontAlgn="base" hangingPunct="1">
              <a:lnSpc>
                <a:spcPct val="112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1338" indent="-185738" algn="l" defTabSz="457200" rtl="0" eaLnBrk="1" fontAlgn="base" hangingPunct="1">
              <a:lnSpc>
                <a:spcPct val="112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4375" indent="-171450" algn="l" defTabSz="457200" rtl="0" eaLnBrk="1" fontAlgn="base" hangingPunct="1">
              <a:lnSpc>
                <a:spcPct val="112000"/>
              </a:lnSpc>
              <a:spcBef>
                <a:spcPts val="0"/>
              </a:spcBef>
              <a:spcAft>
                <a:spcPct val="0"/>
              </a:spcAft>
              <a:buClr>
                <a:srgbClr val="9D167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4738" indent="-177800" algn="l" defTabSz="457200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TH Köln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Fokus des </a:t>
            </a:r>
            <a:r>
              <a:rPr lang="de-DE" sz="1400" b="1" dirty="0" err="1">
                <a:solidFill>
                  <a:srgbClr val="000000"/>
                </a:solidFill>
                <a:latin typeface="+mn-lt"/>
                <a:ea typeface="Calibri"/>
                <a:cs typeface="Arial"/>
              </a:rPr>
              <a:t>TrainING</a:t>
            </a:r>
            <a:r>
              <a:rPr lang="de-DE" sz="1400" b="1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 Center (CTC</a:t>
            </a:r>
            <a:r>
              <a:rPr lang="de-DE" sz="1400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): Einbindung immersiver </a:t>
            </a:r>
            <a:r>
              <a:rPr lang="de-DE" sz="1400" b="0" i="0" u="none" strike="noStrike" baseline="0" dirty="0">
                <a:latin typeface="+mn-lt"/>
                <a:cs typeface="Arial"/>
              </a:rPr>
              <a:t>Technologien in die Ingenieurwissenschaften,</a:t>
            </a:r>
            <a:r>
              <a:rPr lang="de-DE" sz="1400" dirty="0">
                <a:latin typeface="+mn-lt"/>
                <a:cs typeface="Arial"/>
              </a:rPr>
              <a:t> wissenssoziologische Diskursanalyse,</a:t>
            </a:r>
            <a:r>
              <a:rPr lang="de-DE" sz="1400" b="0" i="0" u="none" strike="noStrike" baseline="0" dirty="0">
                <a:latin typeface="+mn-lt"/>
                <a:cs typeface="Arial"/>
              </a:rPr>
              <a:t> Projektkoordination</a:t>
            </a:r>
            <a:endParaRPr lang="de-DE" sz="1400" dirty="0">
              <a:latin typeface="+mn-lt"/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i="0" u="none" strike="noStrike" baseline="0" dirty="0">
                <a:latin typeface="+mn-lt"/>
                <a:cs typeface="Arial"/>
              </a:rPr>
              <a:t>Fokus des </a:t>
            </a:r>
            <a:r>
              <a:rPr lang="de-DE" sz="1400" b="1" i="0" u="none" strike="noStrike" baseline="0" dirty="0">
                <a:latin typeface="+mn-lt"/>
                <a:cs typeface="Arial"/>
              </a:rPr>
              <a:t>Cologne Institute </a:t>
            </a:r>
            <a:r>
              <a:rPr lang="de-DE" sz="1400" b="1" i="0" u="none" strike="noStrike" baseline="0" dirty="0" err="1">
                <a:latin typeface="+mn-lt"/>
                <a:cs typeface="Arial"/>
              </a:rPr>
              <a:t>for</a:t>
            </a:r>
            <a:r>
              <a:rPr lang="de-DE" sz="1400" b="1" i="0" u="none" strike="noStrike" baseline="0" dirty="0">
                <a:latin typeface="+mn-lt"/>
                <a:cs typeface="Arial"/>
              </a:rPr>
              <a:t> </a:t>
            </a:r>
            <a:r>
              <a:rPr lang="de-DE" sz="1400" b="1" i="0" u="none" strike="noStrike" baseline="0" dirty="0" err="1">
                <a:latin typeface="+mn-lt"/>
                <a:cs typeface="Arial"/>
              </a:rPr>
              <a:t>Renewable</a:t>
            </a:r>
            <a:r>
              <a:rPr lang="de-DE" sz="1400" b="1" i="0" u="none" strike="noStrike" baseline="0" dirty="0">
                <a:latin typeface="+mn-lt"/>
                <a:cs typeface="Arial"/>
              </a:rPr>
              <a:t> Energy (CIRE): </a:t>
            </a:r>
            <a:r>
              <a:rPr lang="de-DE" sz="1400" i="0" u="none" strike="noStrike" baseline="0" dirty="0">
                <a:latin typeface="+mn-lt"/>
                <a:cs typeface="Arial"/>
              </a:rPr>
              <a:t>T</a:t>
            </a:r>
            <a:r>
              <a:rPr lang="de-DE" sz="1400" b="0" i="0" u="none" strike="noStrike" baseline="0" dirty="0">
                <a:latin typeface="+mn-lt"/>
                <a:cs typeface="Arial"/>
              </a:rPr>
              <a:t>echnische Expertise </a:t>
            </a:r>
            <a:r>
              <a:rPr lang="de-DE" sz="1400" dirty="0">
                <a:latin typeface="+mn-lt"/>
                <a:cs typeface="Arial"/>
              </a:rPr>
              <a:t>und politische Rahmenbedingungen</a:t>
            </a:r>
            <a:r>
              <a:rPr lang="de-DE" sz="1400" b="0" i="0" u="none" strike="noStrike" baseline="0" dirty="0">
                <a:latin typeface="+mn-lt"/>
                <a:cs typeface="Arial"/>
              </a:rPr>
              <a:t>, </a:t>
            </a:r>
            <a:r>
              <a:rPr lang="de-DE" sz="1400" dirty="0">
                <a:latin typeface="+mn-lt"/>
                <a:cs typeface="Arial"/>
              </a:rPr>
              <a:t>Lehre, Projekte</a:t>
            </a:r>
            <a:r>
              <a:rPr lang="de-DE" sz="1400" b="0" i="0" u="none" strike="noStrike" baseline="0" dirty="0">
                <a:latin typeface="+mn-lt"/>
                <a:cs typeface="Arial"/>
              </a:rPr>
              <a:t> </a:t>
            </a:r>
            <a:r>
              <a:rPr lang="de-DE" sz="1400" dirty="0">
                <a:latin typeface="+mn-lt"/>
                <a:cs typeface="Arial"/>
              </a:rPr>
              <a:t>und Netzwerk </a:t>
            </a:r>
            <a:r>
              <a:rPr lang="de-DE" sz="1400" b="0" i="0" u="none" strike="noStrike" baseline="0" dirty="0">
                <a:latin typeface="+mn-lt"/>
                <a:cs typeface="Arial"/>
              </a:rPr>
              <a:t>im Bereich Erneuerbare Energien</a:t>
            </a:r>
            <a:endParaRPr lang="de-DE" sz="1400" b="0" i="0" u="none" strike="noStrike" baseline="0" dirty="0">
              <a:latin typeface="+mn-lt"/>
              <a:ea typeface="Calibri"/>
              <a:cs typeface="Arial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Fokus der </a:t>
            </a:r>
            <a:r>
              <a:rPr lang="de-DE" sz="1400" b="1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Köln International School </a:t>
            </a:r>
            <a:r>
              <a:rPr lang="de-DE" sz="1400" b="1" dirty="0" err="1">
                <a:solidFill>
                  <a:srgbClr val="000000"/>
                </a:solidFill>
                <a:latin typeface="+mn-lt"/>
                <a:ea typeface="Calibri"/>
                <a:cs typeface="Arial"/>
              </a:rPr>
              <a:t>of</a:t>
            </a:r>
            <a:r>
              <a:rPr lang="de-DE" sz="1400" b="1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 Design (KISD)</a:t>
            </a:r>
            <a:r>
              <a:rPr lang="de-DE" sz="1400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: Partizipatives und Transformation Design, Entwicklung der Design-Zyklen</a:t>
            </a:r>
            <a:endParaRPr lang="de-DE" sz="1400" dirty="0">
              <a:solidFill>
                <a:srgbClr val="000000"/>
              </a:solidFill>
              <a:latin typeface="+mn-lt"/>
              <a:ea typeface="Calibri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7002A8F-57AC-43AE-BD3E-AAF35876E6FD}"/>
              </a:ext>
            </a:extLst>
          </p:cNvPr>
          <p:cNvSpPr txBox="1">
            <a:spLocks/>
          </p:cNvSpPr>
          <p:nvPr/>
        </p:nvSpPr>
        <p:spPr bwMode="auto">
          <a:xfrm>
            <a:off x="3195797" y="3100030"/>
            <a:ext cx="8739142" cy="104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60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457200" rtl="0" eaLnBrk="1" fontAlgn="base" hangingPunct="1">
              <a:lnSpc>
                <a:spcPct val="112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1338" indent="-185738" algn="l" defTabSz="457200" rtl="0" eaLnBrk="1" fontAlgn="base" hangingPunct="1">
              <a:lnSpc>
                <a:spcPct val="112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4375" indent="-171450" algn="l" defTabSz="457200" rtl="0" eaLnBrk="1" fontAlgn="base" hangingPunct="1">
              <a:lnSpc>
                <a:spcPct val="112000"/>
              </a:lnSpc>
              <a:spcBef>
                <a:spcPts val="0"/>
              </a:spcBef>
              <a:spcAft>
                <a:spcPct val="0"/>
              </a:spcAft>
              <a:buClr>
                <a:srgbClr val="9D167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4738" indent="-177800" algn="l" defTabSz="457200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1" i="0" u="none" strike="noStrike" baseline="0" dirty="0">
                <a:latin typeface="+mn-lt"/>
              </a:rPr>
              <a:t>Wuppertal Institut für Klima, Umwelt, Energie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n-lt"/>
                <a:ea typeface="Calibri" panose="020F0502020204030204" pitchFamily="34" charset="0"/>
                <a:cs typeface="Arial"/>
              </a:rPr>
              <a:t>Fokus der Abteilungen </a:t>
            </a:r>
            <a:r>
              <a:rPr lang="de-DE" sz="1400" b="1" dirty="0">
                <a:latin typeface="+mn-lt"/>
                <a:ea typeface="Calibri" panose="020F0502020204030204" pitchFamily="34" charset="0"/>
                <a:cs typeface="Arial"/>
              </a:rPr>
              <a:t>Nachhaltiges Produzieren und Konsumieren (SCP): </a:t>
            </a:r>
            <a:r>
              <a:rPr lang="de-DE" sz="1400" dirty="0">
                <a:latin typeface="+mn-lt"/>
                <a:ea typeface="Calibri" panose="020F0502020204030204" pitchFamily="34" charset="0"/>
                <a:cs typeface="Arial"/>
              </a:rPr>
              <a:t>Akzeptanzforschung</a:t>
            </a:r>
            <a:r>
              <a:rPr lang="de-DE" sz="1400" b="1" dirty="0"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de-DE" sz="1400" dirty="0">
                <a:latin typeface="+mn-lt"/>
                <a:ea typeface="Calibri" panose="020F0502020204030204" pitchFamily="34" charset="0"/>
                <a:cs typeface="Arial"/>
              </a:rPr>
              <a:t>im Bereich t</a:t>
            </a:r>
            <a:r>
              <a:rPr lang="de-DE" sz="1400" b="0" i="0" u="none" strike="noStrike" baseline="0" dirty="0">
                <a:latin typeface="+mn-lt"/>
              </a:rPr>
              <a:t>echnischer, struktureller und sozialer Innovationen für einen zukunftssicheren Übergang aus der fossilen Energieerzeugung</a:t>
            </a:r>
            <a:endParaRPr lang="de-DE" sz="1400" b="1" dirty="0">
              <a:latin typeface="+mn-lt"/>
              <a:ea typeface="Calibri" panose="020F0502020204030204" pitchFamily="34" charset="0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647F66-6D1E-4124-8994-D5C4D610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19" y="3477497"/>
            <a:ext cx="1554422" cy="3231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9CFB657-0A34-4FC8-9B74-5550E48F8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93" y="1634822"/>
            <a:ext cx="1222305" cy="661063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08E3F23-E196-48AF-AD63-FF12506CC401}"/>
              </a:ext>
            </a:extLst>
          </p:cNvPr>
          <p:cNvCxnSpPr/>
          <p:nvPr/>
        </p:nvCxnSpPr>
        <p:spPr>
          <a:xfrm>
            <a:off x="1206500" y="3048289"/>
            <a:ext cx="109854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3749E61-69F8-40E0-93B0-C617567074D4}"/>
              </a:ext>
            </a:extLst>
          </p:cNvPr>
          <p:cNvCxnSpPr/>
          <p:nvPr/>
        </p:nvCxnSpPr>
        <p:spPr>
          <a:xfrm>
            <a:off x="1204913" y="4331035"/>
            <a:ext cx="109854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A5A429F4-5DDD-B489-65CF-7DB93986E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62" y="4259784"/>
            <a:ext cx="1738369" cy="125286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1DD2A16E-1752-4652-B2B4-AB981D81B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23468"/>
            <a:ext cx="9463087" cy="481013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7DBD42"/>
                </a:solidFill>
                <a:latin typeface="+mn-lt"/>
              </a:rPr>
              <a:t>Das Projektkonsortium</a:t>
            </a:r>
          </a:p>
        </p:txBody>
      </p:sp>
    </p:spTree>
    <p:extLst>
      <p:ext uri="{BB962C8B-B14F-4D97-AF65-F5344CB8AC3E}">
        <p14:creationId xmlns:p14="http://schemas.microsoft.com/office/powerpoint/2010/main" val="96884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209DC-19EF-AFFC-E618-2082AAD3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17" y="791442"/>
            <a:ext cx="8542751" cy="520148"/>
          </a:xfrm>
        </p:spPr>
        <p:txBody>
          <a:bodyPr anchor="t"/>
          <a:lstStyle/>
          <a:p>
            <a:r>
              <a:rPr lang="de-DE" dirty="0">
                <a:solidFill>
                  <a:srgbClr val="7DBD42"/>
                </a:solidFill>
                <a:latin typeface="+mn-lt"/>
              </a:rPr>
              <a:t>Das Projekt im 7. </a:t>
            </a:r>
            <a:r>
              <a:rPr lang="de-DE" dirty="0" err="1">
                <a:solidFill>
                  <a:srgbClr val="7DBD42"/>
                </a:solidFill>
                <a:latin typeface="+mn-lt"/>
              </a:rPr>
              <a:t>Energieforschungscall</a:t>
            </a:r>
            <a:r>
              <a:rPr lang="de-DE" dirty="0">
                <a:solidFill>
                  <a:srgbClr val="7DBD42"/>
                </a:solidFill>
                <a:latin typeface="+mn-lt"/>
              </a:rPr>
              <a:t> des BMWK</a:t>
            </a:r>
            <a:br>
              <a:rPr lang="de-DE" dirty="0">
                <a:solidFill>
                  <a:srgbClr val="7DBD42"/>
                </a:solidFill>
                <a:latin typeface="+mn-lt"/>
              </a:rPr>
            </a:br>
            <a:r>
              <a:rPr lang="de-DE" sz="2000" dirty="0">
                <a:solidFill>
                  <a:srgbClr val="7DBD42"/>
                </a:solidFill>
                <a:latin typeface="+mn-lt"/>
              </a:rPr>
              <a:t>36 Monate. Planung bis 31.03.2025</a:t>
            </a:r>
            <a:endParaRPr lang="de-DE" dirty="0">
              <a:solidFill>
                <a:srgbClr val="7DBD42"/>
              </a:solidFill>
              <a:latin typeface="+mn-lt"/>
            </a:endParaRPr>
          </a:p>
        </p:txBody>
      </p:sp>
      <p:sp>
        <p:nvSpPr>
          <p:cNvPr id="7" name="Diagonal liegende Ecken des Rechtecks abrunden 6">
            <a:extLst>
              <a:ext uri="{FF2B5EF4-FFF2-40B4-BE49-F238E27FC236}">
                <a16:creationId xmlns:a16="http://schemas.microsoft.com/office/drawing/2014/main" id="{CEC40FAB-341B-4324-43B8-30315EDC0273}"/>
              </a:ext>
            </a:extLst>
          </p:cNvPr>
          <p:cNvSpPr/>
          <p:nvPr/>
        </p:nvSpPr>
        <p:spPr>
          <a:xfrm>
            <a:off x="838200" y="1738570"/>
            <a:ext cx="5915279" cy="1358009"/>
          </a:xfrm>
          <a:prstGeom prst="round2Diag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A2F5D8-24F2-E6E9-6BB0-D468BBE8B16F}"/>
              </a:ext>
            </a:extLst>
          </p:cNvPr>
          <p:cNvSpPr txBox="1">
            <a:spLocks/>
          </p:cNvSpPr>
          <p:nvPr/>
        </p:nvSpPr>
        <p:spPr>
          <a:xfrm>
            <a:off x="1083574" y="1862793"/>
            <a:ext cx="5669905" cy="8867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Partizipative Entwicklung von innovativen Kommunikationsformaten zur Steigerung der Handlungsbereitschaft und Handlungskompetenz für die Energiewende.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FB1E0EBB-3FAD-0E8F-8BA8-51B53006367D}"/>
              </a:ext>
            </a:extLst>
          </p:cNvPr>
          <p:cNvSpPr txBox="1">
            <a:spLocks/>
          </p:cNvSpPr>
          <p:nvPr/>
        </p:nvSpPr>
        <p:spPr>
          <a:xfrm>
            <a:off x="7148945" y="1738570"/>
            <a:ext cx="4807528" cy="18446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8BB93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Erfassung der spezifischen Informationsbedarfe wesentlicher Stakeholder-Gruppen​</a:t>
            </a:r>
          </a:p>
          <a:p>
            <a:pPr marL="285750" indent="-285750">
              <a:buClr>
                <a:srgbClr val="8BB93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3 Projektphasen: Co-</a:t>
            </a:r>
            <a:r>
              <a:rPr lang="de-DE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Creation</a:t>
            </a:r>
            <a:r>
              <a:rPr lang="de-DE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Workshops. Delphi-Design-Sprint. Living-Labs.</a:t>
            </a:r>
          </a:p>
          <a:p>
            <a:pPr marL="285750" indent="-285750">
              <a:buClr>
                <a:srgbClr val="8BB93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Ergebnis: Kommunikationsformate</a:t>
            </a:r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A808F63A-E618-37EB-9957-854239239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075237"/>
            <a:ext cx="1192530" cy="365125"/>
          </a:xfrm>
        </p:spPr>
        <p:txBody>
          <a:bodyPr/>
          <a:lstStyle/>
          <a:p>
            <a:fld id="{2F44F3B9-EB8F-5B43-81BB-8780D7F880AE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6CFFBC-71B8-4B25-BC8F-AA1C3E2F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4814"/>
            <a:ext cx="5915279" cy="20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40328" y="1245401"/>
            <a:ext cx="9463088" cy="481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7DBD42"/>
                </a:solidFill>
                <a:latin typeface="+mn-lt"/>
              </a:rPr>
              <a:t>Die Kommunikationsformate</a:t>
            </a:r>
            <a:br>
              <a:rPr lang="de-DE" sz="2800" dirty="0"/>
            </a:br>
            <a:br>
              <a:rPr lang="de-DE" sz="2800" dirty="0"/>
            </a:br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F160CF3-2AA7-4092-9E7B-B4D293D6FA5B}"/>
              </a:ext>
            </a:extLst>
          </p:cNvPr>
          <p:cNvSpPr/>
          <p:nvPr/>
        </p:nvSpPr>
        <p:spPr>
          <a:xfrm>
            <a:off x="377661" y="3105381"/>
            <a:ext cx="6076335" cy="291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Sensibilisieren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Schaffen Handlungskompetenz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Spielerisch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Zielgruppengerecht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Partizipativ entwickelt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…</a:t>
            </a:r>
          </a:p>
          <a:p>
            <a:pPr>
              <a:lnSpc>
                <a:spcPct val="150000"/>
              </a:lnSpc>
            </a:pPr>
            <a:endParaRPr lang="de-DE" sz="2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B5E7D9-A1C3-4A7A-A075-F5777F26FA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793" y="1187857"/>
            <a:ext cx="4744546" cy="356792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F731D68-68EB-494B-97FB-E030B057B4E2}"/>
              </a:ext>
            </a:extLst>
          </p:cNvPr>
          <p:cNvSpPr txBox="1"/>
          <p:nvPr/>
        </p:nvSpPr>
        <p:spPr>
          <a:xfrm>
            <a:off x="4234173" y="4943985"/>
            <a:ext cx="314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… als OER geplant!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10593F-9C0D-4407-B21F-EAF734994792}"/>
              </a:ext>
            </a:extLst>
          </p:cNvPr>
          <p:cNvSpPr txBox="1"/>
          <p:nvPr/>
        </p:nvSpPr>
        <p:spPr>
          <a:xfrm>
            <a:off x="7069793" y="4358062"/>
            <a:ext cx="1064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Foto: MEnergie</a:t>
            </a:r>
          </a:p>
        </p:txBody>
      </p:sp>
    </p:spTree>
    <p:extLst>
      <p:ext uri="{BB962C8B-B14F-4D97-AF65-F5344CB8AC3E}">
        <p14:creationId xmlns:p14="http://schemas.microsoft.com/office/powerpoint/2010/main" val="7916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700088"/>
            <a:ext cx="9463088" cy="48101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rgbClr val="7DBD42"/>
                </a:solidFill>
                <a:latin typeface="+mn-lt"/>
              </a:rPr>
              <a:t>Energiewende – </a:t>
            </a:r>
            <a:r>
              <a:rPr lang="de-DE" b="1" dirty="0">
                <a:solidFill>
                  <a:srgbClr val="7DBD42"/>
                </a:solidFill>
                <a:latin typeface="+mn-lt"/>
              </a:rPr>
              <a:t>erlebbar. 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1BA809-1E40-4125-AEFD-53E57FD18768}"/>
              </a:ext>
            </a:extLst>
          </p:cNvPr>
          <p:cNvSpPr/>
          <p:nvPr/>
        </p:nvSpPr>
        <p:spPr>
          <a:xfrm>
            <a:off x="883340" y="1321741"/>
            <a:ext cx="9644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/>
              <a:t>Augmented</a:t>
            </a:r>
            <a:r>
              <a:rPr lang="de-DE" sz="2400" b="1" dirty="0"/>
              <a:t> Reality (AR)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F3A406-B96E-4BE1-AF74-03D655A119D3}"/>
              </a:ext>
            </a:extLst>
          </p:cNvPr>
          <p:cNvSpPr/>
          <p:nvPr/>
        </p:nvSpPr>
        <p:spPr>
          <a:xfrm>
            <a:off x="183551" y="1993682"/>
            <a:ext cx="817073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Via iPad öffnet sich eine virtuelle Welt der Energiewende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Besuch von 6 Themeninseln</a:t>
            </a:r>
          </a:p>
          <a:p>
            <a:r>
              <a:rPr lang="de-DE" dirty="0"/>
              <a:t>	</a:t>
            </a:r>
            <a:r>
              <a:rPr lang="de-DE" sz="1400" dirty="0"/>
              <a:t>Mein Zuhause</a:t>
            </a:r>
          </a:p>
          <a:p>
            <a:r>
              <a:rPr lang="de-DE" sz="1400" dirty="0"/>
              <a:t>	Photovoltaik </a:t>
            </a:r>
          </a:p>
          <a:p>
            <a:r>
              <a:rPr lang="de-DE" sz="1400" dirty="0"/>
              <a:t>	Windenergie</a:t>
            </a:r>
          </a:p>
          <a:p>
            <a:r>
              <a:rPr lang="de-DE" sz="1400" dirty="0"/>
              <a:t>	Expert*innen </a:t>
            </a:r>
          </a:p>
          <a:p>
            <a:r>
              <a:rPr lang="de-DE" sz="1400" dirty="0"/>
              <a:t>	Zukunftsinsel </a:t>
            </a:r>
          </a:p>
          <a:p>
            <a:r>
              <a:rPr lang="de-DE" sz="1400" dirty="0"/>
              <a:t>	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Rallye-Karten für angeleiteten Inselbesuch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KI-Expert*innen beantworten 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Avatare von realen Personen erzählen von ihren EW-Jobs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00B17C-F2AB-47D7-819B-7CE7AA6B11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45" y="-623456"/>
            <a:ext cx="7481455" cy="74814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B09C86-E8FB-454B-BDC5-82280C626D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351" y="792912"/>
            <a:ext cx="1462958" cy="146295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1E1CB8B-0DF5-453A-8D9D-4D655BED0E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071" y="955963"/>
            <a:ext cx="1299907" cy="129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0EBA832-A107-4FCD-8A62-1BC7596E7A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915" y="792912"/>
            <a:ext cx="1462958" cy="146295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4992E4D-9378-4426-BDFD-F33ACA5896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677" y="681849"/>
            <a:ext cx="1574021" cy="15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0328" y="704145"/>
            <a:ext cx="9644172" cy="480686"/>
          </a:xfrm>
        </p:spPr>
        <p:txBody>
          <a:bodyPr/>
          <a:lstStyle/>
          <a:p>
            <a:r>
              <a:rPr lang="de-DE" sz="3600" dirty="0">
                <a:solidFill>
                  <a:srgbClr val="7DBD42"/>
                </a:solidFill>
                <a:latin typeface="+mn-lt"/>
              </a:rPr>
              <a:t>Energiewende – </a:t>
            </a:r>
            <a:r>
              <a:rPr lang="de-DE" sz="3600" b="1" dirty="0">
                <a:solidFill>
                  <a:srgbClr val="7DBD42"/>
                </a:solidFill>
                <a:latin typeface="+mn-lt"/>
              </a:rPr>
              <a:t>spielerisch.</a:t>
            </a:r>
            <a:br>
              <a:rPr lang="de-DE" sz="3600" dirty="0">
                <a:solidFill>
                  <a:srgbClr val="7DBD42"/>
                </a:solidFill>
                <a:latin typeface="+mn-lt"/>
              </a:rPr>
            </a:br>
            <a:endParaRPr lang="de-DE" sz="3600" dirty="0">
              <a:solidFill>
                <a:srgbClr val="7DBD42"/>
              </a:solidFill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1BA809-1E40-4125-AEFD-53E57FD18768}"/>
              </a:ext>
            </a:extLst>
          </p:cNvPr>
          <p:cNvSpPr/>
          <p:nvPr/>
        </p:nvSpPr>
        <p:spPr>
          <a:xfrm>
            <a:off x="518030" y="1433652"/>
            <a:ext cx="965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ym typeface="Wingdings" panose="05000000000000000000" pitchFamily="2" charset="2"/>
              </a:rPr>
              <a:t> </a:t>
            </a:r>
            <a:r>
              <a:rPr lang="de-DE" sz="2400" b="1" dirty="0"/>
              <a:t>Quartett </a:t>
            </a:r>
            <a:r>
              <a:rPr lang="de-DE" sz="2400" dirty="0"/>
              <a:t>zum Ökologischen Handabdruck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2006161-0778-4AAC-A7AA-6AEC2239552E}"/>
              </a:ext>
            </a:extLst>
          </p:cNvPr>
          <p:cNvSpPr/>
          <p:nvPr/>
        </p:nvSpPr>
        <p:spPr>
          <a:xfrm>
            <a:off x="508880" y="1951672"/>
            <a:ext cx="6348404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Individuelle Energieverbräuche im Alltag überprüfen.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Erfahren, wie einfach es ist, im Alltag CO2 zu sparen.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Wirkung in CO2 und Bäumen.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Regt zum Nachdenken und diskutieren 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Schulen, Weiterbildungen, Infoveranstaltungen.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1214EB-86C6-4EE7-B4A5-BAC0A0A78943}"/>
              </a:ext>
            </a:extLst>
          </p:cNvPr>
          <p:cNvSpPr/>
          <p:nvPr/>
        </p:nvSpPr>
        <p:spPr>
          <a:xfrm>
            <a:off x="489242" y="3606985"/>
            <a:ext cx="990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ym typeface="Wingdings" panose="05000000000000000000" pitchFamily="2" charset="2"/>
              </a:rPr>
              <a:t> </a:t>
            </a:r>
            <a:r>
              <a:rPr lang="de-DE" sz="2400" b="1" dirty="0"/>
              <a:t>Planspiel</a:t>
            </a:r>
            <a:r>
              <a:rPr lang="de-DE" sz="2400" dirty="0"/>
              <a:t> Bürgerbegehren (</a:t>
            </a:r>
            <a:r>
              <a:rPr lang="de-DE" sz="2400" dirty="0" err="1"/>
              <a:t>SuS</a:t>
            </a:r>
            <a:r>
              <a:rPr lang="de-DE" sz="2400" dirty="0"/>
              <a:t> Sek. 2)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D0680F3-6A29-48AD-8C7E-2DB5F2F5020B}"/>
              </a:ext>
            </a:extLst>
          </p:cNvPr>
          <p:cNvSpPr/>
          <p:nvPr/>
        </p:nvSpPr>
        <p:spPr>
          <a:xfrm>
            <a:off x="503097" y="4129642"/>
            <a:ext cx="8819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Energiewende von der Graswurzel voranbringen.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Erfolgreiche Bürger*innen-Bewegungen und wirkungsvolle Maßnahmen kennenlernen.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Bewegung in Schule, Sportverein oder Kommune gründen.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Demokratie stärken. Politisches Interesse durch Selbstwirksamkeit wecken.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1BC912-7311-43FE-B3CA-17C17E951D3B}"/>
              </a:ext>
            </a:extLst>
          </p:cNvPr>
          <p:cNvSpPr txBox="1"/>
          <p:nvPr/>
        </p:nvSpPr>
        <p:spPr>
          <a:xfrm>
            <a:off x="7948968" y="4094320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Fotos: MEnergie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58FF24-5E06-4BD8-A8C1-54CF3A697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069" y="282103"/>
            <a:ext cx="2988766" cy="39850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931E5DF-EC9D-4959-85E8-FE291FDE8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61" t="26413" r="-339" b="38064"/>
          <a:stretch/>
        </p:blipFill>
        <p:spPr>
          <a:xfrm>
            <a:off x="9124520" y="3429000"/>
            <a:ext cx="2839910" cy="199765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629F42F-8B78-49B0-B27D-93A734BD2747}"/>
              </a:ext>
            </a:extLst>
          </p:cNvPr>
          <p:cNvSpPr txBox="1"/>
          <p:nvPr/>
        </p:nvSpPr>
        <p:spPr>
          <a:xfrm>
            <a:off x="9124520" y="4585279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Fotos: MEnergie</a:t>
            </a:r>
          </a:p>
        </p:txBody>
      </p:sp>
    </p:spTree>
    <p:extLst>
      <p:ext uri="{BB962C8B-B14F-4D97-AF65-F5344CB8AC3E}">
        <p14:creationId xmlns:p14="http://schemas.microsoft.com/office/powerpoint/2010/main" val="117816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463088" cy="481013"/>
          </a:xfrm>
          <a:prstGeom prst="rect">
            <a:avLst/>
          </a:prstGeom>
        </p:spPr>
        <p:txBody>
          <a:bodyPr/>
          <a:lstStyle/>
          <a:p>
            <a:r>
              <a:rPr lang="de-DE" sz="3200" dirty="0">
                <a:solidFill>
                  <a:srgbClr val="7DBD42"/>
                </a:solidFill>
                <a:latin typeface="+mn-lt"/>
              </a:rPr>
              <a:t>Energiewende – </a:t>
            </a:r>
            <a:r>
              <a:rPr lang="de-DE" sz="3200" b="1" dirty="0">
                <a:solidFill>
                  <a:srgbClr val="7DBD42"/>
                </a:solidFill>
                <a:latin typeface="+mn-lt"/>
              </a:rPr>
              <a:t>technisch.</a:t>
            </a:r>
            <a:br>
              <a:rPr lang="de-DE" sz="3200" dirty="0">
                <a:solidFill>
                  <a:srgbClr val="7DBD42"/>
                </a:solidFill>
                <a:latin typeface="+mn-lt"/>
              </a:rPr>
            </a:br>
            <a:endParaRPr lang="de-DE" sz="3200" dirty="0">
              <a:solidFill>
                <a:srgbClr val="7DBD42"/>
              </a:solidFill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1BA809-1E40-4125-AEFD-53E57FD18768}"/>
              </a:ext>
            </a:extLst>
          </p:cNvPr>
          <p:cNvSpPr/>
          <p:nvPr/>
        </p:nvSpPr>
        <p:spPr>
          <a:xfrm>
            <a:off x="400750" y="1978581"/>
            <a:ext cx="527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Steckersolarworkshop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2006161-0778-4AAC-A7AA-6AEC2239552E}"/>
              </a:ext>
            </a:extLst>
          </p:cNvPr>
          <p:cNvSpPr/>
          <p:nvPr/>
        </p:nvSpPr>
        <p:spPr>
          <a:xfrm>
            <a:off x="400750" y="3380455"/>
            <a:ext cx="4697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Technik verfügbar (Module, Wechselrichter, Stromzähler, usw. im „Verleih“ der TH Köln)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Handbuch „</a:t>
            </a:r>
            <a:r>
              <a:rPr lang="de-DE" dirty="0" err="1"/>
              <a:t>How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-Steckersolar“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Präsentation als PPT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Train-</a:t>
            </a:r>
            <a:r>
              <a:rPr lang="de-DE" dirty="0" err="1"/>
              <a:t>the</a:t>
            </a:r>
            <a:r>
              <a:rPr lang="de-DE" dirty="0"/>
              <a:t>-Trainer Workshop </a:t>
            </a:r>
            <a:r>
              <a:rPr lang="de-DE" dirty="0" err="1"/>
              <a:t>by</a:t>
            </a:r>
            <a:r>
              <a:rPr lang="de-DE" dirty="0"/>
              <a:t> TH Köln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Netzwerk Ehrenamtler*innen 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8282AEC-3EB1-45B3-BA82-0B8DC0322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19200"/>
            <a:ext cx="5847813" cy="389888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D974FA-3779-40CF-9D58-6772C089C7CB}"/>
              </a:ext>
            </a:extLst>
          </p:cNvPr>
          <p:cNvSpPr txBox="1"/>
          <p:nvPr/>
        </p:nvSpPr>
        <p:spPr>
          <a:xfrm>
            <a:off x="6096000" y="4873171"/>
            <a:ext cx="120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Foto: Lukas Hilger</a:t>
            </a:r>
          </a:p>
        </p:txBody>
      </p:sp>
    </p:spTree>
    <p:extLst>
      <p:ext uri="{BB962C8B-B14F-4D97-AF65-F5344CB8AC3E}">
        <p14:creationId xmlns:p14="http://schemas.microsoft.com/office/powerpoint/2010/main" val="110782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F271CC0A8A5348A6874D776819FFB0" ma:contentTypeVersion="18" ma:contentTypeDescription="Ein neues Dokument erstellen." ma:contentTypeScope="" ma:versionID="9c62020987ccda9430bea266a805b8f6">
  <xsd:schema xmlns:xsd="http://www.w3.org/2001/XMLSchema" xmlns:xs="http://www.w3.org/2001/XMLSchema" xmlns:p="http://schemas.microsoft.com/office/2006/metadata/properties" xmlns:ns2="3a5ad675-f50e-42e7-991b-c7bd124a1e12" xmlns:ns3="0a665fd1-6a60-454d-a95c-48bf59a8a178" targetNamespace="http://schemas.microsoft.com/office/2006/metadata/properties" ma:root="true" ma:fieldsID="350f09a92a1e63be30e97d6f7405b9f5" ns2:_="" ns3:_="">
    <xsd:import namespace="3a5ad675-f50e-42e7-991b-c7bd124a1e12"/>
    <xsd:import namespace="0a665fd1-6a60-454d-a95c-48bf59a8a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d675-f50e-42e7-991b-c7bd124a1e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4f4afa6-d477-4e7f-9106-51509c4e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65fd1-6a60-454d-a95c-48bf59a8a17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1ad361-aaa8-4788-92bf-bab757ec7294}" ma:internalName="TaxCatchAll" ma:showField="CatchAllData" ma:web="0a665fd1-6a60-454d-a95c-48bf59a8a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5ad675-f50e-42e7-991b-c7bd124a1e12">
      <Terms xmlns="http://schemas.microsoft.com/office/infopath/2007/PartnerControls"/>
    </lcf76f155ced4ddcb4097134ff3c332f>
    <TaxCatchAll xmlns="0a665fd1-6a60-454d-a95c-48bf59a8a178" xsi:nil="true"/>
    <SharedWithUsers xmlns="0a665fd1-6a60-454d-a95c-48bf59a8a178">
      <UserInfo>
        <DisplayName>Laura Züll (lzuell)</DisplayName>
        <AccountId>39</AccountId>
        <AccountType/>
      </UserInfo>
      <UserInfo>
        <DisplayName>tobias</DisplayName>
        <AccountId>91</AccountId>
        <AccountType/>
      </UserInfo>
      <UserInfo>
        <DisplayName>Anica.luggen-hoelscher</DisplayName>
        <AccountId>49</AccountId>
        <AccountType/>
      </UserInfo>
      <UserInfo>
        <DisplayName>kim.huber</DisplayName>
        <AccountId>152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C9A1D41-2A13-44CB-9E31-0FB82BA6AEA3}">
  <ds:schemaRefs>
    <ds:schemaRef ds:uri="0a665fd1-6a60-454d-a95c-48bf59a8a178"/>
    <ds:schemaRef ds:uri="3a5ad675-f50e-42e7-991b-c7bd124a1e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B43DA0-38CE-4447-AC7D-ECA8CBA3EC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9E327D-2B4E-4B6C-ABF0-29F4F51EDCF0}">
  <ds:schemaRefs>
    <ds:schemaRef ds:uri="http://schemas.microsoft.com/office/2006/metadata/properties"/>
    <ds:schemaRef ds:uri="http://purl.org/dc/elements/1.1/"/>
    <ds:schemaRef ds:uri="http://purl.org/dc/terms/"/>
    <ds:schemaRef ds:uri="3a5ad675-f50e-42e7-991b-c7bd124a1e1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a665fd1-6a60-454d-a95c-48bf59a8a1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Breitbild</PresentationFormat>
  <Paragraphs>132</Paragraphs>
  <Slides>13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</vt:lpstr>
      <vt:lpstr>2_Benutzerdefiniertes Design</vt:lpstr>
      <vt:lpstr>Benutzerdefiniertes Design</vt:lpstr>
      <vt:lpstr>1_Benutzerdefiniertes Design</vt:lpstr>
      <vt:lpstr>PowerPoint-Präsentation</vt:lpstr>
      <vt:lpstr>Projekt MEnergie</vt:lpstr>
      <vt:lpstr>MEnergie -  Meine Energiewende</vt:lpstr>
      <vt:lpstr>Das Projektkonsortium</vt:lpstr>
      <vt:lpstr>Das Projekt im 7. Energieforschungscall des BMWK 36 Monate. Planung bis 31.03.2025</vt:lpstr>
      <vt:lpstr>Die Kommunikationsformate  </vt:lpstr>
      <vt:lpstr>Energiewende – erlebbar.  </vt:lpstr>
      <vt:lpstr>Energiewende – spielerisch. </vt:lpstr>
      <vt:lpstr>Energiewende – technisch. </vt:lpstr>
      <vt:lpstr>Energiewende – zum Nachlesen &amp; zum Nachschauen. </vt:lpstr>
      <vt:lpstr>Inspiriert? An einer Nutzung interessiert?</vt:lpstr>
      <vt:lpstr>Vielen Dank für Ihre Aufmerksamkeit!</vt:lpstr>
      <vt:lpstr>Weitere Informationen:  https://menergie.web.th-koeln.de/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 Karrenbrock (akarrenb)</dc:creator>
  <cp:lastModifiedBy>Stefanie Könen-Sagui (skoenen2)</cp:lastModifiedBy>
  <cp:revision>114</cp:revision>
  <cp:lastPrinted>2024-09-26T13:03:38Z</cp:lastPrinted>
  <dcterms:created xsi:type="dcterms:W3CDTF">2022-08-18T08:35:07Z</dcterms:created>
  <dcterms:modified xsi:type="dcterms:W3CDTF">2024-11-22T11:58:02Z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0x01010076F271CC0A8A5348A6874D776819FFB0</vt:lpwstr>
  </property>
  <property fmtid="{D5CDD505-2E9C-101B-9397-08002B2CF9AE}" pid="3" name="MediaServiceImageTags">
    <vt:lpwstr/>
  </property>
  <property fmtid="{D5CDD505-2E9C-101B-9397-08002B2CF9AE}" pid="4" name="Order">
    <vt:r8>27300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