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2"/>
  </p:notesMasterIdLst>
  <p:sldIdLst>
    <p:sldId id="329" r:id="rId5"/>
    <p:sldId id="330" r:id="rId6"/>
    <p:sldId id="340" r:id="rId7"/>
    <p:sldId id="349" r:id="rId8"/>
    <p:sldId id="339" r:id="rId9"/>
    <p:sldId id="355" r:id="rId10"/>
    <p:sldId id="356" r:id="rId11"/>
    <p:sldId id="357" r:id="rId12"/>
    <p:sldId id="358" r:id="rId13"/>
    <p:sldId id="360" r:id="rId14"/>
    <p:sldId id="359" r:id="rId15"/>
    <p:sldId id="364" r:id="rId16"/>
    <p:sldId id="361" r:id="rId17"/>
    <p:sldId id="362" r:id="rId18"/>
    <p:sldId id="363" r:id="rId19"/>
    <p:sldId id="366" r:id="rId20"/>
    <p:sldId id="341" r:id="rId21"/>
    <p:sldId id="342" r:id="rId22"/>
    <p:sldId id="368" r:id="rId23"/>
    <p:sldId id="345" r:id="rId24"/>
    <p:sldId id="346" r:id="rId25"/>
    <p:sldId id="347" r:id="rId26"/>
    <p:sldId id="348" r:id="rId27"/>
    <p:sldId id="369" r:id="rId28"/>
    <p:sldId id="331" r:id="rId29"/>
    <p:sldId id="332" r:id="rId30"/>
    <p:sldId id="327" r:id="rId31"/>
  </p:sldIdLst>
  <p:sldSz cx="12192000" cy="6858000"/>
  <p:notesSz cx="6858000" cy="9144000"/>
  <p:embeddedFontLst>
    <p:embeddedFont>
      <p:font typeface="Dubai" panose="020B0503030403030204" pitchFamily="34" charset="-78"/>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Nunito Sans" pitchFamily="2" charset="77"/>
      <p:regular r:id="rId41"/>
      <p:bold r:id="rId42"/>
      <p:italic r:id="rId43"/>
      <p:boldItalic r:id="rId4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10C033-79B9-F8AA-0D60-AE086CAA08A4}" name="Lehr, Alexander" initials="LA" userId="S::alexander.lehr_ruhr-uni-bochum.de#ext#@uniwhde.onmicrosoft.com::8a837e51-e11f-486e-98d4-923fdee673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inz, Anne" initials="MA" lastIdx="1" clrIdx="0">
    <p:extLst>
      <p:ext uri="{19B8F6BF-5375-455C-9EA6-DF929625EA0E}">
        <p15:presenceInfo xmlns:p15="http://schemas.microsoft.com/office/powerpoint/2012/main" userId="S-1-5-21-1139895982-289624505-398547282-38138" providerId="AD"/>
      </p:ext>
    </p:extLst>
  </p:cmAuthor>
  <p:cmAuthor id="2" name="Lüdorf, Vivian" initials="LV" lastIdx="5" clrIdx="1">
    <p:extLst>
      <p:ext uri="{19B8F6BF-5375-455C-9EA6-DF929625EA0E}">
        <p15:presenceInfo xmlns:p15="http://schemas.microsoft.com/office/powerpoint/2012/main" userId="S::vivian.luedorf@uni-wh.de::a2c1b10b-adfb-4ac6-8111-7787d0e03f7a" providerId="AD"/>
      </p:ext>
    </p:extLst>
  </p:cmAuthor>
  <p:cmAuthor id="3" name="Richter, Isabel" initials="IR" lastIdx="3" clrIdx="2">
    <p:extLst>
      <p:ext uri="{19B8F6BF-5375-455C-9EA6-DF929625EA0E}">
        <p15:presenceInfo xmlns:p15="http://schemas.microsoft.com/office/powerpoint/2012/main" userId="S::isabel.richter@uni-wh.de::93865361-3cba-4a87-907d-96dec4095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F9F"/>
    <a:srgbClr val="A90D00"/>
    <a:srgbClr val="002B44"/>
    <a:srgbClr val="F0F0F0"/>
    <a:srgbClr val="004F9F"/>
    <a:srgbClr val="FFFFFF"/>
    <a:srgbClr val="DCEAFF"/>
    <a:srgbClr val="203864"/>
    <a:srgbClr val="000080"/>
    <a:srgbClr val="155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A8901-154F-0AB0-3670-641F56753AF4}" v="67" dt="2024-11-15T07:51:36.994"/>
    <p1510:client id="{91563A77-5707-F75C-E58A-B98786317EB7}" v="1" dt="2024-11-15T07:42:21.55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4732"/>
  </p:normalViewPr>
  <p:slideViewPr>
    <p:cSldViewPr snapToGrid="0">
      <p:cViewPr varScale="1">
        <p:scale>
          <a:sx n="189" d="100"/>
          <a:sy n="189" d="100"/>
        </p:scale>
        <p:origin x="14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0C942-1C83-447A-879F-2B47FBB0DB45}"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55448357-3334-4052-B6E8-50FAA0854A6C}">
      <dgm:prSet/>
      <dgm:spPr/>
      <dgm:t>
        <a:bodyPr/>
        <a:lstStyle/>
        <a:p>
          <a:r>
            <a:rPr lang="de-DE"/>
            <a:t>NRW-weit gibt es 37 alleinstehende hochschuleigene Moodle- oder ILIAS-Systeme </a:t>
          </a:r>
          <a:endParaRPr lang="en-US"/>
        </a:p>
      </dgm:t>
    </dgm:pt>
    <dgm:pt modelId="{E0E78B9C-942A-4C02-800D-4D6B76950D7D}" type="parTrans" cxnId="{8002F39C-71E4-4DC4-BEEB-294CDB57B5F7}">
      <dgm:prSet/>
      <dgm:spPr/>
      <dgm:t>
        <a:bodyPr/>
        <a:lstStyle/>
        <a:p>
          <a:endParaRPr lang="en-US"/>
        </a:p>
      </dgm:t>
    </dgm:pt>
    <dgm:pt modelId="{B974CF1F-F081-4039-8C8A-368474EA8183}" type="sibTrans" cxnId="{8002F39C-71E4-4DC4-BEEB-294CDB57B5F7}">
      <dgm:prSet/>
      <dgm:spPr/>
      <dgm:t>
        <a:bodyPr/>
        <a:lstStyle/>
        <a:p>
          <a:endParaRPr lang="en-US"/>
        </a:p>
      </dgm:t>
    </dgm:pt>
    <dgm:pt modelId="{22CEDA2C-F5ED-43E9-B940-DD3E1BFD0EB1}">
      <dgm:prSet/>
      <dgm:spPr/>
      <dgm:t>
        <a:bodyPr/>
        <a:lstStyle/>
        <a:p>
          <a:r>
            <a:rPr lang="de-DE"/>
            <a:t>Hinzu kommen noch eine große und nicht abschließend zu definierende Anzahl von Lehr- und Lernmaterialien, die</a:t>
          </a:r>
          <a:endParaRPr lang="en-US"/>
        </a:p>
      </dgm:t>
    </dgm:pt>
    <dgm:pt modelId="{C6554074-46FF-4790-9BF8-26354B4A6AD6}" type="parTrans" cxnId="{491F5793-463F-4391-B4AD-151570C656B1}">
      <dgm:prSet/>
      <dgm:spPr/>
      <dgm:t>
        <a:bodyPr/>
        <a:lstStyle/>
        <a:p>
          <a:endParaRPr lang="en-US"/>
        </a:p>
      </dgm:t>
    </dgm:pt>
    <dgm:pt modelId="{9A72E836-8BD6-49B1-B394-D0AACA0DE532}" type="sibTrans" cxnId="{491F5793-463F-4391-B4AD-151570C656B1}">
      <dgm:prSet/>
      <dgm:spPr/>
      <dgm:t>
        <a:bodyPr/>
        <a:lstStyle/>
        <a:p>
          <a:endParaRPr lang="en-US"/>
        </a:p>
      </dgm:t>
    </dgm:pt>
    <dgm:pt modelId="{CD24C515-BC04-4EA3-9E96-AFC2B0041DB4}">
      <dgm:prSet/>
      <dgm:spPr/>
      <dgm:t>
        <a:bodyPr/>
        <a:lstStyle/>
        <a:p>
          <a:r>
            <a:rPr lang="de-DE"/>
            <a:t>auf Repositorien, </a:t>
          </a:r>
          <a:endParaRPr lang="en-US"/>
        </a:p>
      </dgm:t>
    </dgm:pt>
    <dgm:pt modelId="{D8D6AB1C-B940-4D0C-9D0B-EE2A2B3407D3}" type="parTrans" cxnId="{42CD1FC3-498D-4A11-AA93-2650D635D186}">
      <dgm:prSet/>
      <dgm:spPr/>
      <dgm:t>
        <a:bodyPr/>
        <a:lstStyle/>
        <a:p>
          <a:endParaRPr lang="en-US"/>
        </a:p>
      </dgm:t>
    </dgm:pt>
    <dgm:pt modelId="{0DA5A733-CCC2-4E10-848E-39BB053E1293}" type="sibTrans" cxnId="{42CD1FC3-498D-4A11-AA93-2650D635D186}">
      <dgm:prSet/>
      <dgm:spPr/>
      <dgm:t>
        <a:bodyPr/>
        <a:lstStyle/>
        <a:p>
          <a:endParaRPr lang="en-US"/>
        </a:p>
      </dgm:t>
    </dgm:pt>
    <dgm:pt modelId="{CA929BE9-ECDD-4C39-8DF1-1C4BB8FF6140}">
      <dgm:prSet/>
      <dgm:spPr/>
      <dgm:t>
        <a:bodyPr/>
        <a:lstStyle/>
        <a:p>
          <a:r>
            <a:rPr lang="de-DE"/>
            <a:t>cloudbasierten und/oder </a:t>
          </a:r>
          <a:endParaRPr lang="en-US"/>
        </a:p>
      </dgm:t>
    </dgm:pt>
    <dgm:pt modelId="{7B98DAD0-8D4F-4E9C-8030-7AAAA94C2278}" type="parTrans" cxnId="{C16712A4-BEA0-4F84-962B-84963D333583}">
      <dgm:prSet/>
      <dgm:spPr/>
      <dgm:t>
        <a:bodyPr/>
        <a:lstStyle/>
        <a:p>
          <a:endParaRPr lang="en-US"/>
        </a:p>
      </dgm:t>
    </dgm:pt>
    <dgm:pt modelId="{665363D8-3660-43F8-A0B9-A8B9866AA6BF}" type="sibTrans" cxnId="{C16712A4-BEA0-4F84-962B-84963D333583}">
      <dgm:prSet/>
      <dgm:spPr/>
      <dgm:t>
        <a:bodyPr/>
        <a:lstStyle/>
        <a:p>
          <a:endParaRPr lang="en-US"/>
        </a:p>
      </dgm:t>
    </dgm:pt>
    <dgm:pt modelId="{7DDAD0FB-DD58-40FB-827C-72A244A9AA32}">
      <dgm:prSet/>
      <dgm:spPr/>
      <dgm:t>
        <a:bodyPr/>
        <a:lstStyle/>
        <a:p>
          <a:r>
            <a:rPr lang="de-DE"/>
            <a:t>lokalen Anwendungen sowie </a:t>
          </a:r>
          <a:endParaRPr lang="en-US"/>
        </a:p>
      </dgm:t>
    </dgm:pt>
    <dgm:pt modelId="{2C951F15-94EC-4606-8F83-6BA57D73B3B7}" type="parTrans" cxnId="{BFE36DCA-7417-4C2F-9846-2FCE537A9372}">
      <dgm:prSet/>
      <dgm:spPr/>
      <dgm:t>
        <a:bodyPr/>
        <a:lstStyle/>
        <a:p>
          <a:endParaRPr lang="en-US"/>
        </a:p>
      </dgm:t>
    </dgm:pt>
    <dgm:pt modelId="{898E0D38-3CD7-4AB4-A5E0-1AC7C41923EA}" type="sibTrans" cxnId="{BFE36DCA-7417-4C2F-9846-2FCE537A9372}">
      <dgm:prSet/>
      <dgm:spPr/>
      <dgm:t>
        <a:bodyPr/>
        <a:lstStyle/>
        <a:p>
          <a:endParaRPr lang="en-US"/>
        </a:p>
      </dgm:t>
    </dgm:pt>
    <dgm:pt modelId="{39C2CEAC-77EF-4957-A579-EBBD4424EB3F}">
      <dgm:prSet/>
      <dgm:spPr/>
      <dgm:t>
        <a:bodyPr/>
        <a:lstStyle/>
        <a:p>
          <a:r>
            <a:rPr lang="de-DE"/>
            <a:t>den digitalen Lernräumen der Lehrenden liegen. </a:t>
          </a:r>
          <a:endParaRPr lang="en-US"/>
        </a:p>
      </dgm:t>
    </dgm:pt>
    <dgm:pt modelId="{EE57A888-64CB-44BE-B84C-D34AB6BEA1E4}" type="parTrans" cxnId="{149A9994-CFCE-4F59-9643-A201FFEFB891}">
      <dgm:prSet/>
      <dgm:spPr/>
      <dgm:t>
        <a:bodyPr/>
        <a:lstStyle/>
        <a:p>
          <a:endParaRPr lang="en-US"/>
        </a:p>
      </dgm:t>
    </dgm:pt>
    <dgm:pt modelId="{5D79B16F-4272-41BD-AB84-D37CE84F3165}" type="sibTrans" cxnId="{149A9994-CFCE-4F59-9643-A201FFEFB891}">
      <dgm:prSet/>
      <dgm:spPr/>
      <dgm:t>
        <a:bodyPr/>
        <a:lstStyle/>
        <a:p>
          <a:endParaRPr lang="en-US"/>
        </a:p>
      </dgm:t>
    </dgm:pt>
    <dgm:pt modelId="{DF886894-A919-4147-9131-77EB2A96F82E}" type="pres">
      <dgm:prSet presAssocID="{8EA0C942-1C83-447A-879F-2B47FBB0DB45}" presName="Name0" presStyleCnt="0">
        <dgm:presLayoutVars>
          <dgm:dir/>
          <dgm:animLvl val="lvl"/>
          <dgm:resizeHandles val="exact"/>
        </dgm:presLayoutVars>
      </dgm:prSet>
      <dgm:spPr/>
    </dgm:pt>
    <dgm:pt modelId="{BE51EE41-2380-5347-BA35-79AA06DE379F}" type="pres">
      <dgm:prSet presAssocID="{22CEDA2C-F5ED-43E9-B940-DD3E1BFD0EB1}" presName="boxAndChildren" presStyleCnt="0"/>
      <dgm:spPr/>
    </dgm:pt>
    <dgm:pt modelId="{7F3299E3-B5A1-5A4B-AA69-B4C3FE6822BE}" type="pres">
      <dgm:prSet presAssocID="{22CEDA2C-F5ED-43E9-B940-DD3E1BFD0EB1}" presName="parentTextBox" presStyleLbl="node1" presStyleIdx="0" presStyleCnt="2"/>
      <dgm:spPr/>
    </dgm:pt>
    <dgm:pt modelId="{DD089071-A3AE-454C-B369-CEDA9B4846B9}" type="pres">
      <dgm:prSet presAssocID="{22CEDA2C-F5ED-43E9-B940-DD3E1BFD0EB1}" presName="entireBox" presStyleLbl="node1" presStyleIdx="0" presStyleCnt="2"/>
      <dgm:spPr/>
    </dgm:pt>
    <dgm:pt modelId="{AD9369DD-01FE-7241-974D-36CB770DC60A}" type="pres">
      <dgm:prSet presAssocID="{22CEDA2C-F5ED-43E9-B940-DD3E1BFD0EB1}" presName="descendantBox" presStyleCnt="0"/>
      <dgm:spPr/>
    </dgm:pt>
    <dgm:pt modelId="{747B2EA2-0903-DD44-AA60-8E29E160C0AE}" type="pres">
      <dgm:prSet presAssocID="{CD24C515-BC04-4EA3-9E96-AFC2B0041DB4}" presName="childTextBox" presStyleLbl="fgAccFollowNode1" presStyleIdx="0" presStyleCnt="4">
        <dgm:presLayoutVars>
          <dgm:bulletEnabled val="1"/>
        </dgm:presLayoutVars>
      </dgm:prSet>
      <dgm:spPr/>
    </dgm:pt>
    <dgm:pt modelId="{D4237968-512D-EF4F-BA2D-72258DA9A543}" type="pres">
      <dgm:prSet presAssocID="{CA929BE9-ECDD-4C39-8DF1-1C4BB8FF6140}" presName="childTextBox" presStyleLbl="fgAccFollowNode1" presStyleIdx="1" presStyleCnt="4">
        <dgm:presLayoutVars>
          <dgm:bulletEnabled val="1"/>
        </dgm:presLayoutVars>
      </dgm:prSet>
      <dgm:spPr/>
    </dgm:pt>
    <dgm:pt modelId="{DE16849E-7F86-9A43-AFDD-AE2A64D5B0EB}" type="pres">
      <dgm:prSet presAssocID="{7DDAD0FB-DD58-40FB-827C-72A244A9AA32}" presName="childTextBox" presStyleLbl="fgAccFollowNode1" presStyleIdx="2" presStyleCnt="4">
        <dgm:presLayoutVars>
          <dgm:bulletEnabled val="1"/>
        </dgm:presLayoutVars>
      </dgm:prSet>
      <dgm:spPr/>
    </dgm:pt>
    <dgm:pt modelId="{4A133E1A-ECD6-4144-BB67-F9EB53A3D523}" type="pres">
      <dgm:prSet presAssocID="{39C2CEAC-77EF-4957-A579-EBBD4424EB3F}" presName="childTextBox" presStyleLbl="fgAccFollowNode1" presStyleIdx="3" presStyleCnt="4">
        <dgm:presLayoutVars>
          <dgm:bulletEnabled val="1"/>
        </dgm:presLayoutVars>
      </dgm:prSet>
      <dgm:spPr/>
    </dgm:pt>
    <dgm:pt modelId="{4D99CC50-35B7-AF45-AA97-DC28FB42C35D}" type="pres">
      <dgm:prSet presAssocID="{B974CF1F-F081-4039-8C8A-368474EA8183}" presName="sp" presStyleCnt="0"/>
      <dgm:spPr/>
    </dgm:pt>
    <dgm:pt modelId="{B97A8F63-D6E2-6243-8E3C-B3FE55FF6458}" type="pres">
      <dgm:prSet presAssocID="{55448357-3334-4052-B6E8-50FAA0854A6C}" presName="arrowAndChildren" presStyleCnt="0"/>
      <dgm:spPr/>
    </dgm:pt>
    <dgm:pt modelId="{2CC8DDC7-65C4-3047-B061-2C0B80188BEC}" type="pres">
      <dgm:prSet presAssocID="{55448357-3334-4052-B6E8-50FAA0854A6C}" presName="parentTextArrow" presStyleLbl="node1" presStyleIdx="1" presStyleCnt="2" custLinFactNeighborX="6751" custLinFactNeighborY="-70124"/>
      <dgm:spPr/>
    </dgm:pt>
  </dgm:ptLst>
  <dgm:cxnLst>
    <dgm:cxn modelId="{02A00508-54A2-754F-8F1D-297D00FC44E2}" type="presOf" srcId="{55448357-3334-4052-B6E8-50FAA0854A6C}" destId="{2CC8DDC7-65C4-3047-B061-2C0B80188BEC}" srcOrd="0" destOrd="0" presId="urn:microsoft.com/office/officeart/2005/8/layout/process4"/>
    <dgm:cxn modelId="{F72EAA16-0698-5E42-9D4D-3E69A5D63538}" type="presOf" srcId="{CA929BE9-ECDD-4C39-8DF1-1C4BB8FF6140}" destId="{D4237968-512D-EF4F-BA2D-72258DA9A543}" srcOrd="0" destOrd="0" presId="urn:microsoft.com/office/officeart/2005/8/layout/process4"/>
    <dgm:cxn modelId="{81EAD61F-3AD4-704D-BE22-C051D7F07568}" type="presOf" srcId="{39C2CEAC-77EF-4957-A579-EBBD4424EB3F}" destId="{4A133E1A-ECD6-4144-BB67-F9EB53A3D523}" srcOrd="0" destOrd="0" presId="urn:microsoft.com/office/officeart/2005/8/layout/process4"/>
    <dgm:cxn modelId="{98E6672D-2A3D-1543-A0AA-78B135EC87D9}" type="presOf" srcId="{CD24C515-BC04-4EA3-9E96-AFC2B0041DB4}" destId="{747B2EA2-0903-DD44-AA60-8E29E160C0AE}" srcOrd="0" destOrd="0" presId="urn:microsoft.com/office/officeart/2005/8/layout/process4"/>
    <dgm:cxn modelId="{19297978-A457-3A45-9906-3A408E30FBFB}" type="presOf" srcId="{22CEDA2C-F5ED-43E9-B940-DD3E1BFD0EB1}" destId="{DD089071-A3AE-454C-B369-CEDA9B4846B9}" srcOrd="1" destOrd="0" presId="urn:microsoft.com/office/officeart/2005/8/layout/process4"/>
    <dgm:cxn modelId="{091EC978-513F-E241-A862-B6D08F90A10D}" type="presOf" srcId="{22CEDA2C-F5ED-43E9-B940-DD3E1BFD0EB1}" destId="{7F3299E3-B5A1-5A4B-AA69-B4C3FE6822BE}" srcOrd="0" destOrd="0" presId="urn:microsoft.com/office/officeart/2005/8/layout/process4"/>
    <dgm:cxn modelId="{491F5793-463F-4391-B4AD-151570C656B1}" srcId="{8EA0C942-1C83-447A-879F-2B47FBB0DB45}" destId="{22CEDA2C-F5ED-43E9-B940-DD3E1BFD0EB1}" srcOrd="1" destOrd="0" parTransId="{C6554074-46FF-4790-9BF8-26354B4A6AD6}" sibTransId="{9A72E836-8BD6-49B1-B394-D0AACA0DE532}"/>
    <dgm:cxn modelId="{149A9994-CFCE-4F59-9643-A201FFEFB891}" srcId="{22CEDA2C-F5ED-43E9-B940-DD3E1BFD0EB1}" destId="{39C2CEAC-77EF-4957-A579-EBBD4424EB3F}" srcOrd="3" destOrd="0" parTransId="{EE57A888-64CB-44BE-B84C-D34AB6BEA1E4}" sibTransId="{5D79B16F-4272-41BD-AB84-D37CE84F3165}"/>
    <dgm:cxn modelId="{F9BA6499-5A13-F04C-AEE5-ECBB8DABE5A5}" type="presOf" srcId="{8EA0C942-1C83-447A-879F-2B47FBB0DB45}" destId="{DF886894-A919-4147-9131-77EB2A96F82E}" srcOrd="0" destOrd="0" presId="urn:microsoft.com/office/officeart/2005/8/layout/process4"/>
    <dgm:cxn modelId="{8002F39C-71E4-4DC4-BEEB-294CDB57B5F7}" srcId="{8EA0C942-1C83-447A-879F-2B47FBB0DB45}" destId="{55448357-3334-4052-B6E8-50FAA0854A6C}" srcOrd="0" destOrd="0" parTransId="{E0E78B9C-942A-4C02-800D-4D6B76950D7D}" sibTransId="{B974CF1F-F081-4039-8C8A-368474EA8183}"/>
    <dgm:cxn modelId="{C16712A4-BEA0-4F84-962B-84963D333583}" srcId="{22CEDA2C-F5ED-43E9-B940-DD3E1BFD0EB1}" destId="{CA929BE9-ECDD-4C39-8DF1-1C4BB8FF6140}" srcOrd="1" destOrd="0" parTransId="{7B98DAD0-8D4F-4E9C-8030-7AAAA94C2278}" sibTransId="{665363D8-3660-43F8-A0B9-A8B9866AA6BF}"/>
    <dgm:cxn modelId="{E0B0A8AB-760E-A84A-A86A-A5C3B406D365}" type="presOf" srcId="{7DDAD0FB-DD58-40FB-827C-72A244A9AA32}" destId="{DE16849E-7F86-9A43-AFDD-AE2A64D5B0EB}" srcOrd="0" destOrd="0" presId="urn:microsoft.com/office/officeart/2005/8/layout/process4"/>
    <dgm:cxn modelId="{42CD1FC3-498D-4A11-AA93-2650D635D186}" srcId="{22CEDA2C-F5ED-43E9-B940-DD3E1BFD0EB1}" destId="{CD24C515-BC04-4EA3-9E96-AFC2B0041DB4}" srcOrd="0" destOrd="0" parTransId="{D8D6AB1C-B940-4D0C-9D0B-EE2A2B3407D3}" sibTransId="{0DA5A733-CCC2-4E10-848E-39BB053E1293}"/>
    <dgm:cxn modelId="{BFE36DCA-7417-4C2F-9846-2FCE537A9372}" srcId="{22CEDA2C-F5ED-43E9-B940-DD3E1BFD0EB1}" destId="{7DDAD0FB-DD58-40FB-827C-72A244A9AA32}" srcOrd="2" destOrd="0" parTransId="{2C951F15-94EC-4606-8F83-6BA57D73B3B7}" sibTransId="{898E0D38-3CD7-4AB4-A5E0-1AC7C41923EA}"/>
    <dgm:cxn modelId="{66521D74-DA18-D14E-8F4E-E14328B23D69}" type="presParOf" srcId="{DF886894-A919-4147-9131-77EB2A96F82E}" destId="{BE51EE41-2380-5347-BA35-79AA06DE379F}" srcOrd="0" destOrd="0" presId="urn:microsoft.com/office/officeart/2005/8/layout/process4"/>
    <dgm:cxn modelId="{C1434A0A-6BC0-3948-B81F-6802154099C9}" type="presParOf" srcId="{BE51EE41-2380-5347-BA35-79AA06DE379F}" destId="{7F3299E3-B5A1-5A4B-AA69-B4C3FE6822BE}" srcOrd="0" destOrd="0" presId="urn:microsoft.com/office/officeart/2005/8/layout/process4"/>
    <dgm:cxn modelId="{7054C845-6B28-4741-B94E-11C312D01F00}" type="presParOf" srcId="{BE51EE41-2380-5347-BA35-79AA06DE379F}" destId="{DD089071-A3AE-454C-B369-CEDA9B4846B9}" srcOrd="1" destOrd="0" presId="urn:microsoft.com/office/officeart/2005/8/layout/process4"/>
    <dgm:cxn modelId="{90DC75D6-A285-5A4A-8617-9FD2DE4CDA1F}" type="presParOf" srcId="{BE51EE41-2380-5347-BA35-79AA06DE379F}" destId="{AD9369DD-01FE-7241-974D-36CB770DC60A}" srcOrd="2" destOrd="0" presId="urn:microsoft.com/office/officeart/2005/8/layout/process4"/>
    <dgm:cxn modelId="{AB1323BC-FC7F-F144-8FF7-68A59E8BC8C4}" type="presParOf" srcId="{AD9369DD-01FE-7241-974D-36CB770DC60A}" destId="{747B2EA2-0903-DD44-AA60-8E29E160C0AE}" srcOrd="0" destOrd="0" presId="urn:microsoft.com/office/officeart/2005/8/layout/process4"/>
    <dgm:cxn modelId="{D3C8F27C-B4A5-5A4A-9329-9C0AABB34468}" type="presParOf" srcId="{AD9369DD-01FE-7241-974D-36CB770DC60A}" destId="{D4237968-512D-EF4F-BA2D-72258DA9A543}" srcOrd="1" destOrd="0" presId="urn:microsoft.com/office/officeart/2005/8/layout/process4"/>
    <dgm:cxn modelId="{F688ECFF-2971-A54D-B9AE-B4EC313D66C7}" type="presParOf" srcId="{AD9369DD-01FE-7241-974D-36CB770DC60A}" destId="{DE16849E-7F86-9A43-AFDD-AE2A64D5B0EB}" srcOrd="2" destOrd="0" presId="urn:microsoft.com/office/officeart/2005/8/layout/process4"/>
    <dgm:cxn modelId="{CF8495EB-2509-ED45-ABA2-9F439237A47D}" type="presParOf" srcId="{AD9369DD-01FE-7241-974D-36CB770DC60A}" destId="{4A133E1A-ECD6-4144-BB67-F9EB53A3D523}" srcOrd="3" destOrd="0" presId="urn:microsoft.com/office/officeart/2005/8/layout/process4"/>
    <dgm:cxn modelId="{7836B871-D56D-6446-9842-F53EC70F2888}" type="presParOf" srcId="{DF886894-A919-4147-9131-77EB2A96F82E}" destId="{4D99CC50-35B7-AF45-AA97-DC28FB42C35D}" srcOrd="1" destOrd="0" presId="urn:microsoft.com/office/officeart/2005/8/layout/process4"/>
    <dgm:cxn modelId="{D818C32F-0804-3B44-88F6-02CB404E6923}" type="presParOf" srcId="{DF886894-A919-4147-9131-77EB2A96F82E}" destId="{B97A8F63-D6E2-6243-8E3C-B3FE55FF6458}" srcOrd="2" destOrd="0" presId="urn:microsoft.com/office/officeart/2005/8/layout/process4"/>
    <dgm:cxn modelId="{73CF4543-709F-EE48-8945-9B54C3741B47}" type="presParOf" srcId="{B97A8F63-D6E2-6243-8E3C-B3FE55FF6458}" destId="{2CC8DDC7-65C4-3047-B061-2C0B80188BE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9071-A3AE-454C-B369-CEDA9B4846B9}">
      <dsp:nvSpPr>
        <dsp:cNvPr id="0" name=""/>
        <dsp:cNvSpPr/>
      </dsp:nvSpPr>
      <dsp:spPr>
        <a:xfrm>
          <a:off x="0" y="2027971"/>
          <a:ext cx="4651241" cy="13305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a:t>Hinzu kommen noch eine große und nicht abschließend zu definierende Anzahl von Lehr- und Lernmaterialien, die</a:t>
          </a:r>
          <a:endParaRPr lang="en-US" sz="1400" kern="1200"/>
        </a:p>
      </dsp:txBody>
      <dsp:txXfrm>
        <a:off x="0" y="2027971"/>
        <a:ext cx="4651241" cy="718507"/>
      </dsp:txXfrm>
    </dsp:sp>
    <dsp:sp modelId="{747B2EA2-0903-DD44-AA60-8E29E160C0AE}">
      <dsp:nvSpPr>
        <dsp:cNvPr id="0" name=""/>
        <dsp:cNvSpPr/>
      </dsp:nvSpPr>
      <dsp:spPr>
        <a:xfrm>
          <a:off x="0" y="2719867"/>
          <a:ext cx="1162810" cy="6120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de-DE" sz="1000" kern="1200"/>
            <a:t>auf Repositorien, </a:t>
          </a:r>
          <a:endParaRPr lang="en-US" sz="1000" kern="1200"/>
        </a:p>
      </dsp:txBody>
      <dsp:txXfrm>
        <a:off x="0" y="2719867"/>
        <a:ext cx="1162810" cy="612061"/>
      </dsp:txXfrm>
    </dsp:sp>
    <dsp:sp modelId="{D4237968-512D-EF4F-BA2D-72258DA9A543}">
      <dsp:nvSpPr>
        <dsp:cNvPr id="0" name=""/>
        <dsp:cNvSpPr/>
      </dsp:nvSpPr>
      <dsp:spPr>
        <a:xfrm>
          <a:off x="1162810" y="2719867"/>
          <a:ext cx="1162810" cy="6120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de-DE" sz="1000" kern="1200"/>
            <a:t>cloudbasierten und/oder </a:t>
          </a:r>
          <a:endParaRPr lang="en-US" sz="1000" kern="1200"/>
        </a:p>
      </dsp:txBody>
      <dsp:txXfrm>
        <a:off x="1162810" y="2719867"/>
        <a:ext cx="1162810" cy="612061"/>
      </dsp:txXfrm>
    </dsp:sp>
    <dsp:sp modelId="{DE16849E-7F86-9A43-AFDD-AE2A64D5B0EB}">
      <dsp:nvSpPr>
        <dsp:cNvPr id="0" name=""/>
        <dsp:cNvSpPr/>
      </dsp:nvSpPr>
      <dsp:spPr>
        <a:xfrm>
          <a:off x="2325620" y="2719867"/>
          <a:ext cx="1162810" cy="6120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de-DE" sz="1000" kern="1200"/>
            <a:t>lokalen Anwendungen sowie </a:t>
          </a:r>
          <a:endParaRPr lang="en-US" sz="1000" kern="1200"/>
        </a:p>
      </dsp:txBody>
      <dsp:txXfrm>
        <a:off x="2325620" y="2719867"/>
        <a:ext cx="1162810" cy="612061"/>
      </dsp:txXfrm>
    </dsp:sp>
    <dsp:sp modelId="{4A133E1A-ECD6-4144-BB67-F9EB53A3D523}">
      <dsp:nvSpPr>
        <dsp:cNvPr id="0" name=""/>
        <dsp:cNvSpPr/>
      </dsp:nvSpPr>
      <dsp:spPr>
        <a:xfrm>
          <a:off x="3488430" y="2719867"/>
          <a:ext cx="1162810" cy="6120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de-DE" sz="1000" kern="1200"/>
            <a:t>den digitalen Lernräumen der Lehrenden liegen. </a:t>
          </a:r>
          <a:endParaRPr lang="en-US" sz="1000" kern="1200"/>
        </a:p>
      </dsp:txBody>
      <dsp:txXfrm>
        <a:off x="3488430" y="2719867"/>
        <a:ext cx="1162810" cy="612061"/>
      </dsp:txXfrm>
    </dsp:sp>
    <dsp:sp modelId="{2CC8DDC7-65C4-3047-B061-2C0B80188BEC}">
      <dsp:nvSpPr>
        <dsp:cNvPr id="0" name=""/>
        <dsp:cNvSpPr/>
      </dsp:nvSpPr>
      <dsp:spPr>
        <a:xfrm rot="10800000">
          <a:off x="0" y="0"/>
          <a:ext cx="4651241" cy="204641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a:t>NRW-weit gibt es 37 alleinstehende hochschuleigene Moodle- oder ILIAS-Systeme </a:t>
          </a:r>
          <a:endParaRPr lang="en-US" sz="1400" kern="1200"/>
        </a:p>
      </dsp:txBody>
      <dsp:txXfrm rot="10800000">
        <a:off x="0" y="0"/>
        <a:ext cx="4651241" cy="13296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1F983-13B8-4B40-B431-2A40CD5006BA}" type="datetimeFigureOut">
              <a:rPr lang="de-DE" smtClean="0"/>
              <a:t>15.11.24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23034-77AF-8C4A-A533-67E3BD38CA13}" type="slidenum">
              <a:rPr lang="de-DE" smtClean="0"/>
              <a:t>‹#›</a:t>
            </a:fld>
            <a:endParaRPr lang="de-DE"/>
          </a:p>
        </p:txBody>
      </p:sp>
    </p:spTree>
    <p:extLst>
      <p:ext uri="{BB962C8B-B14F-4D97-AF65-F5344CB8AC3E}">
        <p14:creationId xmlns:p14="http://schemas.microsoft.com/office/powerpoint/2010/main" val="3452632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8329-EC6A-16E0-5B01-D6FA4F13D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F9AFA-828E-80F2-7BFC-F625F2E9C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E299C-0260-0882-10BA-6EA1AECA64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66D4D0-CFAA-B97C-6190-D5D8268FAD08}"/>
              </a:ext>
            </a:extLst>
          </p:cNvPr>
          <p:cNvSpPr>
            <a:spLocks noGrp="1"/>
          </p:cNvSpPr>
          <p:nvPr>
            <p:ph type="sldNum" sz="quarter" idx="5"/>
          </p:nvPr>
        </p:nvSpPr>
        <p:spPr/>
        <p:txBody>
          <a:bodyPr/>
          <a:lstStyle/>
          <a:p>
            <a:fld id="{77623034-77AF-8C4A-A533-67E3BD38CA13}" type="slidenum">
              <a:rPr lang="de-DE" smtClean="0"/>
              <a:t>19</a:t>
            </a:fld>
            <a:endParaRPr lang="de-DE"/>
          </a:p>
        </p:txBody>
      </p:sp>
    </p:spTree>
    <p:extLst>
      <p:ext uri="{BB962C8B-B14F-4D97-AF65-F5344CB8AC3E}">
        <p14:creationId xmlns:p14="http://schemas.microsoft.com/office/powerpoint/2010/main" val="360285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5C31-D653-8025-8CFB-A728B417B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F8DAD-D781-16AD-406F-3CAFC6A03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61DC6-ADDA-782B-9840-DD0D94BD5B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0A516E-AB14-0192-4F29-593E3AEB27BC}"/>
              </a:ext>
            </a:extLst>
          </p:cNvPr>
          <p:cNvSpPr>
            <a:spLocks noGrp="1"/>
          </p:cNvSpPr>
          <p:nvPr>
            <p:ph type="sldNum" sz="quarter" idx="5"/>
          </p:nvPr>
        </p:nvSpPr>
        <p:spPr/>
        <p:txBody>
          <a:bodyPr/>
          <a:lstStyle/>
          <a:p>
            <a:fld id="{77623034-77AF-8C4A-A533-67E3BD38CA13}" type="slidenum">
              <a:rPr lang="de-DE" smtClean="0"/>
              <a:t>24</a:t>
            </a:fld>
            <a:endParaRPr lang="de-DE"/>
          </a:p>
        </p:txBody>
      </p:sp>
    </p:spTree>
    <p:extLst>
      <p:ext uri="{BB962C8B-B14F-4D97-AF65-F5344CB8AC3E}">
        <p14:creationId xmlns:p14="http://schemas.microsoft.com/office/powerpoint/2010/main" val="315646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titel">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FB65EE10-ACFB-E14A-8DBE-0A195B1D855F}"/>
              </a:ext>
            </a:extLst>
          </p:cNvPr>
          <p:cNvSpPr/>
          <p:nvPr userDrawn="1"/>
        </p:nvSpPr>
        <p:spPr>
          <a:xfrm>
            <a:off x="0" y="569659"/>
            <a:ext cx="12192001" cy="6288341"/>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6F6F6E"/>
              </a:solidFill>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6EA1656B-4002-B443-B8D7-1C860700F0F1}"/>
              </a:ext>
            </a:extLst>
          </p:cNvPr>
          <p:cNvSpPr/>
          <p:nvPr userDrawn="1"/>
        </p:nvSpPr>
        <p:spPr>
          <a:xfrm flipV="1">
            <a:off x="0" y="-5"/>
            <a:ext cx="12192001" cy="56966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6F6F6E"/>
              </a:solidFill>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838198" y="2532461"/>
            <a:ext cx="10657115" cy="977467"/>
          </a:xfrm>
          <a:prstGeom prst="rect">
            <a:avLst/>
          </a:prstGeom>
        </p:spPr>
        <p:txBody>
          <a:bodyPr/>
          <a:lstStyle>
            <a:lvl1pPr algn="ctr">
              <a:defRPr sz="5400" b="1" i="0">
                <a:solidFill>
                  <a:srgbClr val="F0F0F0"/>
                </a:solidFill>
                <a:latin typeface="Calibri" panose="020F0502020204030204" pitchFamily="34" charset="0"/>
                <a:cs typeface="Calibri" panose="020F0502020204030204" pitchFamily="34" charset="0"/>
              </a:defRPr>
            </a:lvl1pPr>
          </a:lstStyle>
          <a:p>
            <a:r>
              <a:rPr lang="de-DE"/>
              <a:t>Mastertitelformat bearbeiten</a:t>
            </a:r>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16">
            <a:extLst>
              <a:ext uri="{FF2B5EF4-FFF2-40B4-BE49-F238E27FC236}">
                <a16:creationId xmlns:a16="http://schemas.microsoft.com/office/drawing/2014/main" id="{2CD449F3-7839-2940-93C0-55AE25378A54}"/>
              </a:ext>
            </a:extLst>
          </p:cNvPr>
          <p:cNvSpPr>
            <a:spLocks noGrp="1"/>
          </p:cNvSpPr>
          <p:nvPr>
            <p:ph type="body" sz="quarter" idx="10"/>
          </p:nvPr>
        </p:nvSpPr>
        <p:spPr>
          <a:xfrm>
            <a:off x="838198" y="3858689"/>
            <a:ext cx="10657115" cy="1540513"/>
          </a:xfrm>
          <a:prstGeom prst="rect">
            <a:avLst/>
          </a:prstGeom>
        </p:spPr>
        <p:txBody>
          <a:bodyPr/>
          <a:lstStyle>
            <a:lvl1pPr algn="ctr">
              <a:buNone/>
              <a:defRPr b="0" i="1">
                <a:solidFill>
                  <a:schemeClr val="bg1"/>
                </a:solidFill>
                <a:latin typeface="Calibri" panose="020F0502020204030204" pitchFamily="34" charset="0"/>
                <a:cs typeface="Calibri" panose="020F0502020204030204" pitchFamily="34" charset="0"/>
              </a:defRPr>
            </a:lvl1pPr>
            <a:lvl2pPr algn="ctr">
              <a:buNone/>
              <a:defRPr b="0" i="1">
                <a:solidFill>
                  <a:schemeClr val="bg1"/>
                </a:solidFill>
                <a:latin typeface="Lato" panose="020F0502020204030203" pitchFamily="34" charset="0"/>
                <a:cs typeface="Lato" panose="020F0502020204030203" pitchFamily="34" charset="0"/>
              </a:defRPr>
            </a:lvl2pPr>
            <a:lvl3pPr algn="ctr">
              <a:buNone/>
              <a:defRPr b="0" i="1">
                <a:solidFill>
                  <a:schemeClr val="bg1"/>
                </a:solidFill>
                <a:latin typeface="Lato" panose="020F0502020204030203" pitchFamily="34" charset="0"/>
                <a:cs typeface="Lato" panose="020F0502020204030203" pitchFamily="34" charset="0"/>
              </a:defRPr>
            </a:lvl3pPr>
            <a:lvl4pPr algn="ctr">
              <a:buNone/>
              <a:defRPr b="0" i="1">
                <a:solidFill>
                  <a:schemeClr val="bg1"/>
                </a:solidFill>
                <a:latin typeface="Lato" panose="020F0502020204030203" pitchFamily="34" charset="0"/>
                <a:cs typeface="Lato" panose="020F0502020204030203" pitchFamily="34" charset="0"/>
              </a:defRPr>
            </a:lvl4pPr>
            <a:lvl5pPr algn="ctr">
              <a:buNone/>
              <a:defRPr b="0" i="1">
                <a:solidFill>
                  <a:schemeClr val="bg1"/>
                </a:solidFill>
                <a:latin typeface="Lato" panose="020F0502020204030203" pitchFamily="34" charset="0"/>
                <a:cs typeface="Lato" panose="020F0502020204030203" pitchFamily="34" charset="0"/>
              </a:defRPr>
            </a:lvl5pPr>
          </a:lstStyle>
          <a:p>
            <a:pPr lvl="0"/>
            <a:r>
              <a:rPr lang="de-DE"/>
              <a:t>Mastertextformat bearbeiten</a:t>
            </a:r>
          </a:p>
        </p:txBody>
      </p:sp>
      <p:sp>
        <p:nvSpPr>
          <p:cNvPr id="5" name="Textfeld 4">
            <a:extLst>
              <a:ext uri="{FF2B5EF4-FFF2-40B4-BE49-F238E27FC236}">
                <a16:creationId xmlns:a16="http://schemas.microsoft.com/office/drawing/2014/main" id="{1F555B75-6B3B-FD6D-EAAA-ABB4BA7C7347}"/>
              </a:ext>
            </a:extLst>
          </p:cNvPr>
          <p:cNvSpPr txBox="1"/>
          <p:nvPr userDrawn="1"/>
        </p:nvSpPr>
        <p:spPr>
          <a:xfrm>
            <a:off x="10343228" y="433436"/>
            <a:ext cx="1688934" cy="577081"/>
          </a:xfrm>
          <a:prstGeom prst="rect">
            <a:avLst/>
          </a:prstGeom>
          <a:noFill/>
        </p:spPr>
        <p:txBody>
          <a:bodyPr wrap="square">
            <a:spAutoFit/>
          </a:bodyPr>
          <a:lstStyle/>
          <a:p>
            <a:pPr marL="0" indent="0"/>
            <a:r>
              <a:rPr lang="de-DE" sz="1050">
                <a:solidFill>
                  <a:schemeClr val="bg1">
                    <a:lumMod val="50000"/>
                  </a:schemeClr>
                </a:solidFill>
                <a:latin typeface="Arial" panose="020B0604020202020204" pitchFamily="34" charset="0"/>
                <a:cs typeface="Arial" panose="020B0604020202020204" pitchFamily="34" charset="0"/>
              </a:rPr>
              <a:t>Datenkompetenzzentrum </a:t>
            </a:r>
            <a:br>
              <a:rPr lang="de-DE" sz="1050">
                <a:solidFill>
                  <a:schemeClr val="bg1">
                    <a:lumMod val="50000"/>
                  </a:schemeClr>
                </a:solidFill>
                <a:latin typeface="Arial" panose="020B0604020202020204" pitchFamily="34" charset="0"/>
                <a:cs typeface="Arial" panose="020B0604020202020204" pitchFamily="34" charset="0"/>
              </a:rPr>
            </a:br>
            <a:r>
              <a:rPr lang="de-DE" sz="1050">
                <a:solidFill>
                  <a:schemeClr val="bg1">
                    <a:lumMod val="50000"/>
                  </a:schemeClr>
                </a:solidFill>
                <a:latin typeface="Arial" panose="020B0604020202020204" pitchFamily="34" charset="0"/>
                <a:cs typeface="Arial" panose="020B0604020202020204" pitchFamily="34" charset="0"/>
              </a:rPr>
              <a:t>Gesundheitsdaten </a:t>
            </a:r>
            <a:br>
              <a:rPr lang="de-DE" sz="1050">
                <a:solidFill>
                  <a:schemeClr val="bg1">
                    <a:lumMod val="50000"/>
                  </a:schemeClr>
                </a:solidFill>
                <a:latin typeface="Arial" panose="020B0604020202020204" pitchFamily="34" charset="0"/>
                <a:cs typeface="Arial" panose="020B0604020202020204" pitchFamily="34" charset="0"/>
              </a:rPr>
            </a:br>
            <a:r>
              <a:rPr lang="de-DE" sz="1050">
                <a:solidFill>
                  <a:schemeClr val="bg1">
                    <a:lumMod val="50000"/>
                  </a:schemeClr>
                </a:solidFill>
                <a:latin typeface="Arial" panose="020B0604020202020204" pitchFamily="34" charset="0"/>
                <a:cs typeface="Arial" panose="020B0604020202020204" pitchFamily="34" charset="0"/>
              </a:rPr>
              <a:t>Metropole Ruhr</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8979" y="14086"/>
            <a:ext cx="1569880" cy="456639"/>
          </a:xfrm>
          <a:prstGeom prst="rect">
            <a:avLst/>
          </a:prstGeom>
        </p:spPr>
      </p:pic>
    </p:spTree>
    <p:extLst>
      <p:ext uri="{BB962C8B-B14F-4D97-AF65-F5344CB8AC3E}">
        <p14:creationId xmlns:p14="http://schemas.microsoft.com/office/powerpoint/2010/main" val="3493774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einfach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3" y="591790"/>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6F6F6E"/>
              </a:solidFill>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Calibri" panose="020F0502020204030204" pitchFamily="34" charset="0"/>
              </a:defRPr>
            </a:lvl1pPr>
          </a:lstStyle>
          <a:p>
            <a:r>
              <a:rPr lang="de-DE"/>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838200" y="1825625"/>
            <a:ext cx="10515600" cy="4271449"/>
          </a:xfrm>
          <a:prstGeom prst="rect">
            <a:avLst/>
          </a:prstGeom>
        </p:spPr>
        <p:txBody>
          <a:bodyPr/>
          <a:lstStyle>
            <a:lvl1pPr>
              <a:defRPr b="1" i="0">
                <a:solidFill>
                  <a:srgbClr val="6F6F6E"/>
                </a:solidFill>
                <a:latin typeface="Lato" panose="020F0502020204030203" pitchFamily="34" charset="0"/>
                <a:cs typeface="Calibri" panose="020F0502020204030204" pitchFamily="34" charset="0"/>
              </a:defRPr>
            </a:lvl1pPr>
            <a:lvl2pPr>
              <a:defRPr b="1" i="0">
                <a:solidFill>
                  <a:srgbClr val="6F6F6E"/>
                </a:solidFill>
                <a:latin typeface="Lato" panose="020F0502020204030203" pitchFamily="34" charset="0"/>
                <a:cs typeface="Calibri" panose="020F0502020204030204" pitchFamily="34" charset="0"/>
              </a:defRPr>
            </a:lvl2pPr>
            <a:lvl3pPr>
              <a:defRPr b="1" i="0">
                <a:solidFill>
                  <a:srgbClr val="6F6F6E"/>
                </a:solidFill>
                <a:latin typeface="Lato" panose="020F0502020204030203" pitchFamily="34" charset="0"/>
                <a:cs typeface="Calibri" panose="020F0502020204030204" pitchFamily="34" charset="0"/>
              </a:defRPr>
            </a:lvl3pPr>
            <a:lvl4pPr>
              <a:defRPr b="1" i="0">
                <a:solidFill>
                  <a:srgbClr val="6F6F6E"/>
                </a:solidFill>
                <a:latin typeface="Lato" panose="020F0502020204030203" pitchFamily="34" charset="0"/>
                <a:cs typeface="Calibri" panose="020F0502020204030204" pitchFamily="34" charset="0"/>
              </a:defRPr>
            </a:lvl4pPr>
            <a:lvl5pPr>
              <a:defRPr b="1" i="0">
                <a:solidFill>
                  <a:srgbClr val="6F6F6E"/>
                </a:solidFill>
                <a:latin typeface="Lato" panose="020F0502020204030203"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Calibri" panose="020F0502020204030204" pitchFamily="34" charset="0"/>
              </a:defRPr>
            </a:lvl1p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2380685" y="6461404"/>
            <a:ext cx="7877909" cy="283084"/>
          </a:xfrm>
          <a:prstGeom prst="rect">
            <a:avLst/>
          </a:prstGeom>
        </p:spPr>
        <p:txBody>
          <a:bodyPr/>
          <a:lstStyle>
            <a:lvl1pPr>
              <a:defRPr sz="1400" b="0" i="0">
                <a:solidFill>
                  <a:srgbClr val="6F6F6E"/>
                </a:solidFill>
                <a:latin typeface="Calibri" panose="020F0502020204030204" pitchFamily="34" charset="0"/>
                <a:cs typeface="Calibri" panose="020F0502020204030204" pitchFamily="34" charset="0"/>
              </a:defRPr>
            </a:lvl1pPr>
          </a:lstStyle>
          <a:p>
            <a:pPr algn="ctr"/>
            <a:r>
              <a:rPr lang="de-DE" err="1">
                <a:latin typeface="Lato" panose="020F0502020204030203" pitchFamily="34" charset="0"/>
              </a:rPr>
              <a:t>University:Future</a:t>
            </a:r>
            <a:r>
              <a:rPr lang="de-DE">
                <a:latin typeface="Lato" panose="020F0502020204030203" pitchFamily="34" charset="0"/>
              </a:rPr>
              <a:t> Festival 2024</a:t>
            </a: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Calibri" panose="020F0502020204030204" pitchFamily="34" charset="0"/>
              </a:defRPr>
            </a:lvl1pPr>
          </a:lstStyle>
          <a:p>
            <a:fld id="{BBDAF7BE-D89C-6B49-BAC7-BAB901C4C797}" type="slidenum">
              <a:rPr lang="de-DE" smtClean="0"/>
              <a:pPr/>
              <a:t>‹#›</a:t>
            </a:fld>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Calibri" panose="020F0502020204030204"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a:t>Mastertextformat bearbeiten</a:t>
            </a:r>
          </a:p>
        </p:txBody>
      </p:sp>
      <p:sp>
        <p:nvSpPr>
          <p:cNvPr id="17" name="Textfeld 16">
            <a:extLst>
              <a:ext uri="{FF2B5EF4-FFF2-40B4-BE49-F238E27FC236}">
                <a16:creationId xmlns:a16="http://schemas.microsoft.com/office/drawing/2014/main" id="{27738822-73E3-9AA9-790F-F97B051A4592}"/>
              </a:ext>
            </a:extLst>
          </p:cNvPr>
          <p:cNvSpPr txBox="1"/>
          <p:nvPr userDrawn="1"/>
        </p:nvSpPr>
        <p:spPr>
          <a:xfrm>
            <a:off x="10343228" y="433436"/>
            <a:ext cx="1688934" cy="577081"/>
          </a:xfrm>
          <a:prstGeom prst="rect">
            <a:avLst/>
          </a:prstGeom>
          <a:noFill/>
        </p:spPr>
        <p:txBody>
          <a:bodyPr wrap="square">
            <a:spAutoFit/>
          </a:bodyPr>
          <a:lstStyle/>
          <a:p>
            <a:pPr marL="0" indent="0"/>
            <a:r>
              <a:rPr lang="de-DE" sz="1050">
                <a:solidFill>
                  <a:schemeClr val="bg1">
                    <a:lumMod val="50000"/>
                  </a:schemeClr>
                </a:solidFill>
              </a:rPr>
              <a:t>Datenkompetenzzentrum </a:t>
            </a:r>
            <a:br>
              <a:rPr lang="de-DE" sz="1050">
                <a:solidFill>
                  <a:schemeClr val="bg1">
                    <a:lumMod val="50000"/>
                  </a:schemeClr>
                </a:solidFill>
              </a:rPr>
            </a:br>
            <a:r>
              <a:rPr lang="de-DE" sz="1050">
                <a:solidFill>
                  <a:schemeClr val="bg1">
                    <a:lumMod val="50000"/>
                  </a:schemeClr>
                </a:solidFill>
              </a:rPr>
              <a:t>Gesundheitsdaten </a:t>
            </a:r>
            <a:br>
              <a:rPr lang="de-DE" sz="1050">
                <a:solidFill>
                  <a:schemeClr val="bg1">
                    <a:lumMod val="50000"/>
                  </a:schemeClr>
                </a:solidFill>
              </a:rPr>
            </a:br>
            <a:r>
              <a:rPr lang="de-DE" sz="1050">
                <a:solidFill>
                  <a:schemeClr val="bg1">
                    <a:lumMod val="50000"/>
                  </a:schemeClr>
                </a:solidFill>
              </a:rPr>
              <a:t>Metropole Ruhr</a:t>
            </a:r>
          </a:p>
        </p:txBody>
      </p:sp>
      <p:sp>
        <p:nvSpPr>
          <p:cNvPr id="12" name="Textplatzhalter 11">
            <a:extLst>
              <a:ext uri="{FF2B5EF4-FFF2-40B4-BE49-F238E27FC236}">
                <a16:creationId xmlns:a16="http://schemas.microsoft.com/office/drawing/2014/main" id="{2EBA8401-6FA3-AE0C-AA6B-8383F8EDC735}"/>
              </a:ext>
            </a:extLst>
          </p:cNvPr>
          <p:cNvSpPr>
            <a:spLocks noGrp="1"/>
          </p:cNvSpPr>
          <p:nvPr>
            <p:ph type="body" sz="quarter" idx="14" hasCustomPrompt="1"/>
          </p:nvPr>
        </p:nvSpPr>
        <p:spPr>
          <a:xfrm>
            <a:off x="838200" y="6210300"/>
            <a:ext cx="10515600" cy="214313"/>
          </a:xfrm>
          <a:prstGeom prst="rect">
            <a:avLst/>
          </a:prstGeom>
        </p:spPr>
        <p:txBody>
          <a:bodyPr/>
          <a:lstStyle>
            <a:lvl1pPr marL="0" indent="0">
              <a:buNone/>
              <a:defRPr sz="800">
                <a:solidFill>
                  <a:schemeClr val="bg1">
                    <a:lumMod val="65000"/>
                  </a:schemeClr>
                </a:solidFill>
                <a:latin typeface="Lato" panose="020F0502020204030203" pitchFamily="34" charset="0"/>
              </a:defRPr>
            </a:lvl1pPr>
          </a:lstStyle>
          <a:p>
            <a:pPr lvl="0"/>
            <a:r>
              <a:rPr lang="de-DE"/>
              <a:t>Quellenangabe</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8979" y="14086"/>
            <a:ext cx="1569880" cy="456639"/>
          </a:xfrm>
          <a:prstGeom prst="rect">
            <a:avLst/>
          </a:prstGeom>
        </p:spPr>
      </p:pic>
    </p:spTree>
    <p:extLst>
      <p:ext uri="{BB962C8B-B14F-4D97-AF65-F5344CB8AC3E}">
        <p14:creationId xmlns:p14="http://schemas.microsoft.com/office/powerpoint/2010/main" val="416286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halt einfach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Calibri" panose="020F0502020204030204" pitchFamily="34" charset="0"/>
              </a:defRPr>
            </a:lvl1pPr>
          </a:lstStyle>
          <a:p>
            <a:r>
              <a:rPr lang="de-DE"/>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838200" y="1825625"/>
            <a:ext cx="10515600" cy="4271449"/>
          </a:xfrm>
          <a:prstGeom prst="rect">
            <a:avLst/>
          </a:prstGeom>
        </p:spPr>
        <p:txBody>
          <a:bodyPr/>
          <a:lstStyle>
            <a:lvl1pPr>
              <a:defRPr b="1" i="0">
                <a:solidFill>
                  <a:srgbClr val="6F6F6E"/>
                </a:solidFill>
                <a:latin typeface="Lato" panose="020F0502020204030203" pitchFamily="34" charset="0"/>
                <a:cs typeface="Calibri" panose="020F0502020204030204" pitchFamily="34" charset="0"/>
              </a:defRPr>
            </a:lvl1pPr>
            <a:lvl2pPr>
              <a:defRPr b="1" i="0">
                <a:solidFill>
                  <a:srgbClr val="6F6F6E"/>
                </a:solidFill>
                <a:latin typeface="Lato" panose="020F0502020204030203" pitchFamily="34" charset="0"/>
                <a:cs typeface="Calibri" panose="020F0502020204030204" pitchFamily="34" charset="0"/>
              </a:defRPr>
            </a:lvl2pPr>
            <a:lvl3pPr>
              <a:defRPr b="1" i="0">
                <a:solidFill>
                  <a:srgbClr val="6F6F6E"/>
                </a:solidFill>
                <a:latin typeface="Lato" panose="020F0502020204030203" pitchFamily="34" charset="0"/>
                <a:cs typeface="Calibri" panose="020F0502020204030204" pitchFamily="34" charset="0"/>
              </a:defRPr>
            </a:lvl3pPr>
            <a:lvl4pPr>
              <a:defRPr b="1" i="0">
                <a:solidFill>
                  <a:srgbClr val="6F6F6E"/>
                </a:solidFill>
                <a:latin typeface="Lato" panose="020F0502020204030203" pitchFamily="34" charset="0"/>
                <a:cs typeface="Calibri" panose="020F0502020204030204" pitchFamily="34" charset="0"/>
              </a:defRPr>
            </a:lvl4pPr>
            <a:lvl5pPr>
              <a:defRPr b="1" i="0">
                <a:solidFill>
                  <a:srgbClr val="6F6F6E"/>
                </a:solidFill>
                <a:latin typeface="Lato" panose="020F0502020204030203"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Calibri" panose="020F0502020204030204" pitchFamily="34" charset="0"/>
              </a:defRPr>
            </a:lvl1p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2380685" y="6461404"/>
            <a:ext cx="7877909" cy="283084"/>
          </a:xfrm>
          <a:prstGeom prst="rect">
            <a:avLst/>
          </a:prstGeom>
        </p:spPr>
        <p:txBody>
          <a:bodyPr/>
          <a:lstStyle>
            <a:lvl1pPr algn="ctr">
              <a:defRPr sz="1400" b="0" i="0">
                <a:solidFill>
                  <a:srgbClr val="6F6F6E"/>
                </a:solidFill>
                <a:latin typeface="Calibri" panose="020F0502020204030204" pitchFamily="34" charset="0"/>
                <a:cs typeface="Calibri" panose="020F0502020204030204" pitchFamily="34" charset="0"/>
              </a:defRPr>
            </a:lvl1pPr>
          </a:lstStyle>
          <a:p>
            <a:r>
              <a:rPr lang="de-DE">
                <a:latin typeface="Lato" panose="020F0502020204030203" pitchFamily="34" charset="0"/>
              </a:rPr>
              <a:t>University:Future Festival 2024</a:t>
            </a: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Calibri" panose="020F0502020204030204" pitchFamily="34" charset="0"/>
              </a:defRPr>
            </a:lvl1pPr>
          </a:lstStyle>
          <a:p>
            <a:fld id="{BBDAF7BE-D89C-6B49-BAC7-BAB901C4C797}" type="slidenum">
              <a:rPr lang="de-DE" smtClean="0"/>
              <a:pPr/>
              <a:t>‹#›</a:t>
            </a:fld>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Calibri" panose="020F0502020204030204"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a:t>Mastertextformat bearbeiten</a:t>
            </a:r>
          </a:p>
        </p:txBody>
      </p:sp>
      <p:sp>
        <p:nvSpPr>
          <p:cNvPr id="17" name="Textfeld 16">
            <a:extLst>
              <a:ext uri="{FF2B5EF4-FFF2-40B4-BE49-F238E27FC236}">
                <a16:creationId xmlns:a16="http://schemas.microsoft.com/office/drawing/2014/main" id="{27738822-73E3-9AA9-790F-F97B051A4592}"/>
              </a:ext>
            </a:extLst>
          </p:cNvPr>
          <p:cNvSpPr txBox="1"/>
          <p:nvPr userDrawn="1"/>
        </p:nvSpPr>
        <p:spPr>
          <a:xfrm>
            <a:off x="10343228" y="433436"/>
            <a:ext cx="1688934" cy="577081"/>
          </a:xfrm>
          <a:prstGeom prst="rect">
            <a:avLst/>
          </a:prstGeom>
          <a:noFill/>
        </p:spPr>
        <p:txBody>
          <a:bodyPr wrap="square">
            <a:spAutoFit/>
          </a:bodyPr>
          <a:lstStyle/>
          <a:p>
            <a:pPr marL="0" indent="0"/>
            <a:r>
              <a:rPr lang="de-DE" sz="1050">
                <a:solidFill>
                  <a:schemeClr val="bg1">
                    <a:lumMod val="50000"/>
                  </a:schemeClr>
                </a:solidFill>
              </a:rPr>
              <a:t>Datenkompetenzzentrum </a:t>
            </a:r>
            <a:br>
              <a:rPr lang="de-DE" sz="1050">
                <a:solidFill>
                  <a:schemeClr val="bg1">
                    <a:lumMod val="50000"/>
                  </a:schemeClr>
                </a:solidFill>
              </a:rPr>
            </a:br>
            <a:r>
              <a:rPr lang="de-DE" sz="1050">
                <a:solidFill>
                  <a:schemeClr val="bg1">
                    <a:lumMod val="50000"/>
                  </a:schemeClr>
                </a:solidFill>
              </a:rPr>
              <a:t>Gesundheitsdaten </a:t>
            </a:r>
            <a:br>
              <a:rPr lang="de-DE" sz="1050">
                <a:solidFill>
                  <a:schemeClr val="bg1">
                    <a:lumMod val="50000"/>
                  </a:schemeClr>
                </a:solidFill>
              </a:rPr>
            </a:br>
            <a:r>
              <a:rPr lang="de-DE" sz="1050">
                <a:solidFill>
                  <a:schemeClr val="bg1">
                    <a:lumMod val="50000"/>
                  </a:schemeClr>
                </a:solidFill>
              </a:rPr>
              <a:t>Metropole Ruhr</a:t>
            </a:r>
          </a:p>
        </p:txBody>
      </p:sp>
      <p:sp>
        <p:nvSpPr>
          <p:cNvPr id="12" name="Textplatzhalter 11">
            <a:extLst>
              <a:ext uri="{FF2B5EF4-FFF2-40B4-BE49-F238E27FC236}">
                <a16:creationId xmlns:a16="http://schemas.microsoft.com/office/drawing/2014/main" id="{2EBA8401-6FA3-AE0C-AA6B-8383F8EDC735}"/>
              </a:ext>
            </a:extLst>
          </p:cNvPr>
          <p:cNvSpPr>
            <a:spLocks noGrp="1"/>
          </p:cNvSpPr>
          <p:nvPr>
            <p:ph type="body" sz="quarter" idx="14" hasCustomPrompt="1"/>
          </p:nvPr>
        </p:nvSpPr>
        <p:spPr>
          <a:xfrm>
            <a:off x="838200" y="6210300"/>
            <a:ext cx="10515600" cy="214313"/>
          </a:xfrm>
          <a:prstGeom prst="rect">
            <a:avLst/>
          </a:prstGeom>
        </p:spPr>
        <p:txBody>
          <a:bodyPr/>
          <a:lstStyle>
            <a:lvl1pPr marL="0" indent="0">
              <a:buNone/>
              <a:defRPr sz="800">
                <a:solidFill>
                  <a:schemeClr val="bg1">
                    <a:lumMod val="65000"/>
                  </a:schemeClr>
                </a:solidFill>
                <a:latin typeface="Lato" panose="020F0502020204030203" pitchFamily="34" charset="0"/>
              </a:defRPr>
            </a:lvl1pPr>
          </a:lstStyle>
          <a:p>
            <a:pPr lvl="0"/>
            <a:r>
              <a:rPr lang="de-DE"/>
              <a:t>Quellenangabe</a:t>
            </a:r>
          </a:p>
        </p:txBody>
      </p:sp>
      <p:pic>
        <p:nvPicPr>
          <p:cNvPr id="22" name="Grafi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8979" y="14086"/>
            <a:ext cx="1569880" cy="456639"/>
          </a:xfrm>
          <a:prstGeom prst="rect">
            <a:avLst/>
          </a:prstGeom>
        </p:spPr>
      </p:pic>
    </p:spTree>
    <p:extLst>
      <p:ext uri="{BB962C8B-B14F-4D97-AF65-F5344CB8AC3E}">
        <p14:creationId xmlns:p14="http://schemas.microsoft.com/office/powerpoint/2010/main" val="177606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mit Bild 1">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EA1656B-4002-B443-B8D7-1C860700F0F1}"/>
              </a:ext>
            </a:extLst>
          </p:cNvPr>
          <p:cNvSpPr/>
          <p:nvPr userDrawn="1"/>
        </p:nvSpPr>
        <p:spPr>
          <a:xfrm>
            <a:off x="0" y="569659"/>
            <a:ext cx="12192001" cy="628834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6F6F6E"/>
              </a:solidFill>
              <a:latin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CD835D2C-E7F1-A544-B895-F06453DAC361}"/>
              </a:ext>
            </a:extLst>
          </p:cNvPr>
          <p:cNvSpPr>
            <a:spLocks noGrp="1"/>
          </p:cNvSpPr>
          <p:nvPr>
            <p:ph type="title"/>
          </p:nvPr>
        </p:nvSpPr>
        <p:spPr>
          <a:xfrm>
            <a:off x="359453" y="218566"/>
            <a:ext cx="9846870" cy="700133"/>
          </a:xfrm>
          <a:prstGeom prst="rect">
            <a:avLst/>
          </a:prstGeom>
        </p:spPr>
        <p:txBody>
          <a:bodyPr/>
          <a:lstStyle>
            <a:lvl1pPr>
              <a:defRPr b="1" i="0">
                <a:solidFill>
                  <a:srgbClr val="004F9F"/>
                </a:solidFill>
                <a:latin typeface="Lato" panose="020F0502020204030203" pitchFamily="34" charset="0"/>
                <a:cs typeface="Calibri" panose="020F0502020204030204" pitchFamily="34" charset="0"/>
              </a:defRPr>
            </a:lvl1pPr>
          </a:lstStyle>
          <a:p>
            <a:r>
              <a:rPr lang="de-DE"/>
              <a:t>Mastertitelformat bearbeiten</a:t>
            </a:r>
          </a:p>
        </p:txBody>
      </p:sp>
      <p:sp>
        <p:nvSpPr>
          <p:cNvPr id="3" name="Inhaltsplatzhalter 2">
            <a:extLst>
              <a:ext uri="{FF2B5EF4-FFF2-40B4-BE49-F238E27FC236}">
                <a16:creationId xmlns:a16="http://schemas.microsoft.com/office/drawing/2014/main" id="{069BA03A-A759-3443-957F-A78505520D4A}"/>
              </a:ext>
            </a:extLst>
          </p:cNvPr>
          <p:cNvSpPr>
            <a:spLocks noGrp="1"/>
          </p:cNvSpPr>
          <p:nvPr>
            <p:ph idx="1"/>
          </p:nvPr>
        </p:nvSpPr>
        <p:spPr>
          <a:xfrm>
            <a:off x="6096000" y="1825625"/>
            <a:ext cx="5257800" cy="4462716"/>
          </a:xfrm>
          <a:prstGeom prst="rect">
            <a:avLst/>
          </a:prstGeom>
        </p:spPr>
        <p:txBody>
          <a:bodyPr/>
          <a:lstStyle>
            <a:lvl1pPr>
              <a:defRPr b="1" i="0">
                <a:solidFill>
                  <a:srgbClr val="6F6F6E"/>
                </a:solidFill>
                <a:latin typeface="Lato" panose="020F0502020204030203" pitchFamily="34" charset="0"/>
                <a:cs typeface="Calibri" panose="020F0502020204030204" pitchFamily="34" charset="0"/>
              </a:defRPr>
            </a:lvl1pPr>
            <a:lvl2pPr>
              <a:defRPr b="1" i="0">
                <a:solidFill>
                  <a:srgbClr val="6F6F6E"/>
                </a:solidFill>
                <a:latin typeface="Lato" panose="020F0502020204030203" pitchFamily="34" charset="0"/>
                <a:cs typeface="Calibri" panose="020F0502020204030204" pitchFamily="34" charset="0"/>
              </a:defRPr>
            </a:lvl2pPr>
            <a:lvl3pPr>
              <a:defRPr b="1" i="0">
                <a:solidFill>
                  <a:srgbClr val="6F6F6E"/>
                </a:solidFill>
                <a:latin typeface="Lato" panose="020F0502020204030203" pitchFamily="34" charset="0"/>
                <a:cs typeface="Calibri" panose="020F0502020204030204" pitchFamily="34" charset="0"/>
              </a:defRPr>
            </a:lvl3pPr>
            <a:lvl4pPr>
              <a:defRPr b="1" i="0">
                <a:solidFill>
                  <a:srgbClr val="6F6F6E"/>
                </a:solidFill>
                <a:latin typeface="Lato" panose="020F0502020204030203" pitchFamily="34" charset="0"/>
                <a:cs typeface="Calibri" panose="020F0502020204030204" pitchFamily="34" charset="0"/>
              </a:defRPr>
            </a:lvl4pPr>
            <a:lvl5pPr>
              <a:defRPr b="1" i="0">
                <a:solidFill>
                  <a:srgbClr val="6F6F6E"/>
                </a:solidFill>
                <a:latin typeface="Lato" panose="020F0502020204030203"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573BAD-BD44-9846-992C-EAE7BE747105}"/>
              </a:ext>
            </a:extLst>
          </p:cNvPr>
          <p:cNvSpPr>
            <a:spLocks noGrp="1"/>
          </p:cNvSpPr>
          <p:nvPr>
            <p:ph type="dt" sz="half" idx="10"/>
          </p:nvPr>
        </p:nvSpPr>
        <p:spPr>
          <a:xfrm>
            <a:off x="838200" y="6461404"/>
            <a:ext cx="2743200" cy="283084"/>
          </a:xfrm>
          <a:prstGeom prst="rect">
            <a:avLst/>
          </a:prstGeom>
        </p:spPr>
        <p:txBody>
          <a:bodyPr/>
          <a:lstStyle>
            <a:lvl1pPr>
              <a:defRPr sz="1400" b="0" i="0">
                <a:solidFill>
                  <a:srgbClr val="6F6F6E"/>
                </a:solidFill>
                <a:latin typeface="Lato" panose="020F0502020204030203" pitchFamily="34" charset="0"/>
                <a:cs typeface="Calibri" panose="020F0502020204030204" pitchFamily="34" charset="0"/>
              </a:defRPr>
            </a:lvl1pPr>
          </a:lstStyle>
          <a:p>
            <a:fld id="{D51484A8-DD7B-4F4B-9766-05D727144B0D}" type="datetime1">
              <a:rPr lang="de-DE" smtClean="0"/>
              <a:pPr/>
              <a:t>15.11.24</a:t>
            </a:fld>
            <a:endParaRPr lang="de-DE"/>
          </a:p>
        </p:txBody>
      </p:sp>
      <p:sp>
        <p:nvSpPr>
          <p:cNvPr id="5" name="Fußzeilenplatzhalter 4">
            <a:extLst>
              <a:ext uri="{FF2B5EF4-FFF2-40B4-BE49-F238E27FC236}">
                <a16:creationId xmlns:a16="http://schemas.microsoft.com/office/drawing/2014/main" id="{78465710-7F62-784E-83AC-92E1948C185D}"/>
              </a:ext>
            </a:extLst>
          </p:cNvPr>
          <p:cNvSpPr>
            <a:spLocks noGrp="1"/>
          </p:cNvSpPr>
          <p:nvPr>
            <p:ph type="ftr" sz="quarter" idx="11"/>
          </p:nvPr>
        </p:nvSpPr>
        <p:spPr>
          <a:xfrm>
            <a:off x="2369865" y="6461404"/>
            <a:ext cx="7737231" cy="283084"/>
          </a:xfrm>
          <a:prstGeom prst="rect">
            <a:avLst/>
          </a:prstGeom>
        </p:spPr>
        <p:txBody>
          <a:bodyPr/>
          <a:lstStyle>
            <a:lvl1pPr>
              <a:defRPr sz="1400" b="0" i="0">
                <a:solidFill>
                  <a:srgbClr val="6F6F6E"/>
                </a:solidFill>
                <a:latin typeface="Calibri" panose="020F0502020204030204" pitchFamily="34" charset="0"/>
                <a:cs typeface="Calibri" panose="020F0502020204030204" pitchFamily="34" charset="0"/>
              </a:defRPr>
            </a:lvl1pPr>
          </a:lstStyle>
          <a:p>
            <a:pPr algn="ctr"/>
            <a:r>
              <a:rPr lang="de-DE" err="1">
                <a:latin typeface="Lato" panose="020F0502020204030203" pitchFamily="34" charset="0"/>
              </a:rPr>
              <a:t>University:Future</a:t>
            </a:r>
            <a:r>
              <a:rPr lang="de-DE">
                <a:latin typeface="Lato" panose="020F0502020204030203" pitchFamily="34" charset="0"/>
              </a:rPr>
              <a:t> Festival 2024</a:t>
            </a:r>
          </a:p>
        </p:txBody>
      </p:sp>
      <p:sp>
        <p:nvSpPr>
          <p:cNvPr id="6" name="Foliennummernplatzhalter 5">
            <a:extLst>
              <a:ext uri="{FF2B5EF4-FFF2-40B4-BE49-F238E27FC236}">
                <a16:creationId xmlns:a16="http://schemas.microsoft.com/office/drawing/2014/main" id="{37EEFAC5-ECF5-6948-97CC-841D2ED7257D}"/>
              </a:ext>
            </a:extLst>
          </p:cNvPr>
          <p:cNvSpPr>
            <a:spLocks noGrp="1"/>
          </p:cNvSpPr>
          <p:nvPr>
            <p:ph type="sldNum" sz="quarter" idx="12"/>
          </p:nvPr>
        </p:nvSpPr>
        <p:spPr>
          <a:xfrm>
            <a:off x="8610600" y="6461404"/>
            <a:ext cx="2743200" cy="283084"/>
          </a:xfrm>
          <a:prstGeom prst="rect">
            <a:avLst/>
          </a:prstGeom>
        </p:spPr>
        <p:txBody>
          <a:bodyPr/>
          <a:lstStyle>
            <a:lvl1pPr algn="r">
              <a:defRPr sz="1400" b="0" i="0">
                <a:solidFill>
                  <a:srgbClr val="6F6F6E"/>
                </a:solidFill>
                <a:latin typeface="Lato" panose="020F0502020204030203" pitchFamily="34" charset="0"/>
                <a:cs typeface="Calibri" panose="020F0502020204030204" pitchFamily="34" charset="0"/>
              </a:defRPr>
            </a:lvl1pPr>
          </a:lstStyle>
          <a:p>
            <a:fld id="{BBDAF7BE-D89C-6B49-BAC7-BAB901C4C797}" type="slidenum">
              <a:rPr lang="de-DE" smtClean="0"/>
              <a:pPr/>
              <a:t>‹#›</a:t>
            </a:fld>
            <a:endParaRPr lang="de-DE"/>
          </a:p>
        </p:txBody>
      </p:sp>
      <p:sp>
        <p:nvSpPr>
          <p:cNvPr id="13" name="Ecken des Rechtecks auf der gleichen Seite abrunden 12">
            <a:extLst>
              <a:ext uri="{FF2B5EF4-FFF2-40B4-BE49-F238E27FC236}">
                <a16:creationId xmlns:a16="http://schemas.microsoft.com/office/drawing/2014/main" id="{E5C23A2E-0362-FD44-9624-A0A7568B305D}"/>
              </a:ext>
            </a:extLst>
          </p:cNvPr>
          <p:cNvSpPr/>
          <p:nvPr userDrawn="1"/>
        </p:nvSpPr>
        <p:spPr>
          <a:xfrm rot="10800000">
            <a:off x="10206323" y="-4"/>
            <a:ext cx="1825839" cy="97746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1BFA20DD-2D12-8E4E-A599-C39632163782}"/>
              </a:ext>
            </a:extLst>
          </p:cNvPr>
          <p:cNvSpPr>
            <a:spLocks noGrp="1"/>
          </p:cNvSpPr>
          <p:nvPr>
            <p:ph type="body" sz="quarter" idx="13"/>
          </p:nvPr>
        </p:nvSpPr>
        <p:spPr>
          <a:xfrm>
            <a:off x="838200" y="1016527"/>
            <a:ext cx="9368123" cy="358320"/>
          </a:xfrm>
          <a:prstGeom prst="rect">
            <a:avLst/>
          </a:prstGeom>
        </p:spPr>
        <p:txBody>
          <a:bodyPr/>
          <a:lstStyle>
            <a:lvl1pPr>
              <a:buNone/>
              <a:defRPr sz="2000" b="0" i="0">
                <a:solidFill>
                  <a:srgbClr val="004F9F"/>
                </a:solidFill>
                <a:latin typeface="Lato" panose="020F0502020204030203" pitchFamily="34" charset="0"/>
                <a:cs typeface="Calibri" panose="020F0502020204030204" pitchFamily="34" charset="0"/>
              </a:defRPr>
            </a:lvl1pPr>
            <a:lvl2pPr>
              <a:buNone/>
              <a:defRPr b="0" i="0">
                <a:solidFill>
                  <a:srgbClr val="004F9F"/>
                </a:solidFill>
                <a:latin typeface="Lato" panose="020F0502020204030203" pitchFamily="34" charset="0"/>
                <a:cs typeface="Lato" panose="020F0502020204030203" pitchFamily="34" charset="0"/>
              </a:defRPr>
            </a:lvl2pPr>
            <a:lvl3pPr>
              <a:buNone/>
              <a:defRPr b="0" i="0">
                <a:solidFill>
                  <a:srgbClr val="004F9F"/>
                </a:solidFill>
                <a:latin typeface="Lato" panose="020F0502020204030203" pitchFamily="34" charset="0"/>
                <a:cs typeface="Lato" panose="020F0502020204030203" pitchFamily="34" charset="0"/>
              </a:defRPr>
            </a:lvl3pPr>
            <a:lvl4pPr>
              <a:buNone/>
              <a:defRPr b="0" i="0">
                <a:solidFill>
                  <a:srgbClr val="004F9F"/>
                </a:solidFill>
                <a:latin typeface="Lato" panose="020F0502020204030203" pitchFamily="34" charset="0"/>
                <a:cs typeface="Lato" panose="020F0502020204030203" pitchFamily="34" charset="0"/>
              </a:defRPr>
            </a:lvl4pPr>
            <a:lvl5pPr>
              <a:buNone/>
              <a:defRPr b="0" i="0">
                <a:solidFill>
                  <a:srgbClr val="004F9F"/>
                </a:solidFill>
                <a:latin typeface="Lato" panose="020F0502020204030203" pitchFamily="34" charset="0"/>
                <a:cs typeface="Lato" panose="020F0502020204030203" pitchFamily="34" charset="0"/>
              </a:defRPr>
            </a:lvl5pPr>
          </a:lstStyle>
          <a:p>
            <a:pPr lvl="0"/>
            <a:r>
              <a:rPr lang="de-DE"/>
              <a:t>Mastertextformat bearbeiten</a:t>
            </a:r>
          </a:p>
        </p:txBody>
      </p:sp>
      <p:sp>
        <p:nvSpPr>
          <p:cNvPr id="14" name="Bildplatzhalter 13">
            <a:extLst>
              <a:ext uri="{FF2B5EF4-FFF2-40B4-BE49-F238E27FC236}">
                <a16:creationId xmlns:a16="http://schemas.microsoft.com/office/drawing/2014/main" id="{E2F7C0E8-6F45-194C-9101-46DDBD399591}"/>
              </a:ext>
            </a:extLst>
          </p:cNvPr>
          <p:cNvSpPr>
            <a:spLocks noGrp="1"/>
          </p:cNvSpPr>
          <p:nvPr>
            <p:ph type="pic" sz="quarter" idx="14"/>
          </p:nvPr>
        </p:nvSpPr>
        <p:spPr>
          <a:xfrm>
            <a:off x="838200" y="1825372"/>
            <a:ext cx="4957763" cy="4462716"/>
          </a:xfrm>
          <a:prstGeom prst="rect">
            <a:avLst/>
          </a:prstGeom>
        </p:spPr>
        <p:txBody>
          <a:bodyPr/>
          <a:lstStyle/>
          <a:p>
            <a:endParaRPr lang="de-DE"/>
          </a:p>
        </p:txBody>
      </p:sp>
      <p:sp>
        <p:nvSpPr>
          <p:cNvPr id="16" name="Textfeld 15">
            <a:extLst>
              <a:ext uri="{FF2B5EF4-FFF2-40B4-BE49-F238E27FC236}">
                <a16:creationId xmlns:a16="http://schemas.microsoft.com/office/drawing/2014/main" id="{A6589818-1659-DD82-912A-11EB3A68836B}"/>
              </a:ext>
            </a:extLst>
          </p:cNvPr>
          <p:cNvSpPr txBox="1"/>
          <p:nvPr userDrawn="1"/>
        </p:nvSpPr>
        <p:spPr>
          <a:xfrm>
            <a:off x="10343228" y="433436"/>
            <a:ext cx="1688934" cy="577081"/>
          </a:xfrm>
          <a:prstGeom prst="rect">
            <a:avLst/>
          </a:prstGeom>
          <a:noFill/>
        </p:spPr>
        <p:txBody>
          <a:bodyPr wrap="square">
            <a:spAutoFit/>
          </a:bodyPr>
          <a:lstStyle/>
          <a:p>
            <a:pPr marL="0" indent="0"/>
            <a:r>
              <a:rPr lang="de-DE" sz="1050">
                <a:solidFill>
                  <a:schemeClr val="bg1">
                    <a:lumMod val="50000"/>
                  </a:schemeClr>
                </a:solidFill>
              </a:rPr>
              <a:t>Datenkompetenzzentrum </a:t>
            </a:r>
            <a:br>
              <a:rPr lang="de-DE" sz="1050">
                <a:solidFill>
                  <a:schemeClr val="bg1">
                    <a:lumMod val="50000"/>
                  </a:schemeClr>
                </a:solidFill>
              </a:rPr>
            </a:br>
            <a:r>
              <a:rPr lang="de-DE" sz="1050">
                <a:solidFill>
                  <a:schemeClr val="bg1">
                    <a:lumMod val="50000"/>
                  </a:schemeClr>
                </a:solidFill>
              </a:rPr>
              <a:t>Gesundheitsdaten </a:t>
            </a:r>
            <a:br>
              <a:rPr lang="de-DE" sz="1050">
                <a:solidFill>
                  <a:schemeClr val="bg1">
                    <a:lumMod val="50000"/>
                  </a:schemeClr>
                </a:solidFill>
              </a:rPr>
            </a:br>
            <a:r>
              <a:rPr lang="de-DE" sz="1050">
                <a:solidFill>
                  <a:schemeClr val="bg1">
                    <a:lumMod val="50000"/>
                  </a:schemeClr>
                </a:solidFill>
              </a:rPr>
              <a:t>Metropole Ruhr</a:t>
            </a:r>
          </a:p>
        </p:txBody>
      </p:sp>
      <p:pic>
        <p:nvPicPr>
          <p:cNvPr id="17" name="Grafik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8979" y="14086"/>
            <a:ext cx="1569880" cy="456639"/>
          </a:xfrm>
          <a:prstGeom prst="rect">
            <a:avLst/>
          </a:prstGeom>
        </p:spPr>
      </p:pic>
    </p:spTree>
    <p:extLst>
      <p:ext uri="{BB962C8B-B14F-4D97-AF65-F5344CB8AC3E}">
        <p14:creationId xmlns:p14="http://schemas.microsoft.com/office/powerpoint/2010/main" val="7509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Graufläch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314EDFD-6EF6-FB45-93A6-6199BFFBC2A8}"/>
              </a:ext>
            </a:extLst>
          </p:cNvPr>
          <p:cNvSpPr/>
          <p:nvPr userDrawn="1"/>
        </p:nvSpPr>
        <p:spPr>
          <a:xfrm>
            <a:off x="859537" y="1201783"/>
            <a:ext cx="11332464" cy="565621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9224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Bildhintergrund">
    <p:spTree>
      <p:nvGrpSpPr>
        <p:cNvPr id="1" name=""/>
        <p:cNvGrpSpPr/>
        <p:nvPr/>
      </p:nvGrpSpPr>
      <p:grpSpPr>
        <a:xfrm>
          <a:off x="0" y="0"/>
          <a:ext cx="0" cy="0"/>
          <a:chOff x="0" y="0"/>
          <a:chExt cx="0" cy="0"/>
        </a:xfrm>
      </p:grpSpPr>
      <p:sp>
        <p:nvSpPr>
          <p:cNvPr id="5" name="Bildplatzhalter 2">
            <a:extLst>
              <a:ext uri="{FF2B5EF4-FFF2-40B4-BE49-F238E27FC236}">
                <a16:creationId xmlns:a16="http://schemas.microsoft.com/office/drawing/2014/main" id="{430466EC-6BAC-1740-9AD5-D651F3F5A7A5}"/>
              </a:ext>
            </a:extLst>
          </p:cNvPr>
          <p:cNvSpPr>
            <a:spLocks noGrp="1"/>
          </p:cNvSpPr>
          <p:nvPr>
            <p:ph type="pic" sz="quarter" idx="10"/>
          </p:nvPr>
        </p:nvSpPr>
        <p:spPr>
          <a:xfrm>
            <a:off x="858838" y="1201738"/>
            <a:ext cx="11333162" cy="5656262"/>
          </a:xfrm>
          <a:prstGeom prst="rect">
            <a:avLst/>
          </a:prstGeom>
        </p:spPr>
        <p:txBody>
          <a:bodyPr/>
          <a:lstStyle>
            <a:lvl1pPr>
              <a:defRPr>
                <a:latin typeface="Lato" panose="020F0502020204030203" pitchFamily="34" charset="0"/>
              </a:defRPr>
            </a:lvl1pPr>
          </a:lstStyle>
          <a:p>
            <a:endParaRPr lang="de-DE"/>
          </a:p>
        </p:txBody>
      </p:sp>
    </p:spTree>
    <p:extLst>
      <p:ext uri="{BB962C8B-B14F-4D97-AF65-F5344CB8AC3E}">
        <p14:creationId xmlns:p14="http://schemas.microsoft.com/office/powerpoint/2010/main" val="414189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42670031-D590-46F1-BB09-1861AA4E0ACA}"/>
              </a:ext>
            </a:extLst>
          </p:cNvPr>
          <p:cNvGrpSpPr>
            <a:grpSpLocks/>
          </p:cNvGrpSpPr>
          <p:nvPr userDrawn="1"/>
        </p:nvGrpSpPr>
        <p:grpSpPr bwMode="auto">
          <a:xfrm>
            <a:off x="-4233" y="2425700"/>
            <a:ext cx="203200" cy="990600"/>
            <a:chOff x="0" y="0"/>
            <a:chExt cx="96" cy="624"/>
          </a:xfrm>
        </p:grpSpPr>
        <p:sp>
          <p:nvSpPr>
            <p:cNvPr id="5" name="Rectangle 2">
              <a:extLst>
                <a:ext uri="{FF2B5EF4-FFF2-40B4-BE49-F238E27FC236}">
                  <a16:creationId xmlns:a16="http://schemas.microsoft.com/office/drawing/2014/main" id="{759AA25A-8E0A-4B6E-858B-C7E1DFEF30B6}"/>
                </a:ext>
              </a:extLst>
            </p:cNvPr>
            <p:cNvSpPr>
              <a:spLocks/>
            </p:cNvSpPr>
            <p:nvPr/>
          </p:nvSpPr>
          <p:spPr bwMode="auto">
            <a:xfrm>
              <a:off x="0" y="0"/>
              <a:ext cx="96" cy="624"/>
            </a:xfrm>
            <a:prstGeom prst="rect">
              <a:avLst/>
            </a:prstGeom>
            <a:solidFill>
              <a:srgbClr val="0000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9pPr>
            </a:lstStyle>
            <a:p>
              <a:pPr eaLnBrk="1" hangingPunct="1">
                <a:defRPr/>
              </a:pPr>
              <a:endParaRPr lang="de-DE" altLang="en-US" sz="2400"/>
            </a:p>
          </p:txBody>
        </p:sp>
        <p:sp>
          <p:nvSpPr>
            <p:cNvPr id="6" name="Rectangle 3">
              <a:extLst>
                <a:ext uri="{FF2B5EF4-FFF2-40B4-BE49-F238E27FC236}">
                  <a16:creationId xmlns:a16="http://schemas.microsoft.com/office/drawing/2014/main" id="{FC1B0407-2D5B-47D8-BB34-02A2E5DE929E}"/>
                </a:ext>
              </a:extLst>
            </p:cNvPr>
            <p:cNvSpPr>
              <a:spLocks/>
            </p:cNvSpPr>
            <p:nvPr/>
          </p:nvSpPr>
          <p:spPr bwMode="auto">
            <a:xfrm>
              <a:off x="0" y="0"/>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6"/>
                  <a:cs typeface="ヒラギノ角ゴ ProN W6"/>
                  <a:sym typeface="Arial" panose="020B0604020202020204" pitchFamily="34" charset="0"/>
                </a:defRPr>
              </a:lvl9pPr>
            </a:lstStyle>
            <a:p>
              <a:pPr eaLnBrk="1" hangingPunct="1">
                <a:defRPr/>
              </a:pPr>
              <a:endParaRPr lang="de-DE" altLang="en-US" sz="2400"/>
            </a:p>
          </p:txBody>
        </p:sp>
      </p:grpSp>
      <p:sp>
        <p:nvSpPr>
          <p:cNvPr id="2" name="Titel 1"/>
          <p:cNvSpPr>
            <a:spLocks noGrp="1"/>
          </p:cNvSpPr>
          <p:nvPr>
            <p:ph type="title" hasCustomPrompt="1"/>
          </p:nvPr>
        </p:nvSpPr>
        <p:spPr/>
        <p:txBody>
          <a:bodyPr/>
          <a:lstStyle>
            <a:lvl1pPr>
              <a:defRPr sz="2400" b="1">
                <a:latin typeface="Calibri" panose="020F0502020204030204" pitchFamily="34" charset="0"/>
                <a:cs typeface="Calibri" panose="020F0502020204030204" pitchFamily="34" charset="0"/>
              </a:defRPr>
            </a:lvl1pPr>
          </a:lstStyle>
          <a:p>
            <a:r>
              <a:rPr lang="de-DE"/>
              <a:t>TITELMASTERFORMAT DURCH KLICKEN BEARBEITEN</a:t>
            </a:r>
          </a:p>
        </p:txBody>
      </p:sp>
      <p:sp>
        <p:nvSpPr>
          <p:cNvPr id="3" name="Inhaltsplatzhalter 2"/>
          <p:cNvSpPr>
            <a:spLocks noGrp="1"/>
          </p:cNvSpPr>
          <p:nvPr>
            <p:ph idx="1"/>
          </p:nvPr>
        </p:nvSpPr>
        <p:spPr>
          <a:xfrm>
            <a:off x="609600" y="2349500"/>
            <a:ext cx="10972800" cy="3931763"/>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cxnSp>
        <p:nvCxnSpPr>
          <p:cNvPr id="13" name="Gerader Verbinder 12">
            <a:extLst>
              <a:ext uri="{FF2B5EF4-FFF2-40B4-BE49-F238E27FC236}">
                <a16:creationId xmlns:a16="http://schemas.microsoft.com/office/drawing/2014/main" id="{92164568-787C-409F-B6F7-7FBBD12139EB}"/>
              </a:ext>
            </a:extLst>
          </p:cNvPr>
          <p:cNvCxnSpPr/>
          <p:nvPr userDrawn="1"/>
        </p:nvCxnSpPr>
        <p:spPr bwMode="auto">
          <a:xfrm>
            <a:off x="-4233" y="152401"/>
            <a:ext cx="12196233" cy="0"/>
          </a:xfrm>
          <a:prstGeom prst="line">
            <a:avLst/>
          </a:prstGeom>
          <a:solidFill>
            <a:srgbClr val="00CC99"/>
          </a:solidFill>
          <a:ln w="12700" cap="flat" cmpd="sng" algn="ctr">
            <a:solidFill>
              <a:srgbClr val="000080"/>
            </a:solidFill>
            <a:prstDash val="solid"/>
            <a:round/>
            <a:headEnd type="none" w="med" len="med"/>
            <a:tailEnd type="none" w="med" len="med"/>
          </a:ln>
          <a:effectLst/>
        </p:spPr>
      </p:cxnSp>
      <p:cxnSp>
        <p:nvCxnSpPr>
          <p:cNvPr id="14" name="Gerader Verbinder 13">
            <a:extLst>
              <a:ext uri="{FF2B5EF4-FFF2-40B4-BE49-F238E27FC236}">
                <a16:creationId xmlns:a16="http://schemas.microsoft.com/office/drawing/2014/main" id="{AC9D14B5-D4D1-4844-B534-E6C03BF498A2}"/>
              </a:ext>
            </a:extLst>
          </p:cNvPr>
          <p:cNvCxnSpPr/>
          <p:nvPr userDrawn="1"/>
        </p:nvCxnSpPr>
        <p:spPr bwMode="auto">
          <a:xfrm>
            <a:off x="-4233" y="841376"/>
            <a:ext cx="12196233" cy="0"/>
          </a:xfrm>
          <a:prstGeom prst="line">
            <a:avLst/>
          </a:prstGeom>
          <a:solidFill>
            <a:srgbClr val="00CC99"/>
          </a:solidFill>
          <a:ln w="12700" cap="flat" cmpd="sng" algn="ctr">
            <a:solidFill>
              <a:srgbClr val="000080"/>
            </a:solidFill>
            <a:prstDash val="solid"/>
            <a:round/>
            <a:headEnd type="none" w="med" len="med"/>
            <a:tailEnd type="none" w="med" len="med"/>
          </a:ln>
          <a:effectLst/>
        </p:spPr>
      </p:cxnSp>
      <p:pic>
        <p:nvPicPr>
          <p:cNvPr id="16" name="Grafik 15">
            <a:extLst>
              <a:ext uri="{FF2B5EF4-FFF2-40B4-BE49-F238E27FC236}">
                <a16:creationId xmlns:a16="http://schemas.microsoft.com/office/drawing/2014/main" id="{FC976689-E150-4066-83A4-8C4A99B6995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60496" y="177763"/>
            <a:ext cx="1512168" cy="620839"/>
          </a:xfrm>
          <a:prstGeom prst="rect">
            <a:avLst/>
          </a:prstGeom>
        </p:spPr>
      </p:pic>
      <p:sp>
        <p:nvSpPr>
          <p:cNvPr id="7" name="Fußzeilenplatzhalter 6"/>
          <p:cNvSpPr>
            <a:spLocks noGrp="1"/>
          </p:cNvSpPr>
          <p:nvPr>
            <p:ph type="ftr" sz="quarter" idx="10"/>
          </p:nvPr>
        </p:nvSpPr>
        <p:spPr>
          <a:xfrm>
            <a:off x="4165600" y="6510634"/>
            <a:ext cx="3860800" cy="365125"/>
          </a:xfrm>
        </p:spPr>
        <p:txBody>
          <a:bodyPr/>
          <a:lstStyle>
            <a:lvl1pPr>
              <a:defRPr sz="1000"/>
            </a:lvl1pPr>
          </a:lstStyle>
          <a:p>
            <a:pPr>
              <a:defRPr/>
            </a:pPr>
            <a:r>
              <a:rPr lang="de-DE"/>
              <a:t>Lehrstuhl für Gesundheitsinformatik</a:t>
            </a:r>
          </a:p>
        </p:txBody>
      </p:sp>
      <p:sp>
        <p:nvSpPr>
          <p:cNvPr id="8" name="Foliennummernplatzhalter 7"/>
          <p:cNvSpPr>
            <a:spLocks noGrp="1"/>
          </p:cNvSpPr>
          <p:nvPr>
            <p:ph type="sldNum" sz="quarter" idx="11"/>
          </p:nvPr>
        </p:nvSpPr>
        <p:spPr>
          <a:xfrm>
            <a:off x="8737600" y="6510634"/>
            <a:ext cx="2844800" cy="365125"/>
          </a:xfrm>
        </p:spPr>
        <p:txBody>
          <a:bodyPr/>
          <a:lstStyle>
            <a:lvl1pPr>
              <a:defRPr sz="1000"/>
            </a:lvl1pPr>
          </a:lstStyle>
          <a:p>
            <a:fld id="{D74CC491-538C-4E90-8AAC-43C01576FD71}" type="slidenum">
              <a:rPr lang="de-DE" altLang="en-US" smtClean="0"/>
              <a:pPr/>
              <a:t>‹#›</a:t>
            </a:fld>
            <a:endParaRPr lang="de-DE" altLang="en-US"/>
          </a:p>
        </p:txBody>
      </p:sp>
      <p:sp>
        <p:nvSpPr>
          <p:cNvPr id="15" name="Textfeld 14">
            <a:extLst>
              <a:ext uri="{FF2B5EF4-FFF2-40B4-BE49-F238E27FC236}">
                <a16:creationId xmlns:a16="http://schemas.microsoft.com/office/drawing/2014/main" id="{D4138E14-1BBB-4EDD-B915-8CBC860E5172}"/>
              </a:ext>
            </a:extLst>
          </p:cNvPr>
          <p:cNvSpPr txBox="1"/>
          <p:nvPr userDrawn="1"/>
        </p:nvSpPr>
        <p:spPr>
          <a:xfrm>
            <a:off x="570030" y="6281266"/>
            <a:ext cx="485410" cy="215415"/>
          </a:xfrm>
          <a:prstGeom prst="rect">
            <a:avLst/>
          </a:prstGeom>
          <a:noFill/>
        </p:spPr>
        <p:txBody>
          <a:bodyPr wrap="square">
            <a:spAutoFit/>
          </a:bodyPr>
          <a:lstStyle/>
          <a:p>
            <a:r>
              <a:rPr lang="de-DE" sz="800">
                <a:solidFill>
                  <a:schemeClr val="bg1">
                    <a:lumMod val="65000"/>
                  </a:schemeClr>
                </a:solidFill>
                <a:latin typeface="Calibri" panose="020F0502020204030204" pitchFamily="34" charset="0"/>
                <a:cs typeface="Calibri" panose="020F0502020204030204" pitchFamily="34" charset="0"/>
              </a:rPr>
              <a:t>Quelle: </a:t>
            </a:r>
          </a:p>
        </p:txBody>
      </p:sp>
      <p:sp>
        <p:nvSpPr>
          <p:cNvPr id="12" name="Textplatzhalter 11">
            <a:extLst>
              <a:ext uri="{FF2B5EF4-FFF2-40B4-BE49-F238E27FC236}">
                <a16:creationId xmlns:a16="http://schemas.microsoft.com/office/drawing/2014/main" id="{34312B27-4C87-4515-96B5-0DF1C169CA24}"/>
              </a:ext>
            </a:extLst>
          </p:cNvPr>
          <p:cNvSpPr>
            <a:spLocks noGrp="1"/>
          </p:cNvSpPr>
          <p:nvPr>
            <p:ph type="body" sz="quarter" idx="12"/>
          </p:nvPr>
        </p:nvSpPr>
        <p:spPr>
          <a:xfrm>
            <a:off x="874164" y="6273523"/>
            <a:ext cx="10708235" cy="353693"/>
          </a:xfrm>
        </p:spPr>
        <p:txBody>
          <a:bodyPr/>
          <a:lstStyle>
            <a:lvl1pPr marL="39688" indent="0">
              <a:buNone/>
              <a:defRPr sz="800">
                <a:solidFill>
                  <a:schemeClr val="bg1">
                    <a:lumMod val="65000"/>
                  </a:schemeClr>
                </a:solidFill>
              </a:defRPr>
            </a:lvl1pPr>
          </a:lstStyle>
          <a:p>
            <a:pPr lvl="0"/>
            <a:endParaRPr lang="de-DE"/>
          </a:p>
        </p:txBody>
      </p:sp>
      <p:sp>
        <p:nvSpPr>
          <p:cNvPr id="25" name="Textfeld 24">
            <a:extLst>
              <a:ext uri="{FF2B5EF4-FFF2-40B4-BE49-F238E27FC236}">
                <a16:creationId xmlns:a16="http://schemas.microsoft.com/office/drawing/2014/main" id="{00C6670C-D062-3475-F66D-669E2CFD0D75}"/>
              </a:ext>
            </a:extLst>
          </p:cNvPr>
          <p:cNvSpPr txBox="1"/>
          <p:nvPr userDrawn="1"/>
        </p:nvSpPr>
        <p:spPr>
          <a:xfrm>
            <a:off x="-4234" y="281158"/>
            <a:ext cx="10348705" cy="477054"/>
          </a:xfrm>
          <a:prstGeom prst="rect">
            <a:avLst/>
          </a:prstGeom>
          <a:noFill/>
        </p:spPr>
        <p:txBody>
          <a:bodyPr wrap="square" rtlCol="0">
            <a:spAutoFit/>
          </a:bodyPr>
          <a:lstStyle/>
          <a:p>
            <a:r>
              <a:rPr lang="de-DE" sz="2500" b="1">
                <a:solidFill>
                  <a:srgbClr val="000080"/>
                </a:solidFill>
                <a:latin typeface="Calibri" panose="020F0502020204030204" pitchFamily="34" charset="0"/>
                <a:cs typeface="Calibri" panose="020F0502020204030204" pitchFamily="34" charset="0"/>
              </a:rPr>
              <a:t>EINFÜHRUNG IN DIGITAL HEALTH</a:t>
            </a:r>
          </a:p>
        </p:txBody>
      </p:sp>
    </p:spTree>
    <p:extLst>
      <p:ext uri="{BB962C8B-B14F-4D97-AF65-F5344CB8AC3E}">
        <p14:creationId xmlns:p14="http://schemas.microsoft.com/office/powerpoint/2010/main" val="25537924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249725"/>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9" r:id="rId3"/>
    <p:sldLayoutId id="2147483653" r:id="rId4"/>
    <p:sldLayoutId id="2147483649" r:id="rId5"/>
    <p:sldLayoutId id="2147483657" r:id="rId6"/>
    <p:sldLayoutId id="2147483658"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igheredjobs.com/blog/postDisplay.cfm?post=3784&amp;blog=37&amp;Title=Is%20the%20Platform%20Model%20the%20Future%20of%20Higher%20Ed%3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nedtech.philhillaa.com/p/additional-points-on-2us-acquisition-of-ed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nedtech.philhillaa.com/p/coursera-2u-and-the-emerging-education-platform-market" TargetMode="External"/><Relationship Id="rId2" Type="http://schemas.openxmlformats.org/officeDocument/2006/relationships/hyperlink" Target="https://onedtech.philhillaa.com/p/opm-market-landscape-and-dynamics-summer-2021-updates"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zhaw.ch/storage/sml/institute-zentren/imi/news-events/pdf/edX_Kurse_Nachgefragt_bei_Minna_Kopone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www.slideshare.net/slideshow/the-why-and-how-of-open-education-session-two-service-organization-business-and-sustainability-options-with-findings-from-the-2011-elig-oe-survey/9491574#6"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www.slideshare.net/slideshow/the-why-and-how-of-open-education-session-two-service-organization-business-and-sustainability-options-with-findings-from-the-2011-elig-oe-survey/9491574#8"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lideshare.net/andreasmeiszner/the-why-and-how-of-open-education-session-one-service-concepts-and-practices#7"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r.educause.edu/articles/2012/3/harnessing-the-power-of-information-technology-open-business-models-in-higher-edu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28">
            <a:extLst>
              <a:ext uri="{FF2B5EF4-FFF2-40B4-BE49-F238E27FC236}">
                <a16:creationId xmlns:a16="http://schemas.microsoft.com/office/drawing/2014/main" id="{66A90815-0AA0-AD69-958D-D64E4FA60F05}"/>
              </a:ext>
            </a:extLst>
          </p:cNvPr>
          <p:cNvPicPr>
            <a:picLocks noGrp="1" noChangeAspect="1"/>
          </p:cNvPicPr>
          <p:nvPr>
            <p:ph idx="1"/>
          </p:nvPr>
        </p:nvPicPr>
        <p:blipFill rotWithShape="1">
          <a:blip r:embed="rId2">
            <a:alphaModFix amt="29000"/>
            <a:extLst>
              <a:ext uri="{BEBA8EAE-BF5A-486C-A8C5-ECC9F3942E4B}">
                <a14:imgProps xmlns:a14="http://schemas.microsoft.com/office/drawing/2010/main">
                  <a14:imgLayer r:embed="rId3">
                    <a14:imgEffect>
                      <a14:brightnessContrast bright="6000" contrast="15000"/>
                    </a14:imgEffect>
                  </a14:imgLayer>
                </a14:imgProps>
              </a:ext>
            </a:extLst>
          </a:blip>
          <a:srcRect l="3696" r="-88"/>
          <a:stretch/>
        </p:blipFill>
        <p:spPr>
          <a:xfrm>
            <a:off x="669262" y="1148263"/>
            <a:ext cx="10865208" cy="4907272"/>
          </a:xfrm>
          <a:prstGeom prst="rect">
            <a:avLst/>
          </a:prstGeom>
          <a:ln>
            <a:noFill/>
          </a:ln>
          <a:effectLst>
            <a:softEdge rad="112500"/>
          </a:effectLst>
        </p:spPr>
      </p:pic>
      <p:pic>
        <p:nvPicPr>
          <p:cNvPr id="1028" name="Picture 4" descr="Gefördert vom BMBF LOGO — Universität Koblenz · Landau">
            <a:extLst>
              <a:ext uri="{FF2B5EF4-FFF2-40B4-BE49-F238E27FC236}">
                <a16:creationId xmlns:a16="http://schemas.microsoft.com/office/drawing/2014/main" id="{7AE270C2-BCE8-29B3-1A3E-90CBD8CC25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17" t="2467" r="-25517" b="-2467"/>
          <a:stretch/>
        </p:blipFill>
        <p:spPr bwMode="auto">
          <a:xfrm>
            <a:off x="123513" y="108471"/>
            <a:ext cx="1352651" cy="94234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67A8412E-F999-08D2-620E-174E9354A06D}"/>
              </a:ext>
            </a:extLst>
          </p:cNvPr>
          <p:cNvPicPr>
            <a:picLocks noChangeAspect="1"/>
          </p:cNvPicPr>
          <p:nvPr/>
        </p:nvPicPr>
        <p:blipFill rotWithShape="1">
          <a:blip r:embed="rId5"/>
          <a:srcRect l="-451" t="-334" r="962" b="-885"/>
          <a:stretch/>
        </p:blipFill>
        <p:spPr>
          <a:xfrm>
            <a:off x="1186303" y="0"/>
            <a:ext cx="1031143" cy="1151670"/>
          </a:xfrm>
          <a:prstGeom prst="rect">
            <a:avLst/>
          </a:prstGeom>
        </p:spPr>
      </p:pic>
      <p:pic>
        <p:nvPicPr>
          <p:cNvPr id="36" name="Grafik 9">
            <a:extLst>
              <a:ext uri="{FF2B5EF4-FFF2-40B4-BE49-F238E27FC236}">
                <a16:creationId xmlns:a16="http://schemas.microsoft.com/office/drawing/2014/main" id="{05A57F10-644B-E7B2-F644-6C663DF196FA}"/>
              </a:ext>
            </a:extLst>
          </p:cNvPr>
          <p:cNvPicPr>
            <a:picLocks noChangeAspect="1"/>
          </p:cNvPicPr>
          <p:nvPr/>
        </p:nvPicPr>
        <p:blipFill>
          <a:blip r:embed="rId6"/>
          <a:stretch>
            <a:fillRect/>
          </a:stretch>
        </p:blipFill>
        <p:spPr>
          <a:xfrm>
            <a:off x="10615815" y="6216175"/>
            <a:ext cx="1401976" cy="381468"/>
          </a:xfrm>
          <a:prstGeom prst="rect">
            <a:avLst/>
          </a:prstGeom>
        </p:spPr>
      </p:pic>
      <p:pic>
        <p:nvPicPr>
          <p:cNvPr id="38" name="Grafik 7">
            <a:extLst>
              <a:ext uri="{FF2B5EF4-FFF2-40B4-BE49-F238E27FC236}">
                <a16:creationId xmlns:a16="http://schemas.microsoft.com/office/drawing/2014/main" id="{0139B8F9-E41B-AA70-1164-F5C4D42CEFA6}"/>
              </a:ext>
            </a:extLst>
          </p:cNvPr>
          <p:cNvPicPr>
            <a:picLocks noChangeAspect="1"/>
          </p:cNvPicPr>
          <p:nvPr/>
        </p:nvPicPr>
        <p:blipFill rotWithShape="1">
          <a:blip r:embed="rId7"/>
          <a:srcRect l="3569" t="25732" r="3646" b="31763"/>
          <a:stretch/>
        </p:blipFill>
        <p:spPr>
          <a:xfrm>
            <a:off x="5556673" y="6143847"/>
            <a:ext cx="1603883" cy="524346"/>
          </a:xfrm>
          <a:prstGeom prst="rect">
            <a:avLst/>
          </a:prstGeom>
        </p:spPr>
      </p:pic>
      <p:pic>
        <p:nvPicPr>
          <p:cNvPr id="40" name="Grafik 8">
            <a:extLst>
              <a:ext uri="{FF2B5EF4-FFF2-40B4-BE49-F238E27FC236}">
                <a16:creationId xmlns:a16="http://schemas.microsoft.com/office/drawing/2014/main" id="{17D3ACBE-2B97-059F-AEB1-95B3D9AA3787}"/>
              </a:ext>
            </a:extLst>
          </p:cNvPr>
          <p:cNvPicPr>
            <a:picLocks noChangeAspect="1"/>
          </p:cNvPicPr>
          <p:nvPr/>
        </p:nvPicPr>
        <p:blipFill>
          <a:blip r:embed="rId8"/>
          <a:stretch>
            <a:fillRect/>
          </a:stretch>
        </p:blipFill>
        <p:spPr>
          <a:xfrm>
            <a:off x="121048" y="6051257"/>
            <a:ext cx="1266798" cy="712573"/>
          </a:xfrm>
          <a:prstGeom prst="rect">
            <a:avLst/>
          </a:prstGeom>
        </p:spPr>
      </p:pic>
      <p:pic>
        <p:nvPicPr>
          <p:cNvPr id="42" name="Grafik 1">
            <a:extLst>
              <a:ext uri="{FF2B5EF4-FFF2-40B4-BE49-F238E27FC236}">
                <a16:creationId xmlns:a16="http://schemas.microsoft.com/office/drawing/2014/main" id="{0A05ECD6-5386-1EA7-F158-8BB2BBC49598}"/>
              </a:ext>
            </a:extLst>
          </p:cNvPr>
          <p:cNvPicPr>
            <a:picLocks noChangeAspect="1"/>
          </p:cNvPicPr>
          <p:nvPr/>
        </p:nvPicPr>
        <p:blipFill>
          <a:blip r:embed="rId9"/>
          <a:stretch>
            <a:fillRect/>
          </a:stretch>
        </p:blipFill>
        <p:spPr>
          <a:xfrm>
            <a:off x="8877607" y="6219854"/>
            <a:ext cx="1485066" cy="476721"/>
          </a:xfrm>
          <a:prstGeom prst="rect">
            <a:avLst/>
          </a:prstGeom>
        </p:spPr>
      </p:pic>
      <p:pic>
        <p:nvPicPr>
          <p:cNvPr id="44" name="Grafik 14">
            <a:extLst>
              <a:ext uri="{FF2B5EF4-FFF2-40B4-BE49-F238E27FC236}">
                <a16:creationId xmlns:a16="http://schemas.microsoft.com/office/drawing/2014/main" id="{BD2D5B67-79A1-5E77-F9E3-30F3E4C395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2258" y="6126529"/>
            <a:ext cx="1006155" cy="550416"/>
          </a:xfrm>
          <a:prstGeom prst="rect">
            <a:avLst/>
          </a:prstGeom>
        </p:spPr>
      </p:pic>
      <p:pic>
        <p:nvPicPr>
          <p:cNvPr id="46" name="Grafik 19">
            <a:extLst>
              <a:ext uri="{FF2B5EF4-FFF2-40B4-BE49-F238E27FC236}">
                <a16:creationId xmlns:a16="http://schemas.microsoft.com/office/drawing/2014/main" id="{15223812-4243-A4AE-CEA1-73B203C21F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49355" y="6169551"/>
            <a:ext cx="1340443" cy="465441"/>
          </a:xfrm>
          <a:prstGeom prst="rect">
            <a:avLst/>
          </a:prstGeom>
        </p:spPr>
      </p:pic>
      <p:pic>
        <p:nvPicPr>
          <p:cNvPr id="48" name="Grafik 5">
            <a:extLst>
              <a:ext uri="{FF2B5EF4-FFF2-40B4-BE49-F238E27FC236}">
                <a16:creationId xmlns:a16="http://schemas.microsoft.com/office/drawing/2014/main" id="{847E4FC0-2DD5-EF3C-CB63-BC210079A8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47105" y="6219770"/>
            <a:ext cx="1884881" cy="360697"/>
          </a:xfrm>
          <a:prstGeom prst="rect">
            <a:avLst/>
          </a:prstGeom>
        </p:spPr>
      </p:pic>
      <p:sp>
        <p:nvSpPr>
          <p:cNvPr id="2" name="TextBox 1">
            <a:extLst>
              <a:ext uri="{FF2B5EF4-FFF2-40B4-BE49-F238E27FC236}">
                <a16:creationId xmlns:a16="http://schemas.microsoft.com/office/drawing/2014/main" id="{F7A74ED0-13DE-657B-1004-328752E30E4D}"/>
              </a:ext>
            </a:extLst>
          </p:cNvPr>
          <p:cNvSpPr txBox="1"/>
          <p:nvPr/>
        </p:nvSpPr>
        <p:spPr>
          <a:xfrm>
            <a:off x="4988463" y="2733369"/>
            <a:ext cx="17746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014F9F"/>
                </a:solidFill>
                <a:latin typeface="Dubai"/>
                <a:cs typeface="Dubai"/>
              </a:rPr>
              <a:t> meets </a:t>
            </a:r>
          </a:p>
          <a:p>
            <a:pPr algn="l"/>
            <a:endParaRPr lang="en-US" sz="3600" b="1">
              <a:solidFill>
                <a:srgbClr val="014F9F"/>
              </a:solidFill>
              <a:latin typeface="Dubai"/>
              <a:cs typeface="Dubai"/>
            </a:endParaRPr>
          </a:p>
        </p:txBody>
      </p:sp>
      <p:pic>
        <p:nvPicPr>
          <p:cNvPr id="6" name="Grafik 2">
            <a:extLst>
              <a:ext uri="{FF2B5EF4-FFF2-40B4-BE49-F238E27FC236}">
                <a16:creationId xmlns:a16="http://schemas.microsoft.com/office/drawing/2014/main" id="{4E7560DC-A31F-5F24-3E94-48457DF8375A}"/>
              </a:ext>
            </a:extLst>
          </p:cNvPr>
          <p:cNvPicPr>
            <a:picLocks noChangeAspect="1"/>
          </p:cNvPicPr>
          <p:nvPr/>
        </p:nvPicPr>
        <p:blipFill rotWithShape="1">
          <a:blip r:embed="rId13">
            <a:extLst>
              <a:ext uri="{28A0092B-C50C-407E-A947-70E740481C1C}">
                <a14:useLocalDpi xmlns:a14="http://schemas.microsoft.com/office/drawing/2010/main" val="0"/>
              </a:ext>
            </a:extLst>
          </a:blip>
          <a:srcRect l="30303"/>
          <a:stretch/>
        </p:blipFill>
        <p:spPr>
          <a:xfrm>
            <a:off x="328865" y="3226547"/>
            <a:ext cx="3742848" cy="1524607"/>
          </a:xfrm>
          <a:prstGeom prst="rect">
            <a:avLst/>
          </a:prstGeom>
        </p:spPr>
      </p:pic>
      <p:pic>
        <p:nvPicPr>
          <p:cNvPr id="9" name="Grafik 5">
            <a:extLst>
              <a:ext uri="{FF2B5EF4-FFF2-40B4-BE49-F238E27FC236}">
                <a16:creationId xmlns:a16="http://schemas.microsoft.com/office/drawing/2014/main" id="{C623F932-5C47-F319-0A57-4FA590753701}"/>
              </a:ext>
            </a:extLst>
          </p:cNvPr>
          <p:cNvPicPr>
            <a:picLocks noChangeAspect="1"/>
          </p:cNvPicPr>
          <p:nvPr/>
        </p:nvPicPr>
        <p:blipFill rotWithShape="1">
          <a:blip r:embed="rId13">
            <a:extLst>
              <a:ext uri="{28A0092B-C50C-407E-A947-70E740481C1C}">
                <a14:useLocalDpi xmlns:a14="http://schemas.microsoft.com/office/drawing/2010/main" val="0"/>
              </a:ext>
            </a:extLst>
          </a:blip>
          <a:srcRect l="-2911" r="69061"/>
          <a:stretch/>
        </p:blipFill>
        <p:spPr>
          <a:xfrm>
            <a:off x="1113638" y="1977580"/>
            <a:ext cx="1866690" cy="1511579"/>
          </a:xfrm>
          <a:prstGeom prst="rect">
            <a:avLst/>
          </a:prstGeom>
        </p:spPr>
      </p:pic>
      <p:pic>
        <p:nvPicPr>
          <p:cNvPr id="8" name="Grafik 7"/>
          <p:cNvPicPr>
            <a:picLocks noChangeAspect="1"/>
          </p:cNvPicPr>
          <p:nvPr/>
        </p:nvPicPr>
        <p:blipFill>
          <a:blip r:embed="rId14"/>
          <a:stretch>
            <a:fillRect/>
          </a:stretch>
        </p:blipFill>
        <p:spPr>
          <a:xfrm>
            <a:off x="8643260" y="2081384"/>
            <a:ext cx="1655039" cy="1303970"/>
          </a:xfrm>
          <a:prstGeom prst="rect">
            <a:avLst/>
          </a:prstGeom>
        </p:spPr>
      </p:pic>
      <p:sp>
        <p:nvSpPr>
          <p:cNvPr id="10" name="Textfeld 9"/>
          <p:cNvSpPr txBox="1"/>
          <p:nvPr/>
        </p:nvSpPr>
        <p:spPr>
          <a:xfrm>
            <a:off x="7111961" y="3634907"/>
            <a:ext cx="5080039" cy="707886"/>
          </a:xfrm>
          <a:prstGeom prst="rect">
            <a:avLst/>
          </a:prstGeom>
          <a:noFill/>
        </p:spPr>
        <p:txBody>
          <a:bodyPr wrap="square" rtlCol="0">
            <a:spAutoFit/>
          </a:bodyPr>
          <a:lstStyle/>
          <a:p>
            <a:pPr algn="ctr"/>
            <a:r>
              <a:rPr lang="de-DE" sz="4000" b="1" err="1">
                <a:solidFill>
                  <a:srgbClr val="002B44"/>
                </a:solidFill>
                <a:latin typeface="Arial" panose="020B0604020202020204" pitchFamily="34" charset="0"/>
                <a:cs typeface="Arial" panose="020B0604020202020204" pitchFamily="34" charset="0"/>
              </a:rPr>
              <a:t>ORCA.nrw</a:t>
            </a:r>
            <a:r>
              <a:rPr lang="de-DE" sz="4000" b="1">
                <a:solidFill>
                  <a:srgbClr val="002B44"/>
                </a:solidFill>
                <a:latin typeface="Arial" panose="020B0604020202020204" pitchFamily="34" charset="0"/>
                <a:cs typeface="Arial" panose="020B0604020202020204" pitchFamily="34" charset="0"/>
              </a:rPr>
              <a:t>-Tagung</a:t>
            </a:r>
            <a:r>
              <a:rPr lang="de-DE" sz="4000" b="1">
                <a:solidFill>
                  <a:srgbClr val="A90D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363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C53C7-B35B-90C3-6420-9080612CF6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089408-C93B-F253-FA2C-682AE6593A98}"/>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E738C3B7-D5B7-96EC-5BF8-11A90FEBB8F1}"/>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BF883191-E685-9987-716D-0FB90FD73768}"/>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6FE224F4-B0B4-AAFA-B411-37A3A909C0BF}"/>
              </a:ext>
            </a:extLst>
          </p:cNvPr>
          <p:cNvSpPr>
            <a:spLocks noGrp="1"/>
          </p:cNvSpPr>
          <p:nvPr>
            <p:ph type="sldNum" sz="quarter" idx="12"/>
          </p:nvPr>
        </p:nvSpPr>
        <p:spPr/>
        <p:txBody>
          <a:bodyPr/>
          <a:lstStyle/>
          <a:p>
            <a:fld id="{BBDAF7BE-D89C-6B49-BAC7-BAB901C4C797}" type="slidenum">
              <a:rPr lang="de-DE" smtClean="0"/>
              <a:pPr/>
              <a:t>10</a:t>
            </a:fld>
            <a:endParaRPr lang="de-DE"/>
          </a:p>
        </p:txBody>
      </p:sp>
      <p:sp>
        <p:nvSpPr>
          <p:cNvPr id="8" name="Textplatzhalter 7">
            <a:extLst>
              <a:ext uri="{FF2B5EF4-FFF2-40B4-BE49-F238E27FC236}">
                <a16:creationId xmlns:a16="http://schemas.microsoft.com/office/drawing/2014/main" id="{E3FECD68-11B4-4C69-2FA5-7111665BBE3C}"/>
              </a:ext>
            </a:extLst>
          </p:cNvPr>
          <p:cNvSpPr>
            <a:spLocks noGrp="1"/>
          </p:cNvSpPr>
          <p:nvPr>
            <p:ph type="body" sz="quarter" idx="14"/>
          </p:nvPr>
        </p:nvSpPr>
        <p:spPr/>
        <p:txBody>
          <a:bodyPr/>
          <a:lstStyle/>
          <a:p>
            <a:r>
              <a:rPr lang="de-DE"/>
              <a:t>Source: </a:t>
            </a:r>
            <a:r>
              <a:rPr lang="de-DE">
                <a:hlinkClick r:id="rId2"/>
              </a:rPr>
              <a:t>https://www.higheredjobs.com/blog/postDisplay.cfm?post=3784&amp;blog=37&amp;Title=Is%20the%20Platform%20Model%20the%20Future%20of%20Higher%20Ed%3F</a:t>
            </a:r>
            <a:r>
              <a:rPr lang="de-DE"/>
              <a:t> </a:t>
            </a:r>
          </a:p>
        </p:txBody>
      </p:sp>
      <p:pic>
        <p:nvPicPr>
          <p:cNvPr id="7" name="Picture 6" descr="A screenshot of a website&#10;&#10;Description automatically generated">
            <a:extLst>
              <a:ext uri="{FF2B5EF4-FFF2-40B4-BE49-F238E27FC236}">
                <a16:creationId xmlns:a16="http://schemas.microsoft.com/office/drawing/2014/main" id="{DEA71D33-E49A-F214-9757-C84B92629CB5}"/>
              </a:ext>
            </a:extLst>
          </p:cNvPr>
          <p:cNvPicPr>
            <a:picLocks noChangeAspect="1"/>
          </p:cNvPicPr>
          <p:nvPr/>
        </p:nvPicPr>
        <p:blipFill>
          <a:blip r:embed="rId3"/>
          <a:stretch>
            <a:fillRect/>
          </a:stretch>
        </p:blipFill>
        <p:spPr>
          <a:xfrm>
            <a:off x="3012903" y="918699"/>
            <a:ext cx="7728280" cy="5235910"/>
          </a:xfrm>
          <a:prstGeom prst="rect">
            <a:avLst/>
          </a:prstGeom>
        </p:spPr>
      </p:pic>
      <p:sp>
        <p:nvSpPr>
          <p:cNvPr id="9" name="TextBox 8">
            <a:extLst>
              <a:ext uri="{FF2B5EF4-FFF2-40B4-BE49-F238E27FC236}">
                <a16:creationId xmlns:a16="http://schemas.microsoft.com/office/drawing/2014/main" id="{A43FF2B6-FDE7-4133-2A79-66E74EEC6949}"/>
              </a:ext>
            </a:extLst>
          </p:cNvPr>
          <p:cNvSpPr txBox="1"/>
          <p:nvPr/>
        </p:nvSpPr>
        <p:spPr>
          <a:xfrm>
            <a:off x="3659416" y="1392592"/>
            <a:ext cx="1303562" cy="369332"/>
          </a:xfrm>
          <a:prstGeom prst="rect">
            <a:avLst/>
          </a:prstGeom>
          <a:noFill/>
        </p:spPr>
        <p:txBody>
          <a:bodyPr wrap="none" rtlCol="0">
            <a:spAutoFit/>
          </a:bodyPr>
          <a:lstStyle/>
          <a:p>
            <a:r>
              <a:rPr lang="en-GB">
                <a:solidFill>
                  <a:schemeClr val="bg2">
                    <a:lumMod val="50000"/>
                  </a:schemeClr>
                </a:solidFill>
                <a:highlight>
                  <a:srgbClr val="FFFF00"/>
                </a:highlight>
                <a:latin typeface="Aptos" panose="020B0004020202020204" pitchFamily="34" charset="0"/>
              </a:rPr>
              <a:t>02.02.2024</a:t>
            </a:r>
          </a:p>
        </p:txBody>
      </p:sp>
      <p:sp>
        <p:nvSpPr>
          <p:cNvPr id="10" name="TextBox 9">
            <a:extLst>
              <a:ext uri="{FF2B5EF4-FFF2-40B4-BE49-F238E27FC236}">
                <a16:creationId xmlns:a16="http://schemas.microsoft.com/office/drawing/2014/main" id="{CDA6D388-356A-3961-A0A5-211565D0E5A7}"/>
              </a:ext>
            </a:extLst>
          </p:cNvPr>
          <p:cNvSpPr txBox="1"/>
          <p:nvPr/>
        </p:nvSpPr>
        <p:spPr>
          <a:xfrm>
            <a:off x="213578" y="1991286"/>
            <a:ext cx="2474478" cy="3416320"/>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Und eines der Geschäftsmodelle, welches bereits 2012 populär war, ist es auch in 2024 noch. </a:t>
            </a:r>
          </a:p>
          <a:p>
            <a:endParaRPr lang="de-DE" i="1">
              <a:solidFill>
                <a:schemeClr val="bg2">
                  <a:lumMod val="50000"/>
                </a:schemeClr>
              </a:solidFill>
              <a:latin typeface="Aptos" panose="020B0004020202020204" pitchFamily="34" charset="0"/>
            </a:endParaRPr>
          </a:p>
          <a:p>
            <a:r>
              <a:rPr lang="de-DE" i="1">
                <a:solidFill>
                  <a:schemeClr val="bg2">
                    <a:lumMod val="50000"/>
                  </a:schemeClr>
                </a:solidFill>
                <a:latin typeface="Aptos" panose="020B0004020202020204" pitchFamily="34" charset="0"/>
              </a:rPr>
              <a:t>Das Plattformmodel funktioniert. Sei es bei Amazon, Google, Apple, Uber, </a:t>
            </a:r>
            <a:r>
              <a:rPr lang="de-DE" i="1" err="1">
                <a:solidFill>
                  <a:schemeClr val="bg2">
                    <a:lumMod val="50000"/>
                  </a:schemeClr>
                </a:solidFill>
                <a:latin typeface="Aptos" panose="020B0004020202020204" pitchFamily="34" charset="0"/>
              </a:rPr>
              <a:t>AirBnB</a:t>
            </a:r>
            <a:r>
              <a:rPr lang="de-DE" i="1">
                <a:solidFill>
                  <a:schemeClr val="bg2">
                    <a:lumMod val="50000"/>
                  </a:schemeClr>
                </a:solidFill>
                <a:latin typeface="Aptos" panose="020B0004020202020204" pitchFamily="34" charset="0"/>
              </a:rPr>
              <a:t>, Facebook, oder auch im Bildungsbereich.</a:t>
            </a:r>
          </a:p>
        </p:txBody>
      </p:sp>
    </p:spTree>
    <p:extLst>
      <p:ext uri="{BB962C8B-B14F-4D97-AF65-F5344CB8AC3E}">
        <p14:creationId xmlns:p14="http://schemas.microsoft.com/office/powerpoint/2010/main" val="1132336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50E1-D5E1-2F89-A2CA-32AAD87FD4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CF62DD-50AB-2A40-C486-089937055E44}"/>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F8E33542-1B19-DA92-9CC7-920BC83451FF}"/>
              </a:ext>
            </a:extLst>
          </p:cNvPr>
          <p:cNvSpPr>
            <a:spLocks noGrp="1"/>
          </p:cNvSpPr>
          <p:nvPr>
            <p:ph type="dt" sz="half" idx="10"/>
          </p:nvPr>
        </p:nvSpPr>
        <p:spPr/>
        <p:txBody>
          <a:bodyPr/>
          <a:lstStyle/>
          <a:p>
            <a:fld id="{849C770F-14D2-4F4C-9CDB-F72989679EB4}" type="datetime1">
              <a:rPr lang="de-DE" smtClean="0">
                <a:solidFill>
                  <a:schemeClr val="bg2">
                    <a:lumMod val="50000"/>
                  </a:schemeClr>
                </a:solidFill>
              </a:rPr>
              <a:pPr/>
              <a:t>15.11.24</a:t>
            </a:fld>
            <a:endParaRPr lang="de-DE">
              <a:solidFill>
                <a:schemeClr val="bg2">
                  <a:lumMod val="50000"/>
                </a:schemeClr>
              </a:solidFill>
            </a:endParaRPr>
          </a:p>
        </p:txBody>
      </p:sp>
      <p:sp>
        <p:nvSpPr>
          <p:cNvPr id="5" name="Fußzeilenplatzhalter 4">
            <a:extLst>
              <a:ext uri="{FF2B5EF4-FFF2-40B4-BE49-F238E27FC236}">
                <a16:creationId xmlns:a16="http://schemas.microsoft.com/office/drawing/2014/main" id="{854C9E4E-B3D3-4EA4-E3E3-F6177335841B}"/>
              </a:ext>
            </a:extLst>
          </p:cNvPr>
          <p:cNvSpPr>
            <a:spLocks noGrp="1"/>
          </p:cNvSpPr>
          <p:nvPr>
            <p:ph type="ftr" sz="quarter" idx="11"/>
          </p:nvPr>
        </p:nvSpPr>
        <p:spPr/>
        <p:txBody>
          <a:bodyPr/>
          <a:lstStyle/>
          <a:p>
            <a:pPr algn="ctr"/>
            <a:r>
              <a:rPr lang="de-DE">
                <a:solidFill>
                  <a:schemeClr val="bg2">
                    <a:lumMod val="50000"/>
                  </a:schemeClr>
                </a:solidFill>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58452D27-E5B9-0E13-56B6-3C0A1EC3B69E}"/>
              </a:ext>
            </a:extLst>
          </p:cNvPr>
          <p:cNvSpPr>
            <a:spLocks noGrp="1"/>
          </p:cNvSpPr>
          <p:nvPr>
            <p:ph type="sldNum" sz="quarter" idx="12"/>
          </p:nvPr>
        </p:nvSpPr>
        <p:spPr/>
        <p:txBody>
          <a:bodyPr/>
          <a:lstStyle/>
          <a:p>
            <a:fld id="{BBDAF7BE-D89C-6B49-BAC7-BAB901C4C797}" type="slidenum">
              <a:rPr lang="de-DE" smtClean="0">
                <a:solidFill>
                  <a:schemeClr val="bg2">
                    <a:lumMod val="50000"/>
                  </a:schemeClr>
                </a:solidFill>
              </a:rPr>
              <a:pPr/>
              <a:t>11</a:t>
            </a:fld>
            <a:endParaRPr lang="de-DE">
              <a:solidFill>
                <a:schemeClr val="bg2">
                  <a:lumMod val="50000"/>
                </a:schemeClr>
              </a:solidFill>
            </a:endParaRPr>
          </a:p>
        </p:txBody>
      </p:sp>
      <p:sp>
        <p:nvSpPr>
          <p:cNvPr id="7" name="TextBox 6">
            <a:extLst>
              <a:ext uri="{FF2B5EF4-FFF2-40B4-BE49-F238E27FC236}">
                <a16:creationId xmlns:a16="http://schemas.microsoft.com/office/drawing/2014/main" id="{610B1875-A686-8707-F0E2-B09A40C64762}"/>
              </a:ext>
            </a:extLst>
          </p:cNvPr>
          <p:cNvSpPr txBox="1"/>
          <p:nvPr/>
        </p:nvSpPr>
        <p:spPr>
          <a:xfrm>
            <a:off x="3052998" y="2529347"/>
            <a:ext cx="5758774" cy="2031325"/>
          </a:xfrm>
          <a:prstGeom prst="rect">
            <a:avLst/>
          </a:prstGeom>
          <a:noFill/>
        </p:spPr>
        <p:txBody>
          <a:bodyPr wrap="square">
            <a:spAutoFit/>
          </a:bodyPr>
          <a:lstStyle/>
          <a:p>
            <a:r>
              <a:rPr lang="en-GB">
                <a:solidFill>
                  <a:schemeClr val="bg2">
                    <a:lumMod val="50000"/>
                  </a:schemeClr>
                </a:solidFill>
                <a:latin typeface="Nunito Sans" pitchFamily="2" charset="77"/>
              </a:rPr>
              <a:t>“… </a:t>
            </a:r>
            <a:r>
              <a:rPr lang="en-GB" b="0" i="0">
                <a:solidFill>
                  <a:schemeClr val="bg2">
                    <a:lumMod val="50000"/>
                  </a:schemeClr>
                </a:solidFill>
                <a:effectLst/>
                <a:latin typeface="Nunito Sans" pitchFamily="2" charset="77"/>
              </a:rPr>
              <a:t>the most advanced type of open business model is the </a:t>
            </a:r>
            <a:r>
              <a:rPr lang="en-GB" b="0" i="0">
                <a:solidFill>
                  <a:schemeClr val="bg2">
                    <a:lumMod val="50000"/>
                  </a:schemeClr>
                </a:solidFill>
                <a:effectLst/>
                <a:latin typeface="Nunito Sans" panose="020F0502020204030204" pitchFamily="34" charset="0"/>
              </a:rPr>
              <a:t>open “platform” model =&gt; </a:t>
            </a:r>
            <a:r>
              <a:rPr lang="en-GB" b="0" i="1" u="sng">
                <a:solidFill>
                  <a:schemeClr val="bg2">
                    <a:lumMod val="50000"/>
                  </a:schemeClr>
                </a:solidFill>
                <a:effectLst/>
                <a:latin typeface="Nunito Sans" panose="020F0502020204030204" pitchFamily="34" charset="0"/>
              </a:rPr>
              <a:t>It leverages customer co-creation and interdependencies between customer groups and attracts other businesses to invest ideas, time, and money in ways that increase the value of the platform for the organization. </a:t>
            </a:r>
            <a:r>
              <a:rPr lang="en-GB" b="0" i="1">
                <a:solidFill>
                  <a:schemeClr val="bg2">
                    <a:lumMod val="50000"/>
                  </a:schemeClr>
                </a:solidFill>
                <a:effectLst/>
                <a:latin typeface="Nunito Sans" panose="020F0502020204030204" pitchFamily="34" charset="0"/>
              </a:rPr>
              <a:t>Examples are the use of platforms by Amazon and Apple.”</a:t>
            </a:r>
            <a:endParaRPr lang="en-GB" i="1">
              <a:solidFill>
                <a:schemeClr val="bg2">
                  <a:lumMod val="50000"/>
                </a:schemeClr>
              </a:solidFill>
            </a:endParaRPr>
          </a:p>
        </p:txBody>
      </p:sp>
      <p:pic>
        <p:nvPicPr>
          <p:cNvPr id="9" name="Picture 8" descr="A person holding a person's hands&#10;&#10;Description automatically generated with medium confidence">
            <a:extLst>
              <a:ext uri="{FF2B5EF4-FFF2-40B4-BE49-F238E27FC236}">
                <a16:creationId xmlns:a16="http://schemas.microsoft.com/office/drawing/2014/main" id="{8871FE4E-3CAA-8EBB-4FBF-870EB70FAD9B}"/>
              </a:ext>
            </a:extLst>
          </p:cNvPr>
          <p:cNvPicPr>
            <a:picLocks noChangeAspect="1"/>
          </p:cNvPicPr>
          <p:nvPr/>
        </p:nvPicPr>
        <p:blipFill>
          <a:blip r:embed="rId2"/>
          <a:stretch>
            <a:fillRect/>
          </a:stretch>
        </p:blipFill>
        <p:spPr>
          <a:xfrm>
            <a:off x="9477834" y="1380566"/>
            <a:ext cx="2443808" cy="1536718"/>
          </a:xfrm>
          <a:prstGeom prst="rect">
            <a:avLst/>
          </a:prstGeom>
        </p:spPr>
      </p:pic>
      <p:sp>
        <p:nvSpPr>
          <p:cNvPr id="10" name="TextBox 9">
            <a:extLst>
              <a:ext uri="{FF2B5EF4-FFF2-40B4-BE49-F238E27FC236}">
                <a16:creationId xmlns:a16="http://schemas.microsoft.com/office/drawing/2014/main" id="{E118EC2B-59D4-D8F4-5059-A66321A06425}"/>
              </a:ext>
            </a:extLst>
          </p:cNvPr>
          <p:cNvSpPr txBox="1"/>
          <p:nvPr/>
        </p:nvSpPr>
        <p:spPr>
          <a:xfrm>
            <a:off x="4728818" y="1965063"/>
            <a:ext cx="1863011" cy="369332"/>
          </a:xfrm>
          <a:prstGeom prst="rect">
            <a:avLst/>
          </a:prstGeom>
          <a:noFill/>
        </p:spPr>
        <p:txBody>
          <a:bodyPr wrap="none" rtlCol="0">
            <a:spAutoFit/>
          </a:bodyPr>
          <a:lstStyle/>
          <a:p>
            <a:r>
              <a:rPr lang="en-GB" b="1" err="1">
                <a:solidFill>
                  <a:schemeClr val="bg2">
                    <a:lumMod val="50000"/>
                  </a:schemeClr>
                </a:solidFill>
              </a:rPr>
              <a:t>Plattformmodelle</a:t>
            </a:r>
            <a:endParaRPr lang="en-GB" b="1">
              <a:solidFill>
                <a:schemeClr val="bg2">
                  <a:lumMod val="50000"/>
                </a:schemeClr>
              </a:solidFill>
            </a:endParaRPr>
          </a:p>
        </p:txBody>
      </p:sp>
      <p:sp>
        <p:nvSpPr>
          <p:cNvPr id="11" name="TextBox 10">
            <a:extLst>
              <a:ext uri="{FF2B5EF4-FFF2-40B4-BE49-F238E27FC236}">
                <a16:creationId xmlns:a16="http://schemas.microsoft.com/office/drawing/2014/main" id="{6FC0B427-7D9C-1132-454A-ED4C131F563F}"/>
              </a:ext>
            </a:extLst>
          </p:cNvPr>
          <p:cNvSpPr txBox="1"/>
          <p:nvPr/>
        </p:nvSpPr>
        <p:spPr>
          <a:xfrm>
            <a:off x="1513973" y="4977619"/>
            <a:ext cx="5758774" cy="369332"/>
          </a:xfrm>
          <a:prstGeom prst="rect">
            <a:avLst/>
          </a:prstGeom>
          <a:noFill/>
        </p:spPr>
        <p:txBody>
          <a:bodyPr wrap="square">
            <a:spAutoFit/>
          </a:bodyPr>
          <a:lstStyle/>
          <a:p>
            <a:pPr algn="l"/>
            <a:r>
              <a:rPr lang="en-GB" b="1" i="0">
                <a:solidFill>
                  <a:schemeClr val="bg2">
                    <a:lumMod val="50000"/>
                  </a:schemeClr>
                </a:solidFill>
                <a:effectLst/>
                <a:latin typeface="Nunito Sans" pitchFamily="2" charset="77"/>
              </a:rPr>
              <a:t>Multi-Sided</a:t>
            </a:r>
          </a:p>
        </p:txBody>
      </p:sp>
      <p:sp>
        <p:nvSpPr>
          <p:cNvPr id="12" name="TextBox 11">
            <a:extLst>
              <a:ext uri="{FF2B5EF4-FFF2-40B4-BE49-F238E27FC236}">
                <a16:creationId xmlns:a16="http://schemas.microsoft.com/office/drawing/2014/main" id="{ED3BCFF1-F38A-9808-AD41-73DD31BFBAB6}"/>
              </a:ext>
            </a:extLst>
          </p:cNvPr>
          <p:cNvSpPr txBox="1"/>
          <p:nvPr/>
        </p:nvSpPr>
        <p:spPr>
          <a:xfrm>
            <a:off x="1756854" y="5388097"/>
            <a:ext cx="5758774" cy="369332"/>
          </a:xfrm>
          <a:prstGeom prst="rect">
            <a:avLst/>
          </a:prstGeom>
          <a:noFill/>
        </p:spPr>
        <p:txBody>
          <a:bodyPr wrap="square">
            <a:spAutoFit/>
          </a:bodyPr>
          <a:lstStyle/>
          <a:p>
            <a:pPr algn="l"/>
            <a:r>
              <a:rPr lang="en-GB" b="1" i="0">
                <a:solidFill>
                  <a:schemeClr val="bg2">
                    <a:lumMod val="50000"/>
                  </a:schemeClr>
                </a:solidFill>
                <a:effectLst/>
                <a:latin typeface="Nunito Sans" pitchFamily="2" charset="77"/>
              </a:rPr>
              <a:t>Unbundled</a:t>
            </a:r>
          </a:p>
        </p:txBody>
      </p:sp>
      <p:sp>
        <p:nvSpPr>
          <p:cNvPr id="13" name="TextBox 12">
            <a:extLst>
              <a:ext uri="{FF2B5EF4-FFF2-40B4-BE49-F238E27FC236}">
                <a16:creationId xmlns:a16="http://schemas.microsoft.com/office/drawing/2014/main" id="{FBD7B7D3-AF53-8BDB-D5E8-B0970BCBEC02}"/>
              </a:ext>
            </a:extLst>
          </p:cNvPr>
          <p:cNvSpPr txBox="1"/>
          <p:nvPr/>
        </p:nvSpPr>
        <p:spPr>
          <a:xfrm>
            <a:off x="2044886" y="5798575"/>
            <a:ext cx="1944216" cy="369332"/>
          </a:xfrm>
          <a:prstGeom prst="rect">
            <a:avLst/>
          </a:prstGeom>
          <a:noFill/>
        </p:spPr>
        <p:txBody>
          <a:bodyPr wrap="square">
            <a:spAutoFit/>
          </a:bodyPr>
          <a:lstStyle/>
          <a:p>
            <a:pPr algn="l"/>
            <a:r>
              <a:rPr lang="en-GB" b="1" i="0" err="1">
                <a:solidFill>
                  <a:schemeClr val="bg2">
                    <a:lumMod val="50000"/>
                  </a:schemeClr>
                </a:solidFill>
                <a:effectLst/>
                <a:latin typeface="Nunito Sans" pitchFamily="2" charset="77"/>
              </a:rPr>
              <a:t>Rebundled</a:t>
            </a:r>
            <a:endParaRPr lang="en-GB" b="1" i="0">
              <a:solidFill>
                <a:schemeClr val="bg2">
                  <a:lumMod val="50000"/>
                </a:schemeClr>
              </a:solidFill>
              <a:effectLst/>
              <a:latin typeface="Nunito Sans" pitchFamily="2" charset="77"/>
            </a:endParaRPr>
          </a:p>
        </p:txBody>
      </p:sp>
      <p:sp>
        <p:nvSpPr>
          <p:cNvPr id="14" name="TextBox 13">
            <a:extLst>
              <a:ext uri="{FF2B5EF4-FFF2-40B4-BE49-F238E27FC236}">
                <a16:creationId xmlns:a16="http://schemas.microsoft.com/office/drawing/2014/main" id="{6E25B5C4-3292-ABF0-E00D-9BCB5EC6B954}"/>
              </a:ext>
            </a:extLst>
          </p:cNvPr>
          <p:cNvSpPr txBox="1"/>
          <p:nvPr/>
        </p:nvSpPr>
        <p:spPr>
          <a:xfrm>
            <a:off x="4133118" y="4977619"/>
            <a:ext cx="5758774" cy="369332"/>
          </a:xfrm>
          <a:prstGeom prst="rect">
            <a:avLst/>
          </a:prstGeom>
          <a:noFill/>
        </p:spPr>
        <p:txBody>
          <a:bodyPr wrap="square">
            <a:spAutoFit/>
          </a:bodyPr>
          <a:lstStyle/>
          <a:p>
            <a:pPr algn="l"/>
            <a:r>
              <a:rPr lang="en-GB" b="1" i="0">
                <a:solidFill>
                  <a:schemeClr val="bg2">
                    <a:lumMod val="50000"/>
                  </a:schemeClr>
                </a:solidFill>
                <a:effectLst/>
                <a:latin typeface="Nunito Sans" pitchFamily="2" charset="77"/>
              </a:rPr>
              <a:t>Multi-Stakeholder</a:t>
            </a:r>
          </a:p>
        </p:txBody>
      </p:sp>
      <p:sp>
        <p:nvSpPr>
          <p:cNvPr id="15" name="TextBox 14">
            <a:extLst>
              <a:ext uri="{FF2B5EF4-FFF2-40B4-BE49-F238E27FC236}">
                <a16:creationId xmlns:a16="http://schemas.microsoft.com/office/drawing/2014/main" id="{B79A137B-93F6-3738-36E6-6D0428C69C82}"/>
              </a:ext>
            </a:extLst>
          </p:cNvPr>
          <p:cNvSpPr txBox="1"/>
          <p:nvPr/>
        </p:nvSpPr>
        <p:spPr>
          <a:xfrm>
            <a:off x="4393360" y="5408670"/>
            <a:ext cx="2407134" cy="369332"/>
          </a:xfrm>
          <a:prstGeom prst="rect">
            <a:avLst/>
          </a:prstGeom>
          <a:noFill/>
        </p:spPr>
        <p:txBody>
          <a:bodyPr wrap="none" rtlCol="0">
            <a:spAutoFit/>
          </a:bodyPr>
          <a:lstStyle/>
          <a:p>
            <a:r>
              <a:rPr lang="en-GB" b="1">
                <a:solidFill>
                  <a:schemeClr val="bg2">
                    <a:lumMod val="50000"/>
                  </a:schemeClr>
                </a:solidFill>
                <a:latin typeface="Nunito Sans" pitchFamily="2" charset="77"/>
              </a:rPr>
              <a:t>Facilitated Networks</a:t>
            </a:r>
          </a:p>
        </p:txBody>
      </p:sp>
      <p:sp>
        <p:nvSpPr>
          <p:cNvPr id="16" name="TextBox 15">
            <a:extLst>
              <a:ext uri="{FF2B5EF4-FFF2-40B4-BE49-F238E27FC236}">
                <a16:creationId xmlns:a16="http://schemas.microsoft.com/office/drawing/2014/main" id="{99B300EE-893C-7799-19FA-ED88A16CC5C1}"/>
              </a:ext>
            </a:extLst>
          </p:cNvPr>
          <p:cNvSpPr txBox="1"/>
          <p:nvPr/>
        </p:nvSpPr>
        <p:spPr>
          <a:xfrm>
            <a:off x="4728818" y="5798575"/>
            <a:ext cx="2252540" cy="369332"/>
          </a:xfrm>
          <a:prstGeom prst="rect">
            <a:avLst/>
          </a:prstGeom>
          <a:noFill/>
        </p:spPr>
        <p:txBody>
          <a:bodyPr wrap="none" rtlCol="0">
            <a:spAutoFit/>
          </a:bodyPr>
          <a:lstStyle/>
          <a:p>
            <a:r>
              <a:rPr lang="en-GB" b="1">
                <a:solidFill>
                  <a:schemeClr val="bg2">
                    <a:lumMod val="50000"/>
                  </a:schemeClr>
                </a:solidFill>
                <a:latin typeface="Nunito Sans" pitchFamily="2" charset="77"/>
              </a:rPr>
              <a:t>Multiple Structures</a:t>
            </a:r>
          </a:p>
        </p:txBody>
      </p:sp>
      <p:sp>
        <p:nvSpPr>
          <p:cNvPr id="19" name="TextBox 18">
            <a:extLst>
              <a:ext uri="{FF2B5EF4-FFF2-40B4-BE49-F238E27FC236}">
                <a16:creationId xmlns:a16="http://schemas.microsoft.com/office/drawing/2014/main" id="{FE4F89EA-37B1-AC1E-B33E-DFF3CDD063F5}"/>
              </a:ext>
            </a:extLst>
          </p:cNvPr>
          <p:cNvSpPr txBox="1"/>
          <p:nvPr/>
        </p:nvSpPr>
        <p:spPr>
          <a:xfrm>
            <a:off x="213578" y="1991286"/>
            <a:ext cx="2474478" cy="1754326"/>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Das Plattformmodell und seine Komponenten wurden gut studiert, durchleuchtet, und verstanden.</a:t>
            </a:r>
          </a:p>
        </p:txBody>
      </p:sp>
      <p:sp>
        <p:nvSpPr>
          <p:cNvPr id="23" name="TextBox 22">
            <a:extLst>
              <a:ext uri="{FF2B5EF4-FFF2-40B4-BE49-F238E27FC236}">
                <a16:creationId xmlns:a16="http://schemas.microsoft.com/office/drawing/2014/main" id="{EE5C749C-C97F-2111-FB26-D43D5EB18494}"/>
              </a:ext>
            </a:extLst>
          </p:cNvPr>
          <p:cNvSpPr txBox="1"/>
          <p:nvPr/>
        </p:nvSpPr>
        <p:spPr>
          <a:xfrm>
            <a:off x="7515628" y="4977619"/>
            <a:ext cx="5758774" cy="369332"/>
          </a:xfrm>
          <a:prstGeom prst="rect">
            <a:avLst/>
          </a:prstGeom>
          <a:noFill/>
        </p:spPr>
        <p:txBody>
          <a:bodyPr wrap="square">
            <a:spAutoFit/>
          </a:bodyPr>
          <a:lstStyle/>
          <a:p>
            <a:pPr algn="l"/>
            <a:r>
              <a:rPr lang="en-GB" b="1" i="0">
                <a:solidFill>
                  <a:schemeClr val="bg2">
                    <a:lumMod val="50000"/>
                  </a:schemeClr>
                </a:solidFill>
                <a:effectLst/>
                <a:latin typeface="Nunito Sans" pitchFamily="2" charset="77"/>
              </a:rPr>
              <a:t>Service driven </a:t>
            </a:r>
          </a:p>
        </p:txBody>
      </p:sp>
      <p:sp>
        <p:nvSpPr>
          <p:cNvPr id="24" name="TextBox 23">
            <a:extLst>
              <a:ext uri="{FF2B5EF4-FFF2-40B4-BE49-F238E27FC236}">
                <a16:creationId xmlns:a16="http://schemas.microsoft.com/office/drawing/2014/main" id="{9F456F8C-AB9D-AA74-3CF1-1D513E5BFD6A}"/>
              </a:ext>
            </a:extLst>
          </p:cNvPr>
          <p:cNvSpPr txBox="1"/>
          <p:nvPr/>
        </p:nvSpPr>
        <p:spPr>
          <a:xfrm>
            <a:off x="7775870" y="5408670"/>
            <a:ext cx="1539204" cy="369332"/>
          </a:xfrm>
          <a:prstGeom prst="rect">
            <a:avLst/>
          </a:prstGeom>
          <a:noFill/>
        </p:spPr>
        <p:txBody>
          <a:bodyPr wrap="none" rtlCol="0">
            <a:spAutoFit/>
          </a:bodyPr>
          <a:lstStyle/>
          <a:p>
            <a:r>
              <a:rPr lang="en-GB" b="1">
                <a:solidFill>
                  <a:schemeClr val="bg2">
                    <a:lumMod val="50000"/>
                  </a:schemeClr>
                </a:solidFill>
                <a:latin typeface="Nunito Sans" pitchFamily="2" charset="77"/>
              </a:rPr>
              <a:t>Value driven</a:t>
            </a:r>
          </a:p>
        </p:txBody>
      </p:sp>
      <p:sp>
        <p:nvSpPr>
          <p:cNvPr id="25" name="TextBox 24">
            <a:extLst>
              <a:ext uri="{FF2B5EF4-FFF2-40B4-BE49-F238E27FC236}">
                <a16:creationId xmlns:a16="http://schemas.microsoft.com/office/drawing/2014/main" id="{AF2328EF-79EE-187E-60F2-811F50EFAACA}"/>
              </a:ext>
            </a:extLst>
          </p:cNvPr>
          <p:cNvSpPr txBox="1"/>
          <p:nvPr/>
        </p:nvSpPr>
        <p:spPr>
          <a:xfrm>
            <a:off x="8111328" y="5798575"/>
            <a:ext cx="2045753" cy="369332"/>
          </a:xfrm>
          <a:prstGeom prst="rect">
            <a:avLst/>
          </a:prstGeom>
          <a:noFill/>
        </p:spPr>
        <p:txBody>
          <a:bodyPr wrap="none" rtlCol="0">
            <a:spAutoFit/>
          </a:bodyPr>
          <a:lstStyle/>
          <a:p>
            <a:r>
              <a:rPr lang="en-GB" b="1">
                <a:solidFill>
                  <a:schemeClr val="bg2">
                    <a:lumMod val="50000"/>
                  </a:schemeClr>
                </a:solidFill>
                <a:latin typeface="Nunito Sans" pitchFamily="2" charset="77"/>
              </a:rPr>
              <a:t>Innovation driven</a:t>
            </a:r>
          </a:p>
        </p:txBody>
      </p:sp>
    </p:spTree>
    <p:extLst>
      <p:ext uri="{BB962C8B-B14F-4D97-AF65-F5344CB8AC3E}">
        <p14:creationId xmlns:p14="http://schemas.microsoft.com/office/powerpoint/2010/main" val="7699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EF3F-13D6-632B-3669-B89DE2E5D7F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05D500-A28E-EF68-6896-72AB2E7A6F21}"/>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9B31EA31-CC74-CE07-868C-6A349C01328F}"/>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30518962-AF34-9904-96CB-1E7BF3A094E1}"/>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825BD827-FEB2-7895-F34D-E93E1B29B05A}"/>
              </a:ext>
            </a:extLst>
          </p:cNvPr>
          <p:cNvSpPr>
            <a:spLocks noGrp="1"/>
          </p:cNvSpPr>
          <p:nvPr>
            <p:ph type="sldNum" sz="quarter" idx="12"/>
          </p:nvPr>
        </p:nvSpPr>
        <p:spPr/>
        <p:txBody>
          <a:bodyPr/>
          <a:lstStyle/>
          <a:p>
            <a:fld id="{BBDAF7BE-D89C-6B49-BAC7-BAB901C4C797}" type="slidenum">
              <a:rPr lang="de-DE" smtClean="0"/>
              <a:pPr/>
              <a:t>12</a:t>
            </a:fld>
            <a:endParaRPr lang="de-DE"/>
          </a:p>
        </p:txBody>
      </p:sp>
      <p:sp>
        <p:nvSpPr>
          <p:cNvPr id="8" name="Textplatzhalter 7">
            <a:extLst>
              <a:ext uri="{FF2B5EF4-FFF2-40B4-BE49-F238E27FC236}">
                <a16:creationId xmlns:a16="http://schemas.microsoft.com/office/drawing/2014/main" id="{0128835D-25E3-7950-630B-CC823A5ABF18}"/>
              </a:ext>
            </a:extLst>
          </p:cNvPr>
          <p:cNvSpPr>
            <a:spLocks noGrp="1"/>
          </p:cNvSpPr>
          <p:nvPr>
            <p:ph type="body" sz="quarter" idx="14"/>
          </p:nvPr>
        </p:nvSpPr>
        <p:spPr/>
        <p:txBody>
          <a:bodyPr/>
          <a:lstStyle/>
          <a:p>
            <a:r>
              <a:rPr lang="de-DE"/>
              <a:t>Source: </a:t>
            </a:r>
            <a:r>
              <a:rPr lang="en-GB">
                <a:hlinkClick r:id="rId2"/>
              </a:rPr>
              <a:t>https://onedtech.philhillaa.com/p/additional-points-on-2us-acquisition-of-edx</a:t>
            </a:r>
            <a:r>
              <a:rPr lang="en-GB"/>
              <a:t> </a:t>
            </a:r>
          </a:p>
          <a:p>
            <a:r>
              <a:rPr lang="de-DE"/>
              <a:t> </a:t>
            </a:r>
          </a:p>
        </p:txBody>
      </p:sp>
      <p:sp>
        <p:nvSpPr>
          <p:cNvPr id="7" name="TextBox 6">
            <a:extLst>
              <a:ext uri="{FF2B5EF4-FFF2-40B4-BE49-F238E27FC236}">
                <a16:creationId xmlns:a16="http://schemas.microsoft.com/office/drawing/2014/main" id="{D0EA18BF-122D-5871-2FFA-F0CD9DDEA33A}"/>
              </a:ext>
            </a:extLst>
          </p:cNvPr>
          <p:cNvSpPr txBox="1"/>
          <p:nvPr/>
        </p:nvSpPr>
        <p:spPr>
          <a:xfrm>
            <a:off x="167121" y="1972236"/>
            <a:ext cx="2213563" cy="3693319"/>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Und dann im Markt erfolgreich implementiert.</a:t>
            </a:r>
          </a:p>
          <a:p>
            <a:endParaRPr lang="de-DE" i="1">
              <a:solidFill>
                <a:schemeClr val="bg2">
                  <a:lumMod val="50000"/>
                </a:schemeClr>
              </a:solidFill>
              <a:latin typeface="Aptos" panose="020B0004020202020204" pitchFamily="34" charset="0"/>
            </a:endParaRPr>
          </a:p>
          <a:p>
            <a:r>
              <a:rPr lang="de-DE" i="1">
                <a:solidFill>
                  <a:schemeClr val="bg2">
                    <a:lumMod val="50000"/>
                  </a:schemeClr>
                </a:solidFill>
                <a:latin typeface="Aptos" panose="020B0004020202020204" pitchFamily="34" charset="0"/>
              </a:rPr>
              <a:t>… Oder so sah es zumindest aus, bis dann einig OPM (Online Programme Management) Companies in jüngster Zeit anfingen zu straucheln…</a:t>
            </a:r>
          </a:p>
        </p:txBody>
      </p:sp>
      <p:pic>
        <p:nvPicPr>
          <p:cNvPr id="3" name="Picture 2" descr="A diagram of a business model&#10;&#10;Description automatically generated">
            <a:extLst>
              <a:ext uri="{FF2B5EF4-FFF2-40B4-BE49-F238E27FC236}">
                <a16:creationId xmlns:a16="http://schemas.microsoft.com/office/drawing/2014/main" id="{282E831D-918D-0E9B-BDC2-437BE967D790}"/>
              </a:ext>
            </a:extLst>
          </p:cNvPr>
          <p:cNvPicPr>
            <a:picLocks noChangeAspect="1"/>
          </p:cNvPicPr>
          <p:nvPr/>
        </p:nvPicPr>
        <p:blipFill>
          <a:blip r:embed="rId3"/>
          <a:stretch>
            <a:fillRect/>
          </a:stretch>
        </p:blipFill>
        <p:spPr>
          <a:xfrm>
            <a:off x="4439264" y="72900"/>
            <a:ext cx="4645557" cy="6132749"/>
          </a:xfrm>
          <a:prstGeom prst="rect">
            <a:avLst/>
          </a:prstGeom>
        </p:spPr>
      </p:pic>
    </p:spTree>
    <p:extLst>
      <p:ext uri="{BB962C8B-B14F-4D97-AF65-F5344CB8AC3E}">
        <p14:creationId xmlns:p14="http://schemas.microsoft.com/office/powerpoint/2010/main" val="383651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7EE87-900D-7804-FE4B-4842559BFF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E325BD-E708-991C-9E2E-AC348E4642A6}"/>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0098E8EA-B4C3-B782-D021-82AE88C7C92E}"/>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CA11DA22-E75E-12E8-0E18-CF18096DCE7A}"/>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3D7A54BC-80A9-A73F-6BFA-912D9285A93E}"/>
              </a:ext>
            </a:extLst>
          </p:cNvPr>
          <p:cNvSpPr>
            <a:spLocks noGrp="1"/>
          </p:cNvSpPr>
          <p:nvPr>
            <p:ph type="sldNum" sz="quarter" idx="12"/>
          </p:nvPr>
        </p:nvSpPr>
        <p:spPr/>
        <p:txBody>
          <a:bodyPr/>
          <a:lstStyle/>
          <a:p>
            <a:fld id="{BBDAF7BE-D89C-6B49-BAC7-BAB901C4C797}" type="slidenum">
              <a:rPr lang="de-DE" smtClean="0"/>
              <a:pPr/>
              <a:t>13</a:t>
            </a:fld>
            <a:endParaRPr lang="de-DE"/>
          </a:p>
        </p:txBody>
      </p:sp>
      <p:sp>
        <p:nvSpPr>
          <p:cNvPr id="8" name="Textplatzhalter 7">
            <a:extLst>
              <a:ext uri="{FF2B5EF4-FFF2-40B4-BE49-F238E27FC236}">
                <a16:creationId xmlns:a16="http://schemas.microsoft.com/office/drawing/2014/main" id="{7DA8D1C4-382B-A2CC-63BC-A69B5044B191}"/>
              </a:ext>
            </a:extLst>
          </p:cNvPr>
          <p:cNvSpPr>
            <a:spLocks noGrp="1"/>
          </p:cNvSpPr>
          <p:nvPr>
            <p:ph type="body" sz="quarter" idx="14"/>
          </p:nvPr>
        </p:nvSpPr>
        <p:spPr/>
        <p:txBody>
          <a:bodyPr/>
          <a:lstStyle/>
          <a:p>
            <a:r>
              <a:rPr lang="de-DE"/>
              <a:t>Source: </a:t>
            </a:r>
            <a:r>
              <a:rPr lang="de-DE">
                <a:hlinkClick r:id="rId2"/>
              </a:rPr>
              <a:t>https://onedtech.philhillaa.com/p/opm-market-landscape-and-dynamics-summer-2021-updates</a:t>
            </a:r>
            <a:r>
              <a:rPr lang="de-DE"/>
              <a:t> &amp; </a:t>
            </a:r>
            <a:r>
              <a:rPr lang="de-DE">
                <a:hlinkClick r:id="rId3"/>
              </a:rPr>
              <a:t>https://onedtech.philhillaa.com/p/coursera-2u-and-the-emerging-education-platform-market</a:t>
            </a:r>
            <a:r>
              <a:rPr lang="de-DE"/>
              <a:t>  </a:t>
            </a:r>
          </a:p>
        </p:txBody>
      </p:sp>
      <p:sp>
        <p:nvSpPr>
          <p:cNvPr id="3" name="TextBox 2">
            <a:extLst>
              <a:ext uri="{FF2B5EF4-FFF2-40B4-BE49-F238E27FC236}">
                <a16:creationId xmlns:a16="http://schemas.microsoft.com/office/drawing/2014/main" id="{5EEFA195-C7B1-B6CD-A042-2D9F71A23150}"/>
              </a:ext>
            </a:extLst>
          </p:cNvPr>
          <p:cNvSpPr txBox="1"/>
          <p:nvPr/>
        </p:nvSpPr>
        <p:spPr>
          <a:xfrm>
            <a:off x="250776" y="920141"/>
            <a:ext cx="4444928" cy="2462213"/>
          </a:xfrm>
          <a:prstGeom prst="rect">
            <a:avLst/>
          </a:prstGeom>
          <a:noFill/>
        </p:spPr>
        <p:txBody>
          <a:bodyPr wrap="square" rtlCol="0">
            <a:spAutoFit/>
          </a:bodyPr>
          <a:lstStyle/>
          <a:p>
            <a:pPr>
              <a:spcBef>
                <a:spcPts val="600"/>
              </a:spcBef>
            </a:pPr>
            <a:r>
              <a:rPr lang="de-DE" i="1">
                <a:solidFill>
                  <a:schemeClr val="bg2">
                    <a:lumMod val="50000"/>
                  </a:schemeClr>
                </a:solidFill>
                <a:latin typeface="Aptos" panose="020B0004020202020204" pitchFamily="34" charset="0"/>
              </a:rPr>
              <a:t>Ein warnendes Beispiel sei hier 2U &amp; </a:t>
            </a:r>
            <a:r>
              <a:rPr lang="de-DE" i="1" err="1">
                <a:solidFill>
                  <a:schemeClr val="bg2">
                    <a:lumMod val="50000"/>
                  </a:schemeClr>
                </a:solidFill>
                <a:latin typeface="Aptos" panose="020B0004020202020204" pitchFamily="34" charset="0"/>
              </a:rPr>
              <a:t>EdX</a:t>
            </a:r>
            <a:r>
              <a:rPr lang="de-DE" i="1">
                <a:solidFill>
                  <a:schemeClr val="bg2">
                    <a:lumMod val="50000"/>
                  </a:schemeClr>
                </a:solidFill>
                <a:latin typeface="Aptos" panose="020B0004020202020204" pitchFamily="34" charset="0"/>
              </a:rPr>
              <a:t>.</a:t>
            </a:r>
          </a:p>
          <a:p>
            <a:pPr>
              <a:spcBef>
                <a:spcPts val="600"/>
              </a:spcBef>
            </a:pPr>
            <a:r>
              <a:rPr lang="de-DE" i="1">
                <a:solidFill>
                  <a:schemeClr val="bg2">
                    <a:lumMod val="50000"/>
                  </a:schemeClr>
                </a:solidFill>
                <a:latin typeface="Aptos" panose="020B0004020202020204" pitchFamily="34" charset="0"/>
              </a:rPr>
              <a:t>Ursächlich eine klar brillante Idee.</a:t>
            </a:r>
          </a:p>
          <a:p>
            <a:pPr>
              <a:spcBef>
                <a:spcPts val="600"/>
              </a:spcBef>
            </a:pPr>
            <a:r>
              <a:rPr lang="de-DE" i="1">
                <a:solidFill>
                  <a:schemeClr val="bg2">
                    <a:lumMod val="50000"/>
                  </a:schemeClr>
                </a:solidFill>
                <a:latin typeface="Aptos" panose="020B0004020202020204" pitchFamily="34" charset="0"/>
              </a:rPr>
              <a:t>Aber mit einer klar falschen Umsetzung:</a:t>
            </a:r>
          </a:p>
          <a:p>
            <a:pPr marL="285750" indent="-285750">
              <a:buFont typeface="Arial" panose="020B0604020202020204" pitchFamily="34" charset="0"/>
              <a:buChar char="•"/>
            </a:pPr>
            <a:r>
              <a:rPr lang="de-DE" i="1" err="1">
                <a:solidFill>
                  <a:schemeClr val="bg2">
                    <a:lumMod val="50000"/>
                  </a:schemeClr>
                </a:solidFill>
                <a:latin typeface="Aptos" panose="020B0004020202020204" pitchFamily="34" charset="0"/>
              </a:rPr>
              <a:t>Missing</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modularity</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granularity</a:t>
            </a:r>
            <a:r>
              <a:rPr lang="de-DE" i="1">
                <a:solidFill>
                  <a:schemeClr val="bg2">
                    <a:lumMod val="50000"/>
                  </a:schemeClr>
                </a:solidFill>
                <a:latin typeface="Aptos" panose="020B0004020202020204" pitchFamily="34" charset="0"/>
              </a:rPr>
              <a:t> &amp; </a:t>
            </a:r>
            <a:r>
              <a:rPr lang="de-DE" i="1" err="1">
                <a:solidFill>
                  <a:schemeClr val="bg2">
                    <a:lumMod val="50000"/>
                  </a:schemeClr>
                </a:solidFill>
                <a:latin typeface="Aptos" panose="020B0004020202020204" pitchFamily="34" charset="0"/>
              </a:rPr>
              <a:t>stackability</a:t>
            </a:r>
            <a:r>
              <a:rPr lang="de-DE" i="1">
                <a:solidFill>
                  <a:schemeClr val="bg2">
                    <a:lumMod val="50000"/>
                  </a:schemeClr>
                </a:solidFill>
                <a:latin typeface="Aptos" panose="020B0004020202020204" pitchFamily="34" charset="0"/>
              </a:rPr>
              <a:t>, </a:t>
            </a:r>
          </a:p>
          <a:p>
            <a:pPr marL="285750" indent="-285750">
              <a:buFont typeface="Arial" panose="020B0604020202020204" pitchFamily="34" charset="0"/>
              <a:buChar char="•"/>
            </a:pPr>
            <a:r>
              <a:rPr lang="de-DE" i="1" err="1">
                <a:solidFill>
                  <a:schemeClr val="bg2">
                    <a:lumMod val="50000"/>
                  </a:schemeClr>
                </a:solidFill>
                <a:latin typeface="Aptos" panose="020B0004020202020204" pitchFamily="34" charset="0"/>
              </a:rPr>
              <a:t>Missmatch</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of</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target</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groups</a:t>
            </a:r>
            <a:r>
              <a:rPr lang="de-DE" i="1">
                <a:solidFill>
                  <a:schemeClr val="bg2">
                    <a:lumMod val="50000"/>
                  </a:schemeClr>
                </a:solidFill>
                <a:latin typeface="Aptos" panose="020B0004020202020204" pitchFamily="34" charset="0"/>
              </a:rPr>
              <a:t>,</a:t>
            </a:r>
          </a:p>
          <a:p>
            <a:pPr marL="285750" indent="-285750">
              <a:buFont typeface="Arial" panose="020B0604020202020204" pitchFamily="34" charset="0"/>
              <a:buChar char="•"/>
            </a:pPr>
            <a:r>
              <a:rPr lang="de-DE" i="1">
                <a:solidFill>
                  <a:schemeClr val="bg2">
                    <a:lumMod val="50000"/>
                  </a:schemeClr>
                </a:solidFill>
                <a:latin typeface="Aptos" panose="020B0004020202020204" pitchFamily="34" charset="0"/>
              </a:rPr>
              <a:t>Lack </a:t>
            </a:r>
            <a:r>
              <a:rPr lang="de-DE" i="1" err="1">
                <a:solidFill>
                  <a:schemeClr val="bg2">
                    <a:lumMod val="50000"/>
                  </a:schemeClr>
                </a:solidFill>
                <a:latin typeface="Aptos" panose="020B0004020202020204" pitchFamily="34" charset="0"/>
              </a:rPr>
              <a:t>of</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fitting</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for</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fee</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service</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portfolio</a:t>
            </a:r>
            <a:r>
              <a:rPr lang="de-DE" i="1">
                <a:solidFill>
                  <a:schemeClr val="bg2">
                    <a:lumMod val="50000"/>
                  </a:schemeClr>
                </a:solidFill>
                <a:latin typeface="Aptos" panose="020B0004020202020204" pitchFamily="34" charset="0"/>
              </a:rPr>
              <a:t>,</a:t>
            </a:r>
          </a:p>
          <a:p>
            <a:pPr marL="285750" indent="-285750">
              <a:buFont typeface="Arial" panose="020B0604020202020204" pitchFamily="34" charset="0"/>
              <a:buChar char="•"/>
            </a:pPr>
            <a:r>
              <a:rPr lang="de-DE" i="1">
                <a:solidFill>
                  <a:schemeClr val="bg2">
                    <a:lumMod val="50000"/>
                  </a:schemeClr>
                </a:solidFill>
                <a:latin typeface="Aptos" panose="020B0004020202020204" pitchFamily="34" charset="0"/>
              </a:rPr>
              <a:t>Not a </a:t>
            </a:r>
            <a:r>
              <a:rPr lang="de-DE" i="1" err="1">
                <a:solidFill>
                  <a:schemeClr val="bg2">
                    <a:lumMod val="50000"/>
                  </a:schemeClr>
                </a:solidFill>
                <a:latin typeface="Aptos" panose="020B0004020202020204" pitchFamily="34" charset="0"/>
              </a:rPr>
              <a:t>truly</a:t>
            </a:r>
            <a:r>
              <a:rPr lang="de-DE" i="1">
                <a:solidFill>
                  <a:schemeClr val="bg2">
                    <a:lumMod val="50000"/>
                  </a:schemeClr>
                </a:solidFill>
                <a:latin typeface="Aptos" panose="020B0004020202020204" pitchFamily="34" charset="0"/>
              </a:rPr>
              <a:t> ´open´ </a:t>
            </a:r>
            <a:r>
              <a:rPr lang="de-DE" i="1" err="1">
                <a:solidFill>
                  <a:schemeClr val="bg2">
                    <a:lumMod val="50000"/>
                  </a:schemeClr>
                </a:solidFill>
                <a:latin typeface="Aptos" panose="020B0004020202020204" pitchFamily="34" charset="0"/>
              </a:rPr>
              <a:t>platform</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model</a:t>
            </a:r>
            <a:r>
              <a:rPr lang="de-DE" i="1">
                <a:solidFill>
                  <a:schemeClr val="bg2">
                    <a:lumMod val="50000"/>
                  </a:schemeClr>
                </a:solidFill>
                <a:latin typeface="Aptos" panose="020B0004020202020204" pitchFamily="34" charset="0"/>
              </a:rPr>
              <a:t>.</a:t>
            </a:r>
          </a:p>
        </p:txBody>
      </p:sp>
      <p:pic>
        <p:nvPicPr>
          <p:cNvPr id="7" name="Picture 6" descr="Diagram of a diagram of a diagram&#10;&#10;Description automatically generated with medium confidence">
            <a:extLst>
              <a:ext uri="{FF2B5EF4-FFF2-40B4-BE49-F238E27FC236}">
                <a16:creationId xmlns:a16="http://schemas.microsoft.com/office/drawing/2014/main" id="{38A25595-A137-56D6-C024-C6AAF1DA58C6}"/>
              </a:ext>
            </a:extLst>
          </p:cNvPr>
          <p:cNvPicPr>
            <a:picLocks noChangeAspect="1"/>
          </p:cNvPicPr>
          <p:nvPr/>
        </p:nvPicPr>
        <p:blipFill>
          <a:blip r:embed="rId4"/>
          <a:stretch>
            <a:fillRect/>
          </a:stretch>
        </p:blipFill>
        <p:spPr>
          <a:xfrm>
            <a:off x="5289550" y="1084081"/>
            <a:ext cx="6356314" cy="4052150"/>
          </a:xfrm>
          <a:prstGeom prst="rect">
            <a:avLst/>
          </a:prstGeom>
        </p:spPr>
      </p:pic>
      <p:pic>
        <p:nvPicPr>
          <p:cNvPr id="1026" name="Picture 2" descr="Investor slide showing that 2U, edX combo will have unmatched free-to-degree offerings">
            <a:extLst>
              <a:ext uri="{FF2B5EF4-FFF2-40B4-BE49-F238E27FC236}">
                <a16:creationId xmlns:a16="http://schemas.microsoft.com/office/drawing/2014/main" id="{588C4CB4-7C4E-17A3-9135-DA7641A43C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41" y="3376149"/>
            <a:ext cx="5019563" cy="2797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44B3C59-52B0-998E-5FA9-DBE4FDFFE57B}"/>
              </a:ext>
            </a:extLst>
          </p:cNvPr>
          <p:cNvSpPr txBox="1"/>
          <p:nvPr/>
        </p:nvSpPr>
        <p:spPr>
          <a:xfrm>
            <a:off x="5422900" y="5250179"/>
            <a:ext cx="6819899" cy="923330"/>
          </a:xfrm>
          <a:prstGeom prst="rect">
            <a:avLst/>
          </a:prstGeom>
          <a:noFill/>
        </p:spPr>
        <p:txBody>
          <a:bodyPr wrap="square" rtlCol="0">
            <a:spAutoFit/>
          </a:bodyPr>
          <a:lstStyle/>
          <a:p>
            <a:pPr marL="285750" indent="-285750">
              <a:buFont typeface="Wingdings" pitchFamily="2" charset="2"/>
              <a:buChar char="è"/>
            </a:pPr>
            <a:r>
              <a:rPr lang="de-DE">
                <a:solidFill>
                  <a:srgbClr val="014F9F"/>
                </a:solidFill>
              </a:rPr>
              <a:t>Das hätte perfekt funktionieren können !!! </a:t>
            </a:r>
          </a:p>
          <a:p>
            <a:pPr marL="285750" indent="-285750">
              <a:buFont typeface="Wingdings" pitchFamily="2" charset="2"/>
              <a:buChar char="è"/>
            </a:pPr>
            <a:r>
              <a:rPr lang="de-DE">
                <a:solidFill>
                  <a:srgbClr val="014F9F"/>
                </a:solidFill>
              </a:rPr>
              <a:t>Wenn denn nur das Geschäftsmodell richtig justiert gewesen wäre.</a:t>
            </a:r>
          </a:p>
          <a:p>
            <a:pPr marL="285750" indent="-285750">
              <a:buFont typeface="Wingdings" pitchFamily="2" charset="2"/>
              <a:buChar char="è"/>
            </a:pPr>
            <a:r>
              <a:rPr lang="de-DE">
                <a:solidFill>
                  <a:srgbClr val="014F9F"/>
                </a:solidFill>
              </a:rPr>
              <a:t>Das waren recht grobe Handwerksfehler, welche man da sah.</a:t>
            </a:r>
          </a:p>
        </p:txBody>
      </p:sp>
    </p:spTree>
    <p:extLst>
      <p:ext uri="{BB962C8B-B14F-4D97-AF65-F5344CB8AC3E}">
        <p14:creationId xmlns:p14="http://schemas.microsoft.com/office/powerpoint/2010/main" val="424660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5A886-7084-3DF7-2193-8F6D171082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33E78F-DB1E-DE82-C578-BDAF0AF01CB3}"/>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4329236A-E7AE-8DC4-DF52-89FA314DE5A8}"/>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E04808C8-EB2C-1B37-A38A-0DFE6398506C}"/>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F6F46CFC-105D-014A-DE0D-D8AE7DB031EB}"/>
              </a:ext>
            </a:extLst>
          </p:cNvPr>
          <p:cNvSpPr>
            <a:spLocks noGrp="1"/>
          </p:cNvSpPr>
          <p:nvPr>
            <p:ph type="sldNum" sz="quarter" idx="12"/>
          </p:nvPr>
        </p:nvSpPr>
        <p:spPr/>
        <p:txBody>
          <a:bodyPr/>
          <a:lstStyle/>
          <a:p>
            <a:fld id="{BBDAF7BE-D89C-6B49-BAC7-BAB901C4C797}" type="slidenum">
              <a:rPr lang="de-DE" smtClean="0"/>
              <a:pPr/>
              <a:t>14</a:t>
            </a:fld>
            <a:endParaRPr lang="de-DE"/>
          </a:p>
        </p:txBody>
      </p:sp>
      <p:sp>
        <p:nvSpPr>
          <p:cNvPr id="7" name="TextBox 6">
            <a:extLst>
              <a:ext uri="{FF2B5EF4-FFF2-40B4-BE49-F238E27FC236}">
                <a16:creationId xmlns:a16="http://schemas.microsoft.com/office/drawing/2014/main" id="{0E30AB9E-8211-7E78-AA56-30FC26BED7E3}"/>
              </a:ext>
            </a:extLst>
          </p:cNvPr>
          <p:cNvSpPr txBox="1"/>
          <p:nvPr/>
        </p:nvSpPr>
        <p:spPr>
          <a:xfrm>
            <a:off x="167121" y="1972236"/>
            <a:ext cx="2743200" cy="3416320"/>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Aber funktionieren Plattformmodelle auch im Kontext von historisch und organisch gewachsenen Hochschulökosystemen? </a:t>
            </a:r>
          </a:p>
          <a:p>
            <a:endParaRPr lang="de-DE" i="1">
              <a:solidFill>
                <a:schemeClr val="bg2">
                  <a:lumMod val="50000"/>
                </a:schemeClr>
              </a:solidFill>
              <a:latin typeface="Aptos" panose="020B0004020202020204" pitchFamily="34" charset="0"/>
            </a:endParaRPr>
          </a:p>
          <a:p>
            <a:pPr marL="285750" indent="-285750">
              <a:buFont typeface="Wingdings" pitchFamily="2" charset="2"/>
              <a:buChar char="è"/>
            </a:pPr>
            <a:r>
              <a:rPr lang="de-DE" b="1" i="1">
                <a:solidFill>
                  <a:schemeClr val="bg2">
                    <a:lumMod val="50000"/>
                  </a:schemeClr>
                </a:solidFill>
                <a:latin typeface="Aptos" panose="020B0004020202020204" pitchFamily="34" charset="0"/>
              </a:rPr>
              <a:t>Passt das?</a:t>
            </a:r>
          </a:p>
          <a:p>
            <a:pPr marL="285750" indent="-285750">
              <a:buFont typeface="Wingdings" pitchFamily="2" charset="2"/>
              <a:buChar char="è"/>
            </a:pPr>
            <a:r>
              <a:rPr lang="de-DE" b="1" i="1">
                <a:solidFill>
                  <a:schemeClr val="bg2">
                    <a:lumMod val="50000"/>
                  </a:schemeClr>
                </a:solidFill>
                <a:latin typeface="Aptos" panose="020B0004020202020204" pitchFamily="34" charset="0"/>
              </a:rPr>
              <a:t>Gibt es dieses magische grüne Dreieck?</a:t>
            </a:r>
          </a:p>
          <a:p>
            <a:r>
              <a:rPr lang="de-DE" i="1">
                <a:solidFill>
                  <a:schemeClr val="bg2">
                    <a:lumMod val="50000"/>
                  </a:schemeClr>
                </a:solidFill>
                <a:latin typeface="Aptos" panose="020B0004020202020204" pitchFamily="34" charset="0"/>
              </a:rPr>
              <a:t> </a:t>
            </a:r>
          </a:p>
        </p:txBody>
      </p:sp>
      <p:pic>
        <p:nvPicPr>
          <p:cNvPr id="3" name="Picture 2" descr="A diagram of a diagram&#10;&#10;Description automatically generated">
            <a:extLst>
              <a:ext uri="{FF2B5EF4-FFF2-40B4-BE49-F238E27FC236}">
                <a16:creationId xmlns:a16="http://schemas.microsoft.com/office/drawing/2014/main" id="{CF93A136-4B50-D417-D4AD-041C14FC8230}"/>
              </a:ext>
            </a:extLst>
          </p:cNvPr>
          <p:cNvPicPr>
            <a:picLocks noChangeAspect="1"/>
          </p:cNvPicPr>
          <p:nvPr/>
        </p:nvPicPr>
        <p:blipFill>
          <a:blip r:embed="rId2"/>
          <a:stretch>
            <a:fillRect/>
          </a:stretch>
        </p:blipFill>
        <p:spPr>
          <a:xfrm>
            <a:off x="2811364" y="1188571"/>
            <a:ext cx="9022511" cy="4984938"/>
          </a:xfrm>
          <a:prstGeom prst="rect">
            <a:avLst/>
          </a:prstGeom>
        </p:spPr>
      </p:pic>
      <p:sp>
        <p:nvSpPr>
          <p:cNvPr id="9" name="TextBox 8">
            <a:extLst>
              <a:ext uri="{FF2B5EF4-FFF2-40B4-BE49-F238E27FC236}">
                <a16:creationId xmlns:a16="http://schemas.microsoft.com/office/drawing/2014/main" id="{211584B5-760D-D194-22F5-BEC53AFF00ED}"/>
              </a:ext>
            </a:extLst>
          </p:cNvPr>
          <p:cNvSpPr txBox="1"/>
          <p:nvPr/>
        </p:nvSpPr>
        <p:spPr>
          <a:xfrm>
            <a:off x="5987845" y="752168"/>
            <a:ext cx="3355406" cy="369332"/>
          </a:xfrm>
          <a:prstGeom prst="rect">
            <a:avLst/>
          </a:prstGeom>
          <a:noFill/>
        </p:spPr>
        <p:txBody>
          <a:bodyPr wrap="none" rtlCol="0">
            <a:spAutoFit/>
          </a:bodyPr>
          <a:lstStyle/>
          <a:p>
            <a:r>
              <a:rPr lang="en-GB"/>
              <a:t>Das </a:t>
            </a:r>
            <a:r>
              <a:rPr lang="en-GB" err="1"/>
              <a:t>Hochschulökosystem</a:t>
            </a:r>
            <a:r>
              <a:rPr lang="en-GB"/>
              <a:t> in NRW</a:t>
            </a:r>
          </a:p>
        </p:txBody>
      </p:sp>
    </p:spTree>
    <p:extLst>
      <p:ext uri="{BB962C8B-B14F-4D97-AF65-F5344CB8AC3E}">
        <p14:creationId xmlns:p14="http://schemas.microsoft.com/office/powerpoint/2010/main" val="247935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6C46-AF1B-CAB6-5302-C019A574DF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CB9D68-75C3-269D-250D-D3FFDF5AEE01}"/>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0460051E-C97A-87D6-F2A6-D1212897D601}"/>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7DB20028-4C61-5865-2D60-B91119E67F3A}"/>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B1964322-E788-F097-6C81-3B750290B07B}"/>
              </a:ext>
            </a:extLst>
          </p:cNvPr>
          <p:cNvSpPr>
            <a:spLocks noGrp="1"/>
          </p:cNvSpPr>
          <p:nvPr>
            <p:ph type="sldNum" sz="quarter" idx="12"/>
          </p:nvPr>
        </p:nvSpPr>
        <p:spPr/>
        <p:txBody>
          <a:bodyPr/>
          <a:lstStyle/>
          <a:p>
            <a:fld id="{BBDAF7BE-D89C-6B49-BAC7-BAB901C4C797}" type="slidenum">
              <a:rPr lang="de-DE" smtClean="0"/>
              <a:pPr/>
              <a:t>15</a:t>
            </a:fld>
            <a:endParaRPr lang="de-DE"/>
          </a:p>
        </p:txBody>
      </p:sp>
      <p:graphicFrame>
        <p:nvGraphicFramePr>
          <p:cNvPr id="3" name="TextBox 3">
            <a:extLst>
              <a:ext uri="{FF2B5EF4-FFF2-40B4-BE49-F238E27FC236}">
                <a16:creationId xmlns:a16="http://schemas.microsoft.com/office/drawing/2014/main" id="{A2B656DC-13D9-886F-622F-BC8EA973C645}"/>
              </a:ext>
            </a:extLst>
          </p:cNvPr>
          <p:cNvGraphicFramePr/>
          <p:nvPr>
            <p:extLst>
              <p:ext uri="{D42A27DB-BD31-4B8C-83A1-F6EECF244321}">
                <p14:modId xmlns:p14="http://schemas.microsoft.com/office/powerpoint/2010/main" val="875304140"/>
              </p:ext>
            </p:extLst>
          </p:nvPr>
        </p:nvGraphicFramePr>
        <p:xfrm>
          <a:off x="2811364" y="1527526"/>
          <a:ext cx="4651241" cy="336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diagram of a diagram&#10;&#10;Description automatically generated">
            <a:extLst>
              <a:ext uri="{FF2B5EF4-FFF2-40B4-BE49-F238E27FC236}">
                <a16:creationId xmlns:a16="http://schemas.microsoft.com/office/drawing/2014/main" id="{33D66234-5C63-D41C-C501-CA60A3FC91F1}"/>
              </a:ext>
            </a:extLst>
          </p:cNvPr>
          <p:cNvPicPr>
            <a:picLocks noChangeAspect="1"/>
          </p:cNvPicPr>
          <p:nvPr/>
        </p:nvPicPr>
        <p:blipFill>
          <a:blip r:embed="rId7"/>
          <a:stretch>
            <a:fillRect/>
          </a:stretch>
        </p:blipFill>
        <p:spPr>
          <a:xfrm>
            <a:off x="7928786" y="2343156"/>
            <a:ext cx="3868217" cy="2137190"/>
          </a:xfrm>
          <a:prstGeom prst="rect">
            <a:avLst/>
          </a:prstGeom>
        </p:spPr>
      </p:pic>
      <p:sp>
        <p:nvSpPr>
          <p:cNvPr id="10" name="TextBox 9">
            <a:extLst>
              <a:ext uri="{FF2B5EF4-FFF2-40B4-BE49-F238E27FC236}">
                <a16:creationId xmlns:a16="http://schemas.microsoft.com/office/drawing/2014/main" id="{C37F96B1-B11E-41BC-D788-1D03DF5D8803}"/>
              </a:ext>
            </a:extLst>
          </p:cNvPr>
          <p:cNvSpPr txBox="1"/>
          <p:nvPr/>
        </p:nvSpPr>
        <p:spPr>
          <a:xfrm>
            <a:off x="167121" y="1972236"/>
            <a:ext cx="2644243" cy="3970318"/>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In einem Umfeld welches aus vielen Silos und nichtverbundenen Komponenten besteht?</a:t>
            </a:r>
          </a:p>
          <a:p>
            <a:endParaRPr lang="de-DE" i="1">
              <a:solidFill>
                <a:schemeClr val="bg2">
                  <a:lumMod val="50000"/>
                </a:schemeClr>
              </a:solidFill>
              <a:latin typeface="Aptos" panose="020B0004020202020204" pitchFamily="34" charset="0"/>
            </a:endParaRPr>
          </a:p>
          <a:p>
            <a:r>
              <a:rPr lang="de-DE" i="1">
                <a:solidFill>
                  <a:schemeClr val="bg2">
                    <a:lumMod val="50000"/>
                  </a:schemeClr>
                </a:solidFill>
                <a:latin typeface="Aptos" panose="020B0004020202020204" pitchFamily="34" charset="0"/>
              </a:rPr>
              <a:t>Und welche eher ´</a:t>
            </a:r>
            <a:r>
              <a:rPr lang="de-DE" i="1" err="1">
                <a:solidFill>
                  <a:schemeClr val="bg2">
                    <a:lumMod val="50000"/>
                  </a:schemeClr>
                </a:solidFill>
                <a:latin typeface="Aptos" panose="020B0004020202020204" pitchFamily="34" charset="0"/>
              </a:rPr>
              <a:t>closed´denn</a:t>
            </a:r>
            <a:r>
              <a:rPr lang="de-DE" i="1">
                <a:solidFill>
                  <a:schemeClr val="bg2">
                    <a:lumMod val="50000"/>
                  </a:schemeClr>
                </a:solidFill>
                <a:latin typeface="Aptos" panose="020B0004020202020204" pitchFamily="34" charset="0"/>
              </a:rPr>
              <a:t> </a:t>
            </a:r>
            <a:r>
              <a:rPr lang="de-DE" i="1" err="1">
                <a:solidFill>
                  <a:schemeClr val="bg2">
                    <a:lumMod val="50000"/>
                  </a:schemeClr>
                </a:solidFill>
                <a:latin typeface="Aptos" panose="020B0004020202020204" pitchFamily="34" charset="0"/>
              </a:rPr>
              <a:t>ópen´sind</a:t>
            </a:r>
            <a:r>
              <a:rPr lang="de-DE" i="1">
                <a:solidFill>
                  <a:schemeClr val="bg2">
                    <a:lumMod val="50000"/>
                  </a:schemeClr>
                </a:solidFill>
                <a:latin typeface="Aptos" panose="020B0004020202020204" pitchFamily="34" charset="0"/>
              </a:rPr>
              <a:t>! </a:t>
            </a:r>
          </a:p>
          <a:p>
            <a:endParaRPr lang="de-DE" i="1">
              <a:solidFill>
                <a:schemeClr val="bg2">
                  <a:lumMod val="50000"/>
                </a:schemeClr>
              </a:solidFill>
              <a:latin typeface="Aptos" panose="020B0004020202020204" pitchFamily="34" charset="0"/>
            </a:endParaRPr>
          </a:p>
          <a:p>
            <a:pPr marL="285750" indent="-285750">
              <a:buFont typeface="Wingdings" pitchFamily="2" charset="2"/>
              <a:buChar char="è"/>
            </a:pPr>
            <a:r>
              <a:rPr lang="de-DE" b="1" i="1">
                <a:solidFill>
                  <a:schemeClr val="bg2">
                    <a:lumMod val="50000"/>
                  </a:schemeClr>
                </a:solidFill>
                <a:latin typeface="Aptos" panose="020B0004020202020204" pitchFamily="34" charset="0"/>
              </a:rPr>
              <a:t>Geht das?</a:t>
            </a:r>
          </a:p>
          <a:p>
            <a:pPr marL="285750" indent="-285750">
              <a:buFont typeface="Wingdings" pitchFamily="2" charset="2"/>
              <a:buChar char="è"/>
            </a:pPr>
            <a:r>
              <a:rPr lang="de-DE" b="1" i="1">
                <a:solidFill>
                  <a:schemeClr val="bg2">
                    <a:lumMod val="50000"/>
                  </a:schemeClr>
                </a:solidFill>
                <a:latin typeface="Aptos" panose="020B0004020202020204" pitchFamily="34" charset="0"/>
              </a:rPr>
              <a:t>Bekommt man das irgendwie zusammen?</a:t>
            </a:r>
          </a:p>
          <a:p>
            <a:r>
              <a:rPr lang="de-DE" i="1">
                <a:solidFill>
                  <a:schemeClr val="bg2">
                    <a:lumMod val="50000"/>
                  </a:schemeClr>
                </a:solidFill>
                <a:latin typeface="Aptos" panose="020B0004020202020204" pitchFamily="34" charset="0"/>
              </a:rPr>
              <a:t> </a:t>
            </a:r>
          </a:p>
        </p:txBody>
      </p:sp>
    </p:spTree>
    <p:extLst>
      <p:ext uri="{BB962C8B-B14F-4D97-AF65-F5344CB8AC3E}">
        <p14:creationId xmlns:p14="http://schemas.microsoft.com/office/powerpoint/2010/main" val="185066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D7FD-BECA-D32B-22C3-6067B1D772B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D08480-056F-FA9F-5633-DD9CD6E26875}"/>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EB9EDE00-8A61-20C5-70F1-13ED9F52709D}"/>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6EDF5113-58A9-C883-A9FF-FA6CB40AA450}"/>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E2883470-71C1-E547-178E-3BDD31BB422D}"/>
              </a:ext>
            </a:extLst>
          </p:cNvPr>
          <p:cNvSpPr>
            <a:spLocks noGrp="1"/>
          </p:cNvSpPr>
          <p:nvPr>
            <p:ph type="sldNum" sz="quarter" idx="12"/>
          </p:nvPr>
        </p:nvSpPr>
        <p:spPr/>
        <p:txBody>
          <a:bodyPr/>
          <a:lstStyle/>
          <a:p>
            <a:fld id="{BBDAF7BE-D89C-6B49-BAC7-BAB901C4C797}" type="slidenum">
              <a:rPr lang="de-DE" smtClean="0"/>
              <a:pPr/>
              <a:t>16</a:t>
            </a:fld>
            <a:endParaRPr lang="de-DE"/>
          </a:p>
        </p:txBody>
      </p:sp>
      <p:sp>
        <p:nvSpPr>
          <p:cNvPr id="3" name="TextBox 2">
            <a:extLst>
              <a:ext uri="{FF2B5EF4-FFF2-40B4-BE49-F238E27FC236}">
                <a16:creationId xmlns:a16="http://schemas.microsoft.com/office/drawing/2014/main" id="{78FA7358-5D34-6503-D0A3-F570D8433CC4}"/>
              </a:ext>
            </a:extLst>
          </p:cNvPr>
          <p:cNvSpPr txBox="1"/>
          <p:nvPr/>
        </p:nvSpPr>
        <p:spPr>
          <a:xfrm>
            <a:off x="912570" y="2303983"/>
            <a:ext cx="9695347" cy="230832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chemeClr val="bg2">
                    <a:lumMod val="50000"/>
                  </a:schemeClr>
                </a:solidFill>
                <a:effectLst/>
                <a:uLnTx/>
                <a:uFillTx/>
                <a:latin typeface="Aptos" panose="020B0004020202020204" pitchFamily="34" charset="0"/>
              </a:rPr>
              <a:t>Fazit: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chemeClr val="bg2">
                    <a:lumMod val="50000"/>
                  </a:schemeClr>
                </a:solidFill>
                <a:effectLst/>
                <a:uLnTx/>
                <a:uFillTx/>
                <a:latin typeface="Aptos" panose="020B0004020202020204" pitchFamily="34" charset="0"/>
              </a:rPr>
              <a:t>Es ermangelt nicht an der Verfügbarkeit von Modellen und Vorlagen.</a:t>
            </a:r>
          </a:p>
          <a:p>
            <a:r>
              <a:rPr lang="de-DE">
                <a:solidFill>
                  <a:schemeClr val="bg2">
                    <a:lumMod val="50000"/>
                  </a:schemeClr>
                </a:solidFill>
                <a:latin typeface="Aptos"/>
              </a:rPr>
              <a:t>Es gibt eine Vielzahl von </a:t>
            </a:r>
            <a:r>
              <a:rPr lang="de-DE" sz="1800">
                <a:solidFill>
                  <a:schemeClr val="bg2">
                    <a:lumMod val="50000"/>
                  </a:schemeClr>
                </a:solidFill>
                <a:effectLst/>
                <a:latin typeface="Aptos"/>
                <a:ea typeface="Calibri" panose="020F0502020204030204" pitchFamily="34" charset="0"/>
                <a:cs typeface="Arial"/>
              </a:rPr>
              <a:t>Organisationsmodellen </a:t>
            </a:r>
            <a:r>
              <a:rPr lang="de-DE">
                <a:solidFill>
                  <a:schemeClr val="bg2">
                    <a:lumMod val="50000"/>
                  </a:schemeClr>
                </a:solidFill>
                <a:latin typeface="Aptos"/>
                <a:ea typeface="Calibri" panose="020F0502020204030204" pitchFamily="34" charset="0"/>
                <a:cs typeface="Arial"/>
              </a:rPr>
              <a:t>für</a:t>
            </a:r>
            <a:r>
              <a:rPr lang="de-DE" sz="1800">
                <a:solidFill>
                  <a:schemeClr val="bg2">
                    <a:lumMod val="50000"/>
                  </a:schemeClr>
                </a:solidFill>
                <a:effectLst/>
                <a:latin typeface="Aptos"/>
                <a:ea typeface="Calibri" panose="020F0502020204030204" pitchFamily="34" charset="0"/>
                <a:cs typeface="Arial"/>
              </a:rPr>
              <a:t> </a:t>
            </a:r>
            <a:r>
              <a:rPr lang="de-DE">
                <a:solidFill>
                  <a:schemeClr val="bg2">
                    <a:lumMod val="50000"/>
                  </a:schemeClr>
                </a:solidFill>
                <a:latin typeface="Aptos"/>
                <a:ea typeface="Calibri" panose="020F0502020204030204" pitchFamily="34" charset="0"/>
                <a:cs typeface="Arial"/>
              </a:rPr>
              <a:t>hochschulübergreifende</a:t>
            </a:r>
            <a:r>
              <a:rPr lang="de-DE" sz="1800">
                <a:solidFill>
                  <a:schemeClr val="bg2">
                    <a:lumMod val="50000"/>
                  </a:schemeClr>
                </a:solidFill>
                <a:effectLst/>
                <a:latin typeface="Aptos"/>
                <a:ea typeface="Calibri" panose="020F0502020204030204" pitchFamily="34" charset="0"/>
                <a:cs typeface="Arial"/>
              </a:rPr>
              <a:t> Strukturen und Angebote.</a:t>
            </a:r>
          </a:p>
          <a:p>
            <a:endParaRPr lang="de-DE">
              <a:solidFill>
                <a:schemeClr val="bg2">
                  <a:lumMod val="50000"/>
                </a:schemeClr>
              </a:solidFill>
              <a:latin typeface="Aptos" panose="020B0004020202020204" pitchFamily="34" charset="0"/>
              <a:ea typeface="Calibri" panose="020F0502020204030204" pitchFamily="34" charset="0"/>
              <a:cs typeface="Arial" panose="020B0604020202020204" pitchFamily="34" charset="0"/>
            </a:endParaRPr>
          </a:p>
          <a:p>
            <a:pPr marL="285750" indent="-285750">
              <a:buFont typeface="Symbol" pitchFamily="2" charset="2"/>
              <a:buChar char="Þ"/>
            </a:pPr>
            <a:r>
              <a:rPr lang="de-DE" b="1" i="1">
                <a:solidFill>
                  <a:schemeClr val="bg2">
                    <a:lumMod val="50000"/>
                  </a:schemeClr>
                </a:solidFill>
                <a:latin typeface="Aptos" panose="020B0004020202020204" pitchFamily="34" charset="0"/>
                <a:ea typeface="Calibri" panose="020F0502020204030204" pitchFamily="34" charset="0"/>
                <a:cs typeface="Arial" panose="020B0604020202020204" pitchFamily="34" charset="0"/>
              </a:rPr>
              <a:t>Also dann, wo fängt man an, wenn man denn wollte? </a:t>
            </a:r>
          </a:p>
          <a:p>
            <a:pPr marL="285750" indent="-285750">
              <a:buFont typeface="Symbol" pitchFamily="2" charset="2"/>
              <a:buChar char="Þ"/>
            </a:pPr>
            <a:r>
              <a:rPr lang="de-DE" b="1" i="1">
                <a:solidFill>
                  <a:schemeClr val="bg2">
                    <a:lumMod val="50000"/>
                  </a:schemeClr>
                </a:solidFill>
                <a:latin typeface="Aptos" panose="020B0004020202020204" pitchFamily="34" charset="0"/>
                <a:ea typeface="Calibri" panose="020F0502020204030204" pitchFamily="34" charset="0"/>
                <a:cs typeface="Arial" panose="020B0604020202020204" pitchFamily="34" charset="0"/>
              </a:rPr>
              <a:t>Und wo liegt der Mehrwert, der das Wollen zu Taten werden lässt?</a:t>
            </a:r>
            <a:endParaRPr lang="de-DE" sz="1800" b="1" i="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chemeClr val="bg2">
                  <a:lumMod val="50000"/>
                </a:schemeClr>
              </a:solidFill>
              <a:effectLst/>
              <a:uLnTx/>
              <a:uFillTx/>
              <a:latin typeface="Aptos" panose="020B0004020202020204" pitchFamily="34" charset="0"/>
            </a:endParaRPr>
          </a:p>
        </p:txBody>
      </p:sp>
    </p:spTree>
    <p:extLst>
      <p:ext uri="{BB962C8B-B14F-4D97-AF65-F5344CB8AC3E}">
        <p14:creationId xmlns:p14="http://schemas.microsoft.com/office/powerpoint/2010/main" val="76040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B4CC-C8D8-633C-4041-62A3ED9FE2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82C4FF-A2C0-8248-9584-A3C8E342DC32}"/>
              </a:ext>
            </a:extLst>
          </p:cNvPr>
          <p:cNvSpPr>
            <a:spLocks noGrp="1"/>
          </p:cNvSpPr>
          <p:nvPr>
            <p:ph type="title"/>
          </p:nvPr>
        </p:nvSpPr>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Kennenlernen: Woher komme ich? Wer bin ich? (10.15 – 10.30) </a:t>
            </a:r>
            <a:endParaRPr lang="de-DE"/>
          </a:p>
        </p:txBody>
      </p:sp>
      <p:sp>
        <p:nvSpPr>
          <p:cNvPr id="3" name="Inhaltsplatzhalter 2">
            <a:extLst>
              <a:ext uri="{FF2B5EF4-FFF2-40B4-BE49-F238E27FC236}">
                <a16:creationId xmlns:a16="http://schemas.microsoft.com/office/drawing/2014/main" id="{F0C34DA9-C32C-786B-E48D-B32221F9D4EC}"/>
              </a:ext>
            </a:extLst>
          </p:cNvPr>
          <p:cNvSpPr>
            <a:spLocks noGrp="1"/>
          </p:cNvSpPr>
          <p:nvPr>
            <p:ph idx="1"/>
          </p:nvPr>
        </p:nvSpPr>
        <p:spPr/>
        <p:txBody>
          <a:bodyPr lIns="91440" tIns="45720" rIns="91440" bIns="45720" anchor="t"/>
          <a:lstStyle/>
          <a:p>
            <a:pPr marL="0" indent="0">
              <a:buNone/>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Kurze Badge Session mit Selbstklassifikation (15 Minuten)</a:t>
            </a:r>
            <a:r>
              <a:rPr lang="en-PT" sz="1800" b="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buNone/>
            </a:pPr>
            <a:r>
              <a:rPr lang="en-PT" sz="1800" b="0" kern="100" dirty="0">
                <a:latin typeface="Aptos" panose="020B0004020202020204" pitchFamily="34" charset="0"/>
                <a:ea typeface="Aptos" panose="020B0004020202020204" pitchFamily="34" charset="0"/>
                <a:cs typeface="Times New Roman" panose="02020603050405020304" pitchFamily="18" charset="0"/>
              </a:rPr>
              <a:t>Wer bin ich? Ein Badge pro Teilnehmenden . </a:t>
            </a:r>
            <a:r>
              <a:rPr lang="en-GB" sz="1800" b="0" kern="100" dirty="0">
                <a:latin typeface="Aptos" panose="020B0004020202020204" pitchFamily="34" charset="0"/>
                <a:ea typeface="Aptos" panose="020B0004020202020204" pitchFamily="34" charset="0"/>
                <a:cs typeface="Times New Roman" panose="02020603050405020304" pitchFamily="18" charset="0"/>
              </a:rPr>
              <a:t>M</a:t>
            </a:r>
            <a:r>
              <a:rPr lang="en-PT" sz="1800" b="0" kern="100" dirty="0">
                <a:latin typeface="Aptos" panose="020B0004020202020204" pitchFamily="34" charset="0"/>
                <a:ea typeface="Aptos" panose="020B0004020202020204" pitchFamily="34" charset="0"/>
                <a:cs typeface="Times New Roman" panose="02020603050405020304" pitchFamily="18" charset="0"/>
              </a:rPr>
              <a:t>ehrere Identifikationen möglich!</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lphaLcPeriod"/>
              <a:tabLst>
                <a:tab pos="457200" algn="l"/>
              </a:tabLst>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Evangelist: Ich bringe ein großes Wissen mit und kann euch zeigen warum OER gut und toll sind.</a:t>
            </a:r>
            <a:r>
              <a:rPr lang="en-PT" sz="1800" b="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buFont typeface="+mj-lt"/>
              <a:buAutoNum type="alphaLcPeriod" startAt="2"/>
              <a:tabLst>
                <a:tab pos="457200" algn="l"/>
              </a:tabLst>
            </a:pPr>
            <a:r>
              <a:rPr lang="de-DE" sz="1800" b="0" kern="100" dirty="0">
                <a:effectLst/>
                <a:latin typeface="Aptos"/>
                <a:ea typeface="Aptos" panose="020B0004020202020204" pitchFamily="34" charset="0"/>
                <a:cs typeface="Times New Roman"/>
              </a:rPr>
              <a:t>Pragmatist: Da gibt es momentan viel politischen </a:t>
            </a:r>
            <a:r>
              <a:rPr lang="de-DE" sz="1800" b="0" kern="100" dirty="0">
                <a:latin typeface="Aptos"/>
                <a:ea typeface="Aptos" panose="020B0004020202020204" pitchFamily="34" charset="0"/>
                <a:cs typeface="Times New Roman"/>
              </a:rPr>
              <a:t>Willen</a:t>
            </a:r>
            <a:r>
              <a:rPr lang="de-DE" sz="1800" b="0" kern="100" dirty="0">
                <a:effectLst/>
                <a:latin typeface="Aptos"/>
                <a:ea typeface="Aptos" panose="020B0004020202020204" pitchFamily="34" charset="0"/>
                <a:cs typeface="Times New Roman"/>
              </a:rPr>
              <a:t> und Fördergelder, um neue Lehrangebote zu entwickeln. Das probiere und mache ich jetzt mal.</a:t>
            </a:r>
            <a:endParaRPr lang="en-PT" sz="1800" b="0" kern="100" dirty="0">
              <a:effectLst/>
              <a:latin typeface="Aptos"/>
              <a:ea typeface="Aptos" panose="020B0004020202020204" pitchFamily="34" charset="0"/>
              <a:cs typeface="Times New Roman"/>
            </a:endParaRPr>
          </a:p>
          <a:p>
            <a:pPr marL="342900" lvl="0" indent="-342900">
              <a:buFont typeface="+mj-lt"/>
              <a:buAutoNum type="alphaLcPeriod" startAt="3"/>
              <a:tabLst>
                <a:tab pos="457200" algn="l"/>
              </a:tabLst>
            </a:pPr>
            <a:r>
              <a:rPr lang="en-PT" sz="1800" b="0" kern="100" dirty="0">
                <a:effectLst/>
                <a:latin typeface="Aptos" panose="020B0004020202020204" pitchFamily="34" charset="0"/>
                <a:ea typeface="Aptos" panose="020B0004020202020204" pitchFamily="34" charset="0"/>
                <a:cs typeface="Times New Roman" panose="02020603050405020304" pitchFamily="18" charset="0"/>
              </a:rPr>
              <a:t>Skeptiker: </a:t>
            </a:r>
            <a:r>
              <a:rPr lang="de-DE" sz="1800" b="0" kern="100" dirty="0">
                <a:effectLst/>
                <a:latin typeface="Aptos" panose="020B0004020202020204" pitchFamily="34" charset="0"/>
                <a:ea typeface="Aptos" panose="020B0004020202020204" pitchFamily="34" charset="0"/>
                <a:cs typeface="Times New Roman" panose="02020603050405020304" pitchFamily="18" charset="0"/>
              </a:rPr>
              <a:t>Hört sich spannend an, aber ich kann den konkreten Vorteil von OER so noch nicht erkennen. Meine Semesterpräsentation kann ich mit weniger Zeiteinsatz selber zusammenstellen.</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lphaLcPeriod" startAt="4"/>
              <a:tabLst>
                <a:tab pos="457200" algn="l"/>
              </a:tabLst>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Entrepreneurs: Ich sehe OER analog zu Open Source als eine super Geschäftsmöglichkeit, um die man herum ein Geschäft bauen kann.</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buFont typeface="+mj-lt"/>
              <a:buAutoNum type="alphaLcPeriod" startAt="4"/>
              <a:tabLst>
                <a:tab pos="457200" algn="l"/>
              </a:tabLst>
            </a:pPr>
            <a:r>
              <a:rPr lang="de-DE" sz="1800" b="0" kern="100" dirty="0">
                <a:latin typeface="Aptos" panose="020B0004020202020204" pitchFamily="34" charset="0"/>
                <a:cs typeface="Times New Roman" panose="02020603050405020304" pitchFamily="18" charset="0"/>
              </a:rPr>
              <a:t>WEITERE PERSONA – bitte benennen</a:t>
            </a:r>
            <a:r>
              <a:rPr lang="en-US" sz="1800" b="0" kern="100" dirty="0">
                <a:latin typeface="Aptos" panose="020B0004020202020204" pitchFamily="34" charset="0"/>
                <a:cs typeface="Times New Roman" panose="02020603050405020304" pitchFamily="18" charset="0"/>
              </a:rPr>
              <a:t>.</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ußzeilenplatzhalter 4">
            <a:extLst>
              <a:ext uri="{FF2B5EF4-FFF2-40B4-BE49-F238E27FC236}">
                <a16:creationId xmlns:a16="http://schemas.microsoft.com/office/drawing/2014/main" id="{AC9B1502-7DAA-DAF8-FEE1-4E3A1257749F}"/>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6C7E229E-2470-A244-7438-0B76589954ED}"/>
              </a:ext>
            </a:extLst>
          </p:cNvPr>
          <p:cNvSpPr>
            <a:spLocks noGrp="1"/>
          </p:cNvSpPr>
          <p:nvPr>
            <p:ph type="sldNum" sz="quarter" idx="12"/>
          </p:nvPr>
        </p:nvSpPr>
        <p:spPr/>
        <p:txBody>
          <a:bodyPr/>
          <a:lstStyle/>
          <a:p>
            <a:fld id="{BBDAF7BE-D89C-6B49-BAC7-BAB901C4C797}" type="slidenum">
              <a:rPr lang="de-DE" smtClean="0"/>
              <a:pPr/>
              <a:t>17</a:t>
            </a:fld>
            <a:endParaRPr lang="de-DE"/>
          </a:p>
        </p:txBody>
      </p:sp>
      <p:sp>
        <p:nvSpPr>
          <p:cNvPr id="9" name="Datumsplatzhalter 3">
            <a:extLst>
              <a:ext uri="{FF2B5EF4-FFF2-40B4-BE49-F238E27FC236}">
                <a16:creationId xmlns:a16="http://schemas.microsoft.com/office/drawing/2014/main" id="{55145279-A08E-731F-3E2E-43D7AD0D4135}"/>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
        <p:nvSpPr>
          <p:cNvPr id="4" name="TextBox 3">
            <a:extLst>
              <a:ext uri="{FF2B5EF4-FFF2-40B4-BE49-F238E27FC236}">
                <a16:creationId xmlns:a16="http://schemas.microsoft.com/office/drawing/2014/main" id="{B3CD94AD-6022-1895-0077-F58D7C7FE914}"/>
              </a:ext>
            </a:extLst>
          </p:cNvPr>
          <p:cNvSpPr txBox="1"/>
          <p:nvPr/>
        </p:nvSpPr>
        <p:spPr>
          <a:xfrm>
            <a:off x="7237788" y="1098363"/>
            <a:ext cx="1612942" cy="369332"/>
          </a:xfrm>
          <a:prstGeom prst="rect">
            <a:avLst/>
          </a:prstGeom>
          <a:noFill/>
        </p:spPr>
        <p:txBody>
          <a:bodyPr wrap="none" rtlCol="0">
            <a:spAutoFit/>
          </a:bodyPr>
          <a:lstStyle/>
          <a:p>
            <a:r>
              <a:rPr lang="en-GB" kern="100" dirty="0">
                <a:solidFill>
                  <a:srgbClr val="6F6F6E"/>
                </a:solidFill>
                <a:latin typeface="Aptos" panose="020B0004020202020204" pitchFamily="34" charset="0"/>
                <a:cs typeface="Times New Roman" panose="02020603050405020304" pitchFamily="18" charset="0"/>
              </a:rPr>
              <a:t>by Anne Mainz</a:t>
            </a:r>
          </a:p>
        </p:txBody>
      </p:sp>
    </p:spTree>
    <p:extLst>
      <p:ext uri="{BB962C8B-B14F-4D97-AF65-F5344CB8AC3E}">
        <p14:creationId xmlns:p14="http://schemas.microsoft.com/office/powerpoint/2010/main" val="402749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205E2-4641-7F20-713F-45823348D0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0FDBEC-1CA9-1515-1FA4-A4BE9F5306DC}"/>
              </a:ext>
            </a:extLst>
          </p:cNvPr>
          <p:cNvSpPr>
            <a:spLocks noGrp="1"/>
          </p:cNvSpPr>
          <p:nvPr>
            <p:ph type="title"/>
          </p:nvPr>
        </p:nvSpPr>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Erfahrungssammlung (10.30 – 10.45)</a:t>
            </a:r>
            <a:endParaRPr lang="de-DE"/>
          </a:p>
        </p:txBody>
      </p:sp>
      <p:sp>
        <p:nvSpPr>
          <p:cNvPr id="3" name="Inhaltsplatzhalter 2">
            <a:extLst>
              <a:ext uri="{FF2B5EF4-FFF2-40B4-BE49-F238E27FC236}">
                <a16:creationId xmlns:a16="http://schemas.microsoft.com/office/drawing/2014/main" id="{2A1CF15C-A823-04EA-8D98-421795B92A62}"/>
              </a:ext>
            </a:extLst>
          </p:cNvPr>
          <p:cNvSpPr>
            <a:spLocks noGrp="1"/>
          </p:cNvSpPr>
          <p:nvPr>
            <p:ph idx="1"/>
          </p:nvPr>
        </p:nvSpPr>
        <p:spPr/>
        <p:txBody>
          <a:bodyPr lIns="91440" tIns="45720" rIns="91440" bIns="45720" anchor="t"/>
          <a:lstStyle/>
          <a:p>
            <a:pPr marL="0" lvl="0" indent="0" fontAlgn="base">
              <a:buNone/>
              <a:tabLst>
                <a:tab pos="457200" algn="l"/>
              </a:tabLst>
            </a:pPr>
            <a:endParaRPr lang="en-PT" sz="1800" b="0" dirty="0">
              <a:effectLst/>
              <a:latin typeface="Aptos" panose="020B0004020202020204" pitchFamily="34" charset="0"/>
              <a:ea typeface="Times New Roman" panose="02020603050405020304" pitchFamily="18" charset="0"/>
            </a:endParaRPr>
          </a:p>
          <a:p>
            <a:pPr marL="0" lvl="0" indent="0">
              <a:buNone/>
              <a:tabLst>
                <a:tab pos="457200" algn="l"/>
              </a:tabLst>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Erfahrungssammlung: Welche Erfahrungen habe ich in Bezug auf OER und Mehrwert gemacht? </a:t>
            </a:r>
          </a:p>
          <a:p>
            <a:pPr marL="0" lvl="0" indent="0">
              <a:buNone/>
              <a:tabLst>
                <a:tab pos="457200" algn="l"/>
              </a:tabLst>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Pinnwand Session. Bitte 2 bis 3 Erfahrungen kurz stichwortartig benennen (15 Minuten) </a:t>
            </a:r>
          </a:p>
          <a:p>
            <a:pPr marL="0" lvl="0" indent="0">
              <a:buNone/>
              <a:tabLst>
                <a:tab pos="457200" algn="l"/>
              </a:tabLst>
            </a:pPr>
            <a:r>
              <a:rPr lang="de-DE" sz="1800" b="0" kern="100" dirty="0">
                <a:latin typeface="Aptos" panose="020B0004020202020204" pitchFamily="34" charset="0"/>
                <a:ea typeface="Aptos" panose="020B0004020202020204" pitchFamily="34" charset="0"/>
                <a:cs typeface="Times New Roman" panose="02020603050405020304" pitchFamily="18" charset="0"/>
              </a:rPr>
              <a:t>Beispielantworten:</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lphaLcPeriod"/>
              <a:tabLst>
                <a:tab pos="457200" algn="l"/>
              </a:tabLst>
            </a:pPr>
            <a:r>
              <a:rPr lang="de-DE" sz="1800" b="0" i="1" kern="100" dirty="0">
                <a:effectLst/>
                <a:latin typeface="Aptos"/>
                <a:ea typeface="Aptos" panose="020B0004020202020204" pitchFamily="34" charset="0"/>
                <a:cs typeface="Times New Roman"/>
              </a:rPr>
              <a:t>Es spart konkret Zeit.</a:t>
            </a:r>
            <a:r>
              <a:rPr lang="de-DE" sz="1800" b="0" kern="100" dirty="0">
                <a:effectLst/>
                <a:latin typeface="Aptos"/>
                <a:ea typeface="Aptos" panose="020B0004020202020204" pitchFamily="34" charset="0"/>
                <a:cs typeface="Times New Roman"/>
              </a:rPr>
              <a:t> (</a:t>
            </a:r>
            <a:r>
              <a:rPr lang="de-DE" sz="1800" b="0" kern="100" dirty="0">
                <a:latin typeface="Aptos"/>
                <a:ea typeface="Aptos" panose="020B0004020202020204" pitchFamily="34" charset="0"/>
                <a:cs typeface="Times New Roman"/>
              </a:rPr>
              <a:t>Story</a:t>
            </a:r>
            <a:r>
              <a:rPr lang="de-DE" sz="1800" b="0" kern="100" dirty="0">
                <a:effectLst/>
                <a:latin typeface="Aptos"/>
                <a:ea typeface="Aptos" panose="020B0004020202020204" pitchFamily="34" charset="0"/>
                <a:cs typeface="Times New Roman"/>
              </a:rPr>
              <a:t> </a:t>
            </a:r>
            <a:r>
              <a:rPr lang="de-DE" sz="1800" b="0" kern="100" dirty="0" err="1">
                <a:effectLst/>
                <a:latin typeface="Aptos"/>
                <a:ea typeface="Aptos" panose="020B0004020202020204" pitchFamily="34" charset="0"/>
                <a:cs typeface="Times New Roman"/>
              </a:rPr>
              <a:t>behind</a:t>
            </a:r>
            <a:r>
              <a:rPr lang="de-DE" sz="1800" b="0" kern="100" dirty="0">
                <a:effectLst/>
                <a:latin typeface="Aptos"/>
                <a:ea typeface="Aptos" panose="020B0004020202020204" pitchFamily="34" charset="0"/>
                <a:cs typeface="Times New Roman"/>
              </a:rPr>
              <a:t>: Ich habe aus Erfahrung X Stunden pro Semester an </a:t>
            </a:r>
            <a:r>
              <a:rPr lang="de-DE" sz="1800" b="0" kern="100" dirty="0">
                <a:latin typeface="Aptos"/>
                <a:ea typeface="Aptos" panose="020B0004020202020204" pitchFamily="34" charset="0"/>
                <a:cs typeface="Times New Roman"/>
              </a:rPr>
              <a:t>Zeit</a:t>
            </a:r>
            <a:r>
              <a:rPr lang="de-DE" sz="1800" b="0" kern="100" dirty="0">
                <a:effectLst/>
                <a:latin typeface="Aptos"/>
                <a:ea typeface="Aptos" panose="020B0004020202020204" pitchFamily="34" charset="0"/>
                <a:cs typeface="Times New Roman"/>
              </a:rPr>
              <a:t> bei der Semestervorbereitung gespart.)</a:t>
            </a:r>
            <a:endParaRPr lang="en-PT" sz="1800" b="0" kern="100" dirty="0">
              <a:effectLst/>
              <a:latin typeface="Aptos"/>
              <a:ea typeface="Aptos" panose="020B0004020202020204" pitchFamily="34" charset="0"/>
              <a:cs typeface="Times New Roman"/>
            </a:endParaRPr>
          </a:p>
          <a:p>
            <a:pPr marL="342900" lvl="0" indent="-342900">
              <a:buFont typeface="+mj-lt"/>
              <a:buAutoNum type="alphaLcPeriod" startAt="2"/>
              <a:tabLst>
                <a:tab pos="457200" algn="l"/>
              </a:tabLst>
            </a:pPr>
            <a:r>
              <a:rPr lang="de-DE" sz="1800" b="0" i="1" kern="100" dirty="0">
                <a:effectLst/>
                <a:latin typeface="Aptos"/>
                <a:ea typeface="Aptos" panose="020B0004020202020204" pitchFamily="34" charset="0"/>
                <a:cs typeface="Times New Roman"/>
              </a:rPr>
              <a:t>Es spart Geld.</a:t>
            </a:r>
            <a:r>
              <a:rPr lang="de-DE" sz="1800" b="0" kern="100" dirty="0">
                <a:effectLst/>
                <a:latin typeface="Aptos"/>
                <a:ea typeface="Aptos" panose="020B0004020202020204" pitchFamily="34" charset="0"/>
                <a:cs typeface="Times New Roman"/>
              </a:rPr>
              <a:t> (</a:t>
            </a:r>
            <a:r>
              <a:rPr lang="de-DE" sz="1800" b="0" kern="100" dirty="0">
                <a:latin typeface="Aptos"/>
                <a:ea typeface="Aptos" panose="020B0004020202020204" pitchFamily="34" charset="0"/>
                <a:cs typeface="Times New Roman"/>
              </a:rPr>
              <a:t>Story</a:t>
            </a:r>
            <a:r>
              <a:rPr lang="de-DE" sz="1800" b="0" kern="100" dirty="0">
                <a:effectLst/>
                <a:latin typeface="Aptos"/>
                <a:ea typeface="Aptos" panose="020B0004020202020204" pitchFamily="34" charset="0"/>
                <a:cs typeface="Times New Roman"/>
              </a:rPr>
              <a:t> </a:t>
            </a:r>
            <a:r>
              <a:rPr lang="de-DE" sz="1800" b="0" kern="100" dirty="0" err="1">
                <a:effectLst/>
                <a:latin typeface="Aptos"/>
                <a:ea typeface="Aptos" panose="020B0004020202020204" pitchFamily="34" charset="0"/>
                <a:cs typeface="Times New Roman"/>
              </a:rPr>
              <a:t>behind</a:t>
            </a:r>
            <a:r>
              <a:rPr lang="de-DE" sz="1800" b="0" kern="100" dirty="0">
                <a:effectLst/>
                <a:latin typeface="Aptos"/>
                <a:ea typeface="Aptos" panose="020B0004020202020204" pitchFamily="34" charset="0"/>
                <a:cs typeface="Times New Roman"/>
              </a:rPr>
              <a:t>: Ich habe pro Semester X Euro gespart da ich keine Materialien mehr kaufen musste.)</a:t>
            </a:r>
            <a:endParaRPr lang="en-PT" sz="1800" b="0" kern="100" dirty="0">
              <a:effectLst/>
              <a:latin typeface="Aptos"/>
              <a:ea typeface="Aptos" panose="020B0004020202020204" pitchFamily="34" charset="0"/>
              <a:cs typeface="Times New Roman"/>
            </a:endParaRPr>
          </a:p>
          <a:p>
            <a:pPr marL="342900" lvl="0" indent="-342900">
              <a:buFont typeface="+mj-lt"/>
              <a:buAutoNum type="alphaLcPeriod" startAt="3"/>
              <a:tabLst>
                <a:tab pos="457200" algn="l"/>
              </a:tabLst>
            </a:pPr>
            <a:r>
              <a:rPr lang="de-DE" sz="1800" b="0" kern="100" dirty="0">
                <a:effectLst/>
                <a:latin typeface="Aptos"/>
                <a:ea typeface="Aptos" panose="020B0004020202020204" pitchFamily="34" charset="0"/>
                <a:cs typeface="Times New Roman"/>
              </a:rPr>
              <a:t>Umfänglicheres Lernmaterial, welches ich meinen Studenten anbieten kann (</a:t>
            </a:r>
            <a:r>
              <a:rPr lang="de-DE" sz="1800" b="0" kern="100" dirty="0">
                <a:latin typeface="Aptos"/>
                <a:ea typeface="Aptos" panose="020B0004020202020204" pitchFamily="34" charset="0"/>
                <a:cs typeface="Times New Roman"/>
              </a:rPr>
              <a:t>Story</a:t>
            </a:r>
            <a:r>
              <a:rPr lang="de-DE" sz="1800" b="0" kern="100" dirty="0">
                <a:effectLst/>
                <a:latin typeface="Aptos"/>
                <a:ea typeface="Aptos" panose="020B0004020202020204" pitchFamily="34" charset="0"/>
                <a:cs typeface="Times New Roman"/>
              </a:rPr>
              <a:t> </a:t>
            </a:r>
            <a:r>
              <a:rPr lang="de-DE" sz="1800" b="0" kern="100" dirty="0" err="1">
                <a:effectLst/>
                <a:latin typeface="Aptos"/>
                <a:ea typeface="Aptos" panose="020B0004020202020204" pitchFamily="34" charset="0"/>
                <a:cs typeface="Times New Roman"/>
              </a:rPr>
              <a:t>behind</a:t>
            </a:r>
            <a:r>
              <a:rPr lang="de-DE" sz="1800" b="0" kern="100" dirty="0">
                <a:effectLst/>
                <a:latin typeface="Aptos"/>
                <a:ea typeface="Aptos" panose="020B0004020202020204" pitchFamily="34" charset="0"/>
                <a:cs typeface="Times New Roman"/>
              </a:rPr>
              <a:t>: Im Verbund können wir mehr anbieten).</a:t>
            </a:r>
            <a:endParaRPr lang="en-PT" sz="1800" b="0" kern="100" dirty="0">
              <a:effectLst/>
              <a:latin typeface="Aptos"/>
              <a:ea typeface="Aptos" panose="020B0004020202020204" pitchFamily="34" charset="0"/>
              <a:cs typeface="Times New Roman"/>
            </a:endParaRPr>
          </a:p>
          <a:p>
            <a:pPr marL="342900" lvl="0" indent="-342900">
              <a:buFont typeface="+mj-lt"/>
              <a:buAutoNum type="alphaLcPeriod" startAt="3"/>
              <a:tabLst>
                <a:tab pos="457200" algn="l"/>
              </a:tabLst>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&lt;&lt;&lt;Mein Mehrwert&gt;&gt;&gt;</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ußzeilenplatzhalter 4">
            <a:extLst>
              <a:ext uri="{FF2B5EF4-FFF2-40B4-BE49-F238E27FC236}">
                <a16:creationId xmlns:a16="http://schemas.microsoft.com/office/drawing/2014/main" id="{06660875-C698-9B17-0788-8F2C74E45E4C}"/>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EF2A6437-E019-D679-049F-D7892761C3FB}"/>
              </a:ext>
            </a:extLst>
          </p:cNvPr>
          <p:cNvSpPr>
            <a:spLocks noGrp="1"/>
          </p:cNvSpPr>
          <p:nvPr>
            <p:ph type="sldNum" sz="quarter" idx="12"/>
          </p:nvPr>
        </p:nvSpPr>
        <p:spPr/>
        <p:txBody>
          <a:bodyPr/>
          <a:lstStyle/>
          <a:p>
            <a:fld id="{BBDAF7BE-D89C-6B49-BAC7-BAB901C4C797}" type="slidenum">
              <a:rPr lang="de-DE" smtClean="0"/>
              <a:pPr/>
              <a:t>18</a:t>
            </a:fld>
            <a:endParaRPr lang="de-DE"/>
          </a:p>
        </p:txBody>
      </p:sp>
      <p:sp>
        <p:nvSpPr>
          <p:cNvPr id="7" name="Textplatzhalter 6">
            <a:extLst>
              <a:ext uri="{FF2B5EF4-FFF2-40B4-BE49-F238E27FC236}">
                <a16:creationId xmlns:a16="http://schemas.microsoft.com/office/drawing/2014/main" id="{259089F3-455F-5E01-5391-EF4028FF0B70}"/>
              </a:ext>
            </a:extLst>
          </p:cNvPr>
          <p:cNvSpPr>
            <a:spLocks noGrp="1"/>
          </p:cNvSpPr>
          <p:nvPr>
            <p:ph type="body" sz="quarter" idx="13"/>
          </p:nvPr>
        </p:nvSpPr>
        <p:spPr/>
        <p:txBody>
          <a:bodyPr/>
          <a:lstStyle/>
          <a:p>
            <a:r>
              <a:rPr lang="de-DE" sz="2000" b="1" kern="100" dirty="0">
                <a:effectLst/>
                <a:latin typeface="Aptos" panose="020B0004020202020204" pitchFamily="34" charset="0"/>
                <a:ea typeface="Aptos" panose="020B0004020202020204" pitchFamily="34" charset="0"/>
                <a:cs typeface="Times New Roman" panose="02020603050405020304" pitchFamily="18" charset="0"/>
              </a:rPr>
              <a:t>Welche Erfahrungen habe ich in Bezug auf OER und Mehrwert gemacht? Erfahrungssammlung an der Pinnwand (15 Minuten)</a:t>
            </a:r>
            <a:r>
              <a:rPr lang="de-DE"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PT"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9" name="Datumsplatzhalter 3">
            <a:extLst>
              <a:ext uri="{FF2B5EF4-FFF2-40B4-BE49-F238E27FC236}">
                <a16:creationId xmlns:a16="http://schemas.microsoft.com/office/drawing/2014/main" id="{881035D2-91A4-2C4B-90A8-90682EF829BE}"/>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
        <p:nvSpPr>
          <p:cNvPr id="4" name="TextBox 3">
            <a:extLst>
              <a:ext uri="{FF2B5EF4-FFF2-40B4-BE49-F238E27FC236}">
                <a16:creationId xmlns:a16="http://schemas.microsoft.com/office/drawing/2014/main" id="{6040FAA4-4C0D-1F31-8051-6E255AEA897D}"/>
              </a:ext>
            </a:extLst>
          </p:cNvPr>
          <p:cNvSpPr txBox="1"/>
          <p:nvPr/>
        </p:nvSpPr>
        <p:spPr>
          <a:xfrm>
            <a:off x="7197447" y="1288009"/>
            <a:ext cx="1899879" cy="369332"/>
          </a:xfrm>
          <a:prstGeom prst="rect">
            <a:avLst/>
          </a:prstGeom>
          <a:noFill/>
        </p:spPr>
        <p:txBody>
          <a:bodyPr wrap="none" rtlCol="0">
            <a:spAutoFit/>
          </a:bodyPr>
          <a:lstStyle/>
          <a:p>
            <a:r>
              <a:rPr lang="en-GB" kern="100" dirty="0">
                <a:solidFill>
                  <a:srgbClr val="6F6F6E"/>
                </a:solidFill>
                <a:latin typeface="Aptos" panose="020B0004020202020204" pitchFamily="34" charset="0"/>
                <a:cs typeface="Times New Roman" panose="02020603050405020304" pitchFamily="18" charset="0"/>
              </a:rPr>
              <a:t>by Vera </a:t>
            </a:r>
            <a:r>
              <a:rPr lang="en-GB" kern="100" dirty="0" err="1">
                <a:solidFill>
                  <a:srgbClr val="6F6F6E"/>
                </a:solidFill>
                <a:latin typeface="Aptos" panose="020B0004020202020204" pitchFamily="34" charset="0"/>
                <a:cs typeface="Times New Roman" panose="02020603050405020304" pitchFamily="18" charset="0"/>
              </a:rPr>
              <a:t>Weirauch</a:t>
            </a:r>
            <a:endParaRPr lang="en-GB" kern="100" dirty="0">
              <a:solidFill>
                <a:srgbClr val="6F6F6E"/>
              </a:solidFill>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7961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92417-0DDE-F375-A307-5105E1800F2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F65EA5-39A1-AA82-0581-E88312BF56C2}"/>
              </a:ext>
            </a:extLst>
          </p:cNvPr>
          <p:cNvSpPr>
            <a:spLocks noGrp="1"/>
          </p:cNvSpPr>
          <p:nvPr>
            <p:ph type="title"/>
          </p:nvPr>
        </p:nvSpPr>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
        <p:nvSpPr>
          <p:cNvPr id="3" name="Inhaltsplatzhalter 2">
            <a:extLst>
              <a:ext uri="{FF2B5EF4-FFF2-40B4-BE49-F238E27FC236}">
                <a16:creationId xmlns:a16="http://schemas.microsoft.com/office/drawing/2014/main" id="{CC23E8E7-FE48-2671-D999-AAF47A0B3F2D}"/>
              </a:ext>
            </a:extLst>
          </p:cNvPr>
          <p:cNvSpPr>
            <a:spLocks noGrp="1"/>
          </p:cNvSpPr>
          <p:nvPr>
            <p:ph idx="1"/>
          </p:nvPr>
        </p:nvSpPr>
        <p:spPr>
          <a:xfrm>
            <a:off x="838200" y="1533525"/>
            <a:ext cx="9258300" cy="4271449"/>
          </a:xfrm>
        </p:spPr>
        <p:txBody>
          <a:bodyPr lIns="91440" tIns="45720" rIns="91440" bIns="45720" anchor="t"/>
          <a:lstStyle/>
          <a:p>
            <a:pPr marL="0" indent="0">
              <a:buNone/>
            </a:pP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Je Tisch wird eine Herausforderung thematisiert und dazugehörige Lösungsansätze formuliert sowie diskutiert (Rotieren nach 10- max. 15 Minuten)  </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Mögliche Hürden:</a:t>
            </a:r>
            <a:r>
              <a:rPr lang="en-US"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Technische Hürden</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Bsp.: Website wird auf Grund von Projektende nicht mehr gehostet</a:t>
            </a:r>
            <a:r>
              <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Organisatorische Hürden</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Bsp.: unklare Realisierung von künftiger Aktualität; Qualität in Bezug auf die beabsichtigten Learning Outcomes (Lernziele/ neue Kompetenzen).</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Transformative Hürden.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Widerstände gegen Veränderungen in der Lehr- und Lernkultur/ Transformation hin zum digitalen Klassenzimmer oder Hörsaal.</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Unklare Verwertungsmodelle &amp; Business-Modelle.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Es fehlen klare Modelle wie man sie bei Open Source Software und Open Access hat.</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Bürokratische &amp; politische Hürden.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Ein immer gern genommenes Thema…</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OER werden allein gedacht.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OER Sind entkoppelt von den restlichen Komponenten des Hochschulökosystems. </a:t>
            </a: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Fehlende Modularität und Granularität.</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Es gibt (noch) keinen funktionierenden Rahmen, um einzelne OER in komplette Lehrangebote zu überführen.</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CFA2EED5-6A21-43F4-3BA9-BB628826953A}"/>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391C9026-B425-1152-ADF4-67356686CB06}"/>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5B3605AF-560A-B327-D50B-9AD613C68B15}"/>
              </a:ext>
            </a:extLst>
          </p:cNvPr>
          <p:cNvSpPr>
            <a:spLocks noGrp="1"/>
          </p:cNvSpPr>
          <p:nvPr>
            <p:ph type="sldNum" sz="quarter" idx="12"/>
          </p:nvPr>
        </p:nvSpPr>
        <p:spPr/>
        <p:txBody>
          <a:bodyPr/>
          <a:lstStyle/>
          <a:p>
            <a:fld id="{BBDAF7BE-D89C-6B49-BAC7-BAB901C4C797}" type="slidenum">
              <a:rPr lang="de-DE" smtClean="0"/>
              <a:pPr/>
              <a:t>19</a:t>
            </a:fld>
            <a:endParaRPr lang="de-DE"/>
          </a:p>
        </p:txBody>
      </p:sp>
      <p:sp>
        <p:nvSpPr>
          <p:cNvPr id="7" name="Textplatzhalter 6">
            <a:extLst>
              <a:ext uri="{FF2B5EF4-FFF2-40B4-BE49-F238E27FC236}">
                <a16:creationId xmlns:a16="http://schemas.microsoft.com/office/drawing/2014/main" id="{9D8ABB8F-6E3A-4390-B729-4F9FB7E8AAC0}"/>
              </a:ext>
            </a:extLst>
          </p:cNvPr>
          <p:cNvSpPr>
            <a:spLocks noGrp="1"/>
          </p:cNvSpPr>
          <p:nvPr>
            <p:ph type="body" sz="quarter" idx="13"/>
          </p:nvPr>
        </p:nvSpPr>
        <p:spPr>
          <a:xfrm>
            <a:off x="425450" y="1016527"/>
            <a:ext cx="9368123" cy="358320"/>
          </a:xfrm>
        </p:spPr>
        <p:txBody>
          <a:bodyPr/>
          <a:lstStyle/>
          <a:p>
            <a:r>
              <a:rPr lang="de-DE" b="1" kern="100" dirty="0">
                <a:latin typeface="Aptos" panose="020B0004020202020204" pitchFamily="34" charset="0"/>
                <a:ea typeface="Aptos" panose="020B0004020202020204" pitchFamily="34" charset="0"/>
                <a:cs typeface="Times New Roman" panose="02020603050405020304" pitchFamily="18" charset="0"/>
              </a:rPr>
              <a:t>W</a:t>
            </a:r>
            <a:r>
              <a:rPr lang="de-DE" sz="2000" b="1" kern="100" dirty="0">
                <a:effectLst/>
                <a:latin typeface="Aptos" panose="020B0004020202020204" pitchFamily="34" charset="0"/>
                <a:ea typeface="Aptos" panose="020B0004020202020204" pitchFamily="34" charset="0"/>
                <a:cs typeface="Times New Roman" panose="02020603050405020304" pitchFamily="18" charset="0"/>
              </a:rPr>
              <a:t>ie passen OER in das Hochschulökosystem? (45 Minuten) </a:t>
            </a:r>
            <a:r>
              <a:rPr lang="de-DE"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de-DE" dirty="0"/>
          </a:p>
        </p:txBody>
      </p:sp>
      <p:pic>
        <p:nvPicPr>
          <p:cNvPr id="9" name="Picture 8" descr="A qr code on a blue background&#10;&#10;Description automatically generated">
            <a:extLst>
              <a:ext uri="{FF2B5EF4-FFF2-40B4-BE49-F238E27FC236}">
                <a16:creationId xmlns:a16="http://schemas.microsoft.com/office/drawing/2014/main" id="{02F9D709-B990-3B24-AC61-ACC5251B2D8E}"/>
              </a:ext>
            </a:extLst>
          </p:cNvPr>
          <p:cNvPicPr>
            <a:picLocks noChangeAspect="1"/>
          </p:cNvPicPr>
          <p:nvPr/>
        </p:nvPicPr>
        <p:blipFill>
          <a:blip r:embed="rId3"/>
          <a:stretch>
            <a:fillRect/>
          </a:stretch>
        </p:blipFill>
        <p:spPr>
          <a:xfrm>
            <a:off x="10464800" y="1195687"/>
            <a:ext cx="1301750" cy="1364163"/>
          </a:xfrm>
          <a:prstGeom prst="rect">
            <a:avLst/>
          </a:prstGeom>
        </p:spPr>
      </p:pic>
      <p:sp>
        <p:nvSpPr>
          <p:cNvPr id="8" name="TextBox 7">
            <a:extLst>
              <a:ext uri="{FF2B5EF4-FFF2-40B4-BE49-F238E27FC236}">
                <a16:creationId xmlns:a16="http://schemas.microsoft.com/office/drawing/2014/main" id="{BF8AB921-A06A-FEDA-B253-C1F9CA40050C}"/>
              </a:ext>
            </a:extLst>
          </p:cNvPr>
          <p:cNvSpPr txBox="1"/>
          <p:nvPr/>
        </p:nvSpPr>
        <p:spPr>
          <a:xfrm>
            <a:off x="7343221" y="1041446"/>
            <a:ext cx="1587422" cy="369332"/>
          </a:xfrm>
          <a:prstGeom prst="rect">
            <a:avLst/>
          </a:prstGeom>
          <a:noFill/>
        </p:spPr>
        <p:txBody>
          <a:bodyPr wrap="none" rtlCol="0">
            <a:spAutoFit/>
          </a:bodyPr>
          <a:lstStyle/>
          <a:p>
            <a:r>
              <a:rPr lang="en-GB" kern="100" dirty="0">
                <a:solidFill>
                  <a:srgbClr val="6F6F6E"/>
                </a:solidFill>
                <a:latin typeface="Aptos" panose="020B0004020202020204" pitchFamily="34" charset="0"/>
                <a:cs typeface="Times New Roman" panose="02020603050405020304" pitchFamily="18" charset="0"/>
              </a:rPr>
              <a:t>by Tom Strube</a:t>
            </a:r>
          </a:p>
        </p:txBody>
      </p:sp>
    </p:spTree>
    <p:extLst>
      <p:ext uri="{BB962C8B-B14F-4D97-AF65-F5344CB8AC3E}">
        <p14:creationId xmlns:p14="http://schemas.microsoft.com/office/powerpoint/2010/main" val="319242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7442" y="1131026"/>
            <a:ext cx="10657115" cy="2932674"/>
          </a:xfrm>
        </p:spPr>
        <p:txBody>
          <a:bodyPr/>
          <a:lstStyle/>
          <a:p>
            <a:r>
              <a:rPr lang="de-DE" sz="3600">
                <a:latin typeface="Aptos" panose="020B0004020202020204" pitchFamily="34" charset="0"/>
              </a:rPr>
              <a:t>Workshop 5 </a:t>
            </a:r>
            <a:br>
              <a:rPr lang="de-DE" sz="3600">
                <a:latin typeface="Aptos" panose="020B0004020202020204" pitchFamily="34" charset="0"/>
              </a:rPr>
            </a:br>
            <a:r>
              <a:rPr lang="de-DE" sz="3600">
                <a:latin typeface="Aptos" panose="020B0004020202020204" pitchFamily="34" charset="0"/>
              </a:rPr>
              <a:t>Welchen Mehrwert bringen OER? </a:t>
            </a:r>
            <a:br>
              <a:rPr lang="de-DE" sz="3600">
                <a:latin typeface="Aptos" panose="020B0004020202020204" pitchFamily="34" charset="0"/>
              </a:rPr>
            </a:br>
            <a:r>
              <a:rPr lang="de-DE" sz="3600">
                <a:latin typeface="Aptos" panose="020B0004020202020204" pitchFamily="34" charset="0"/>
              </a:rPr>
              <a:t>Und wie passen OER in das </a:t>
            </a:r>
            <a:br>
              <a:rPr lang="de-DE" sz="3600">
                <a:latin typeface="Aptos" panose="020B0004020202020204" pitchFamily="34" charset="0"/>
              </a:rPr>
            </a:br>
            <a:r>
              <a:rPr lang="de-DE" sz="3600">
                <a:latin typeface="Aptos" panose="020B0004020202020204" pitchFamily="34" charset="0"/>
              </a:rPr>
              <a:t>Hochschul- und Bildungsökosystem?</a:t>
            </a:r>
            <a:br>
              <a:rPr lang="de-DE" sz="3600">
                <a:latin typeface="Aptos" panose="020B0004020202020204" pitchFamily="34" charset="0"/>
              </a:rPr>
            </a:br>
            <a:br>
              <a:rPr lang="de-DE" sz="3600">
                <a:latin typeface="Aptos" panose="020B0004020202020204" pitchFamily="34" charset="0"/>
              </a:rPr>
            </a:br>
            <a:endParaRPr lang="de-DE" sz="3600" b="0">
              <a:latin typeface="Aptos" panose="020B0004020202020204" pitchFamily="34" charset="0"/>
            </a:endParaRPr>
          </a:p>
        </p:txBody>
      </p:sp>
      <p:pic>
        <p:nvPicPr>
          <p:cNvPr id="4" name="Picture 3">
            <a:extLst>
              <a:ext uri="{FF2B5EF4-FFF2-40B4-BE49-F238E27FC236}">
                <a16:creationId xmlns:a16="http://schemas.microsoft.com/office/drawing/2014/main" id="{DA2E3163-BF5D-4F32-04E8-014F37195FDF}"/>
              </a:ext>
            </a:extLst>
          </p:cNvPr>
          <p:cNvPicPr>
            <a:picLocks noChangeAspect="1"/>
          </p:cNvPicPr>
          <p:nvPr/>
        </p:nvPicPr>
        <p:blipFill>
          <a:blip r:embed="rId2"/>
          <a:stretch>
            <a:fillRect/>
          </a:stretch>
        </p:blipFill>
        <p:spPr>
          <a:xfrm>
            <a:off x="5359400" y="3783874"/>
            <a:ext cx="1854200" cy="1943100"/>
          </a:xfrm>
          <a:prstGeom prst="rect">
            <a:avLst/>
          </a:prstGeom>
        </p:spPr>
      </p:pic>
    </p:spTree>
    <p:extLst>
      <p:ext uri="{BB962C8B-B14F-4D97-AF65-F5344CB8AC3E}">
        <p14:creationId xmlns:p14="http://schemas.microsoft.com/office/powerpoint/2010/main" val="4270733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F7B4-B7CD-6187-226D-D11A923965A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5066F291-99B0-A691-01D5-90312E5C4F28}"/>
              </a:ext>
            </a:extLst>
          </p:cNvPr>
          <p:cNvSpPr>
            <a:spLocks noGrp="1"/>
          </p:cNvSpPr>
          <p:nvPr>
            <p:ph idx="1"/>
          </p:nvPr>
        </p:nvSpPr>
        <p:spPr/>
        <p:txBody>
          <a:bodyPr lIns="91440" tIns="45720" rIns="91440" bIns="45720" anchor="t"/>
          <a:lstStyle/>
          <a:p>
            <a:pPr marL="0" indent="0">
              <a:lnSpc>
                <a:spcPct val="150000"/>
              </a:lnSpc>
              <a:spcBef>
                <a:spcPts val="0"/>
              </a:spcBef>
              <a:buNone/>
            </a:pP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Ein Beispiel für eine Optimierung des Ressourceneinsatzes ist die Virtuelle Hochschule Bayern (</a:t>
            </a:r>
            <a:r>
              <a:rPr lang="de-DE" sz="1800" b="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vhb</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a:t>
            </a:r>
            <a:r>
              <a:rPr lang="de-DE" sz="18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wo alle Studierenden der 36 Trägerhochschulen die mehr als 560 </a:t>
            </a:r>
            <a:r>
              <a:rPr lang="de-DE" sz="180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vhb</a:t>
            </a:r>
            <a:r>
              <a:rPr lang="de-DE" sz="18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-Kurse kostenlos nutzen können</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Alle </a:t>
            </a:r>
            <a:r>
              <a:rPr lang="de-DE" sz="18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Kurse sind für die Anrechnung auf ein Hochschulstudium konzipiert </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und in den so genannten CLASSIC </a:t>
            </a:r>
            <a:r>
              <a:rPr lang="de-DE" sz="1800" b="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vhb</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-Kursen </a:t>
            </a:r>
            <a:r>
              <a:rPr lang="de-DE" sz="18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können die Studierenden Leistungsnachweise mit ECTS-Punkten erwerben </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und </a:t>
            </a:r>
            <a:r>
              <a:rPr lang="de-DE" sz="180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werden von geschulten E-Tutoren betreut</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Seit 2020 zählt die </a:t>
            </a:r>
            <a:r>
              <a:rPr lang="de-DE" sz="1800" b="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vhb</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mehr als 2,5 Millionen Kursbelegungen. Das Portal </a:t>
            </a:r>
            <a:r>
              <a:rPr lang="de-DE" sz="1800" b="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OER@vhb</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für frei zugängliche digitale Bildungsmaterialien (Open Educational Resources – OER) aus den bayerischen Hochschulen rundet das Angebot ab. Quelle: </a:t>
            </a:r>
            <a:r>
              <a:rPr lang="de-DE" sz="1800" b="0" err="1">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vhb</a:t>
            </a:r>
            <a:r>
              <a:rPr lang="de-DE"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 2024</a:t>
            </a:r>
            <a:endParaRPr lang="en-PT" sz="1800" b="0">
              <a:solidFill>
                <a:schemeClr val="bg2">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50000"/>
              </a:lnSpc>
              <a:spcBef>
                <a:spcPts val="0"/>
              </a:spcBef>
            </a:pPr>
            <a:endParaRPr lang="en-PT" sz="1800" b="0" kern="10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B9210877-E45A-8A53-D270-FF2C03887A6D}"/>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CD79D644-39C2-16C1-2C5B-E817166FAF5E}"/>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99684C38-381C-4E43-37CB-E9881C788BBF}"/>
              </a:ext>
            </a:extLst>
          </p:cNvPr>
          <p:cNvSpPr>
            <a:spLocks noGrp="1"/>
          </p:cNvSpPr>
          <p:nvPr>
            <p:ph type="sldNum" sz="quarter" idx="12"/>
          </p:nvPr>
        </p:nvSpPr>
        <p:spPr/>
        <p:txBody>
          <a:bodyPr/>
          <a:lstStyle/>
          <a:p>
            <a:fld id="{BBDAF7BE-D89C-6B49-BAC7-BAB901C4C797}" type="slidenum">
              <a:rPr lang="de-DE" smtClean="0"/>
              <a:pPr/>
              <a:t>20</a:t>
            </a:fld>
            <a:endParaRPr lang="de-DE"/>
          </a:p>
        </p:txBody>
      </p:sp>
      <p:sp>
        <p:nvSpPr>
          <p:cNvPr id="7" name="Textplatzhalter 6">
            <a:extLst>
              <a:ext uri="{FF2B5EF4-FFF2-40B4-BE49-F238E27FC236}">
                <a16:creationId xmlns:a16="http://schemas.microsoft.com/office/drawing/2014/main" id="{CF1AFF63-8943-2122-D0FE-0C7EF898ED6C}"/>
              </a:ext>
            </a:extLst>
          </p:cNvPr>
          <p:cNvSpPr>
            <a:spLocks noGrp="1"/>
          </p:cNvSpPr>
          <p:nvPr>
            <p:ph type="body" sz="quarter" idx="13"/>
          </p:nvPr>
        </p:nvSpPr>
        <p:spPr/>
        <p:txBody>
          <a:bodyPr/>
          <a:lstStyle/>
          <a:p>
            <a:r>
              <a:rPr lang="de-DE"/>
              <a:t>Fallbeispiel 1: Digitalität - Optimierung des Ressourceneinsatzes</a:t>
            </a:r>
            <a:endParaRPr lang="en-PT"/>
          </a:p>
        </p:txBody>
      </p:sp>
      <p:sp>
        <p:nvSpPr>
          <p:cNvPr id="8" name="Textplatzhalter 7">
            <a:extLst>
              <a:ext uri="{FF2B5EF4-FFF2-40B4-BE49-F238E27FC236}">
                <a16:creationId xmlns:a16="http://schemas.microsoft.com/office/drawing/2014/main" id="{0CB0B4C4-A07E-FBD0-A12E-A577009E2DB4}"/>
              </a:ext>
            </a:extLst>
          </p:cNvPr>
          <p:cNvSpPr>
            <a:spLocks noGrp="1"/>
          </p:cNvSpPr>
          <p:nvPr>
            <p:ph type="body" sz="quarter" idx="14"/>
          </p:nvPr>
        </p:nvSpPr>
        <p:spPr/>
        <p:txBody>
          <a:bodyPr/>
          <a:lstStyle/>
          <a:p>
            <a:r>
              <a:rPr lang="de-DE" kern="0" err="1">
                <a:solidFill>
                  <a:schemeClr val="bg2">
                    <a:lumMod val="50000"/>
                  </a:schemeClr>
                </a:solidFill>
                <a:effectLst/>
                <a:latin typeface="Aptos" panose="020B0004020202020204" pitchFamily="34" charset="0"/>
                <a:ea typeface="Calibri" panose="020F0502020204030204" pitchFamily="34" charset="0"/>
              </a:rPr>
              <a:t>Vhb</a:t>
            </a:r>
            <a:r>
              <a:rPr lang="de-DE" kern="0">
                <a:solidFill>
                  <a:schemeClr val="bg2">
                    <a:lumMod val="50000"/>
                  </a:schemeClr>
                </a:solidFill>
                <a:effectLst/>
                <a:latin typeface="Aptos" panose="020B0004020202020204" pitchFamily="34" charset="0"/>
                <a:ea typeface="Calibri" panose="020F0502020204030204" pitchFamily="34" charset="0"/>
              </a:rPr>
              <a:t> – Virtuelle Hochschule Bayern. (2024) 2,5 Millionen Kursbelegungen: Die Virtuelle Hochschule Bayern (</a:t>
            </a:r>
            <a:r>
              <a:rPr lang="de-DE" kern="0" err="1">
                <a:solidFill>
                  <a:schemeClr val="bg2">
                    <a:lumMod val="50000"/>
                  </a:schemeClr>
                </a:solidFill>
                <a:effectLst/>
                <a:latin typeface="Aptos" panose="020B0004020202020204" pitchFamily="34" charset="0"/>
                <a:ea typeface="Calibri" panose="020F0502020204030204" pitchFamily="34" charset="0"/>
              </a:rPr>
              <a:t>vhb</a:t>
            </a:r>
            <a:r>
              <a:rPr lang="de-DE" kern="0">
                <a:solidFill>
                  <a:schemeClr val="bg2">
                    <a:lumMod val="50000"/>
                  </a:schemeClr>
                </a:solidFill>
                <a:effectLst/>
                <a:latin typeface="Aptos" panose="020B0004020202020204" pitchFamily="34" charset="0"/>
                <a:ea typeface="Calibri" panose="020F0502020204030204" pitchFamily="34" charset="0"/>
              </a:rPr>
              <a:t>) schreibt ihre Erfolgsgeschichte fort. Europaweit einmaliges Konzept für hochschulübergreifende digitale Lehre</a:t>
            </a:r>
            <a:endParaRPr lang="de-DE">
              <a:solidFill>
                <a:schemeClr val="bg2">
                  <a:lumMod val="50000"/>
                </a:schemeClr>
              </a:solidFill>
              <a:latin typeface="Aptos" panose="020B0004020202020204" pitchFamily="34" charset="0"/>
            </a:endParaRPr>
          </a:p>
        </p:txBody>
      </p:sp>
      <p:sp>
        <p:nvSpPr>
          <p:cNvPr id="11" name="Titel 1">
            <a:extLst>
              <a:ext uri="{FF2B5EF4-FFF2-40B4-BE49-F238E27FC236}">
                <a16:creationId xmlns:a16="http://schemas.microsoft.com/office/drawing/2014/main" id="{14CB2466-E080-9DEF-FED1-01D189362C0B}"/>
              </a:ext>
            </a:extLst>
          </p:cNvPr>
          <p:cNvSpPr>
            <a:spLocks noGrp="1"/>
          </p:cNvSpPr>
          <p:nvPr>
            <p:ph type="title"/>
          </p:nvPr>
        </p:nvSpPr>
        <p:spPr>
          <a:xfrm>
            <a:off x="359453" y="218566"/>
            <a:ext cx="9846870" cy="700133"/>
          </a:xfrm>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Tree>
    <p:extLst>
      <p:ext uri="{BB962C8B-B14F-4D97-AF65-F5344CB8AC3E}">
        <p14:creationId xmlns:p14="http://schemas.microsoft.com/office/powerpoint/2010/main" val="202706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AD785-08EF-5936-7A84-27D5925DEDE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EE9F586E-3B57-C268-89D3-79A4CB3165B3}"/>
              </a:ext>
            </a:extLst>
          </p:cNvPr>
          <p:cNvSpPr>
            <a:spLocks noGrp="1"/>
          </p:cNvSpPr>
          <p:nvPr>
            <p:ph idx="1"/>
          </p:nvPr>
        </p:nvSpPr>
        <p:spPr>
          <a:xfrm>
            <a:off x="838200" y="1825625"/>
            <a:ext cx="10883900" cy="4271449"/>
          </a:xfrm>
        </p:spPr>
        <p:txBody>
          <a:bodyPr lIns="91440" tIns="45720" rIns="91440" bIns="45720" anchor="t"/>
          <a:lstStyle/>
          <a:p>
            <a:pPr marL="0" indent="0">
              <a:lnSpc>
                <a:spcPct val="150000"/>
              </a:lnSpc>
              <a:spcBef>
                <a:spcPts val="0"/>
              </a:spcBef>
              <a:buNone/>
            </a:pPr>
            <a:r>
              <a:rPr lang="de-DE" sz="1800" b="0">
                <a:solidFill>
                  <a:schemeClr val="bg2">
                    <a:lumMod val="50000"/>
                  </a:schemeClr>
                </a:solidFill>
                <a:effectLst/>
                <a:latin typeface="Aptos"/>
                <a:ea typeface="Times New Roman" panose="02020603050405020304" pitchFamily="18" charset="0"/>
                <a:cs typeface="Times New Roman"/>
              </a:rPr>
              <a:t>Ein Beispiel für die flexible und dynamische Nutzung von Lernmodulen ist die Fachhochschule Nordwestschweiz (FHNW), welches als eine Leitidee hat, dass </a:t>
            </a:r>
            <a:r>
              <a:rPr lang="de-DE" sz="1800">
                <a:solidFill>
                  <a:schemeClr val="bg2">
                    <a:lumMod val="50000"/>
                  </a:schemeClr>
                </a:solidFill>
                <a:latin typeface="Aptos"/>
                <a:ea typeface="Times New Roman" panose="02020603050405020304" pitchFamily="18" charset="0"/>
                <a:cs typeface="Times New Roman"/>
              </a:rPr>
              <a:t>möglichst</a:t>
            </a:r>
            <a:r>
              <a:rPr lang="de-DE" sz="1800">
                <a:solidFill>
                  <a:schemeClr val="bg2">
                    <a:lumMod val="50000"/>
                  </a:schemeClr>
                </a:solidFill>
                <a:effectLst/>
                <a:latin typeface="Aptos"/>
                <a:ea typeface="Times New Roman" panose="02020603050405020304" pitchFamily="18" charset="0"/>
                <a:cs typeface="Times New Roman"/>
              </a:rPr>
              <a:t> viele Module bei </a:t>
            </a:r>
            <a:r>
              <a:rPr lang="de-DE" sz="1800">
                <a:solidFill>
                  <a:schemeClr val="bg2">
                    <a:lumMod val="50000"/>
                  </a:schemeClr>
                </a:solidFill>
                <a:latin typeface="Aptos"/>
                <a:ea typeface="Times New Roman" panose="02020603050405020304" pitchFamily="18" charset="0"/>
                <a:cs typeface="Times New Roman"/>
              </a:rPr>
              <a:t>möglichst</a:t>
            </a:r>
            <a:r>
              <a:rPr lang="de-DE" sz="1800">
                <a:solidFill>
                  <a:schemeClr val="bg2">
                    <a:lumMod val="50000"/>
                  </a:schemeClr>
                </a:solidFill>
                <a:effectLst/>
                <a:latin typeface="Aptos"/>
                <a:ea typeface="Times New Roman" panose="02020603050405020304" pitchFamily="18" charset="0"/>
                <a:cs typeface="Times New Roman"/>
              </a:rPr>
              <a:t> vielen </a:t>
            </a:r>
            <a:r>
              <a:rPr lang="de-DE" sz="1800">
                <a:solidFill>
                  <a:schemeClr val="bg2">
                    <a:lumMod val="50000"/>
                  </a:schemeClr>
                </a:solidFill>
                <a:latin typeface="Aptos"/>
                <a:ea typeface="Times New Roman" panose="02020603050405020304" pitchFamily="18" charset="0"/>
                <a:cs typeface="Times New Roman"/>
              </a:rPr>
              <a:t>Studiengängen</a:t>
            </a:r>
            <a:r>
              <a:rPr lang="de-DE" sz="1800">
                <a:solidFill>
                  <a:schemeClr val="bg2">
                    <a:lumMod val="50000"/>
                  </a:schemeClr>
                </a:solidFill>
                <a:effectLst/>
                <a:latin typeface="Aptos"/>
                <a:ea typeface="Times New Roman" panose="02020603050405020304" pitchFamily="18" charset="0"/>
                <a:cs typeface="Times New Roman"/>
              </a:rPr>
              <a:t> genutzt werden sollen</a:t>
            </a:r>
            <a:r>
              <a:rPr lang="de-DE" sz="1800" b="0">
                <a:solidFill>
                  <a:schemeClr val="bg2">
                    <a:lumMod val="50000"/>
                  </a:schemeClr>
                </a:solidFill>
                <a:effectLst/>
                <a:latin typeface="Aptos"/>
                <a:ea typeface="Times New Roman" panose="02020603050405020304" pitchFamily="18" charset="0"/>
                <a:cs typeface="Times New Roman"/>
              </a:rPr>
              <a:t>. Dieses erlaubt </a:t>
            </a:r>
            <a:r>
              <a:rPr lang="de-DE" sz="1800">
                <a:solidFill>
                  <a:schemeClr val="bg2">
                    <a:lumMod val="50000"/>
                  </a:schemeClr>
                </a:solidFill>
                <a:effectLst/>
                <a:latin typeface="Aptos"/>
                <a:ea typeface="Times New Roman" panose="02020603050405020304" pitchFamily="18" charset="0"/>
                <a:cs typeface="Times New Roman"/>
              </a:rPr>
              <a:t>es Lernmodule horizontal </a:t>
            </a:r>
            <a:r>
              <a:rPr lang="de-DE" sz="1800">
                <a:solidFill>
                  <a:schemeClr val="bg2">
                    <a:lumMod val="50000"/>
                  </a:schemeClr>
                </a:solidFill>
                <a:latin typeface="Aptos"/>
                <a:ea typeface="Times New Roman" panose="02020603050405020304" pitchFamily="18" charset="0"/>
                <a:cs typeface="Times New Roman"/>
              </a:rPr>
              <a:t>über</a:t>
            </a:r>
            <a:r>
              <a:rPr lang="de-DE" sz="1800">
                <a:solidFill>
                  <a:schemeClr val="bg2">
                    <a:lumMod val="50000"/>
                  </a:schemeClr>
                </a:solidFill>
                <a:effectLst/>
                <a:latin typeface="Aptos"/>
                <a:ea typeface="Times New Roman" panose="02020603050405020304" pitchFamily="18" charset="0"/>
                <a:cs typeface="Times New Roman"/>
              </a:rPr>
              <a:t> die </a:t>
            </a:r>
            <a:r>
              <a:rPr lang="de-DE" sz="1800">
                <a:solidFill>
                  <a:schemeClr val="bg2">
                    <a:lumMod val="50000"/>
                  </a:schemeClr>
                </a:solidFill>
                <a:latin typeface="Aptos"/>
                <a:ea typeface="Times New Roman" panose="02020603050405020304" pitchFamily="18" charset="0"/>
                <a:cs typeface="Times New Roman"/>
              </a:rPr>
              <a:t>Studiengänge</a:t>
            </a:r>
            <a:r>
              <a:rPr lang="de-DE" sz="1800">
                <a:solidFill>
                  <a:schemeClr val="bg2">
                    <a:lumMod val="50000"/>
                  </a:schemeClr>
                </a:solidFill>
                <a:effectLst/>
                <a:latin typeface="Aptos"/>
                <a:ea typeface="Times New Roman" panose="02020603050405020304" pitchFamily="18" charset="0"/>
                <a:cs typeface="Times New Roman"/>
              </a:rPr>
              <a:t> und vertikal </a:t>
            </a:r>
            <a:r>
              <a:rPr lang="de-DE" sz="1800">
                <a:solidFill>
                  <a:schemeClr val="bg2">
                    <a:lumMod val="50000"/>
                  </a:schemeClr>
                </a:solidFill>
                <a:latin typeface="Aptos"/>
                <a:ea typeface="Times New Roman" panose="02020603050405020304" pitchFamily="18" charset="0"/>
                <a:cs typeface="Times New Roman"/>
              </a:rPr>
              <a:t>über</a:t>
            </a:r>
            <a:r>
              <a:rPr lang="de-DE" sz="1800">
                <a:solidFill>
                  <a:schemeClr val="bg2">
                    <a:lumMod val="50000"/>
                  </a:schemeClr>
                </a:solidFill>
                <a:effectLst/>
                <a:latin typeface="Aptos"/>
                <a:ea typeface="Times New Roman" panose="02020603050405020304" pitchFamily="18" charset="0"/>
                <a:cs typeface="Times New Roman"/>
              </a:rPr>
              <a:t> die </a:t>
            </a:r>
            <a:r>
              <a:rPr lang="de-DE" sz="1800">
                <a:solidFill>
                  <a:schemeClr val="bg2">
                    <a:lumMod val="50000"/>
                  </a:schemeClr>
                </a:solidFill>
                <a:latin typeface="Aptos"/>
                <a:ea typeface="Times New Roman" panose="02020603050405020304" pitchFamily="18" charset="0"/>
                <a:cs typeface="Times New Roman"/>
              </a:rPr>
              <a:t>Jahrgänge</a:t>
            </a:r>
            <a:r>
              <a:rPr lang="de-DE" sz="1800">
                <a:solidFill>
                  <a:schemeClr val="bg2">
                    <a:lumMod val="50000"/>
                  </a:schemeClr>
                </a:solidFill>
                <a:effectLst/>
                <a:latin typeface="Aptos"/>
                <a:ea typeface="Times New Roman" panose="02020603050405020304" pitchFamily="18" charset="0"/>
                <a:cs typeface="Times New Roman"/>
              </a:rPr>
              <a:t> verteilt anzubieten</a:t>
            </a:r>
            <a:r>
              <a:rPr lang="de-DE" sz="1800" b="0">
                <a:solidFill>
                  <a:schemeClr val="bg2">
                    <a:lumMod val="50000"/>
                  </a:schemeClr>
                </a:solidFill>
                <a:effectLst/>
                <a:latin typeface="Aptos"/>
                <a:ea typeface="Times New Roman" panose="02020603050405020304" pitchFamily="18" charset="0"/>
                <a:cs typeface="Times New Roman"/>
              </a:rPr>
              <a:t> und somit </a:t>
            </a:r>
            <a:r>
              <a:rPr lang="de-DE" sz="1800">
                <a:solidFill>
                  <a:schemeClr val="bg2">
                    <a:lumMod val="50000"/>
                  </a:schemeClr>
                </a:solidFill>
                <a:effectLst/>
                <a:latin typeface="Aptos"/>
                <a:ea typeface="Times New Roman" panose="02020603050405020304" pitchFamily="18" charset="0"/>
                <a:cs typeface="Times New Roman"/>
              </a:rPr>
              <a:t>eine große Stundenplanfreiheit </a:t>
            </a:r>
            <a:r>
              <a:rPr lang="de-DE" sz="1800">
                <a:solidFill>
                  <a:schemeClr val="bg2">
                    <a:lumMod val="50000"/>
                  </a:schemeClr>
                </a:solidFill>
                <a:latin typeface="Aptos"/>
                <a:ea typeface="Times New Roman" panose="02020603050405020304" pitchFamily="18" charset="0"/>
                <a:cs typeface="Times New Roman"/>
              </a:rPr>
              <a:t>für</a:t>
            </a:r>
            <a:r>
              <a:rPr lang="de-DE" sz="1800">
                <a:solidFill>
                  <a:schemeClr val="bg2">
                    <a:lumMod val="50000"/>
                  </a:schemeClr>
                </a:solidFill>
                <a:effectLst/>
                <a:latin typeface="Aptos"/>
                <a:ea typeface="Times New Roman" panose="02020603050405020304" pitchFamily="18" charset="0"/>
                <a:cs typeface="Times New Roman"/>
              </a:rPr>
              <a:t> die Studierenden zu schaffen</a:t>
            </a:r>
            <a:r>
              <a:rPr lang="de-DE" sz="1800" b="0">
                <a:solidFill>
                  <a:schemeClr val="bg2">
                    <a:lumMod val="50000"/>
                  </a:schemeClr>
                </a:solidFill>
                <a:effectLst/>
                <a:latin typeface="Aptos"/>
                <a:ea typeface="Times New Roman" panose="02020603050405020304" pitchFamily="18" charset="0"/>
                <a:cs typeface="Times New Roman"/>
              </a:rPr>
              <a:t>. Auch </a:t>
            </a:r>
            <a:r>
              <a:rPr lang="de-DE" sz="1800">
                <a:solidFill>
                  <a:schemeClr val="bg2">
                    <a:lumMod val="50000"/>
                  </a:schemeClr>
                </a:solidFill>
                <a:effectLst/>
                <a:latin typeface="Aptos"/>
                <a:ea typeface="Times New Roman" panose="02020603050405020304" pitchFamily="18" charset="0"/>
                <a:cs typeface="Times New Roman"/>
              </a:rPr>
              <a:t>aus </a:t>
            </a:r>
            <a:r>
              <a:rPr lang="de-DE" sz="1800" err="1">
                <a:solidFill>
                  <a:schemeClr val="bg2">
                    <a:lumMod val="50000"/>
                  </a:schemeClr>
                </a:solidFill>
                <a:effectLst/>
                <a:latin typeface="Aptos"/>
                <a:ea typeface="Times New Roman" panose="02020603050405020304" pitchFamily="18" charset="0"/>
                <a:cs typeface="Times New Roman"/>
              </a:rPr>
              <a:t>Lehrendensicht</a:t>
            </a:r>
            <a:r>
              <a:rPr lang="de-DE" sz="1800">
                <a:solidFill>
                  <a:schemeClr val="bg2">
                    <a:lumMod val="50000"/>
                  </a:schemeClr>
                </a:solidFill>
                <a:effectLst/>
                <a:latin typeface="Aptos"/>
                <a:ea typeface="Times New Roman" panose="02020603050405020304" pitchFamily="18" charset="0"/>
                <a:cs typeface="Times New Roman"/>
              </a:rPr>
              <a:t> lässt sich somit die Modulauslastung im Idealfall optimieren</a:t>
            </a:r>
            <a:r>
              <a:rPr lang="de-DE" sz="1800" b="0">
                <a:solidFill>
                  <a:schemeClr val="bg2">
                    <a:lumMod val="50000"/>
                  </a:schemeClr>
                </a:solidFill>
                <a:effectLst/>
                <a:latin typeface="Aptos"/>
                <a:ea typeface="Times New Roman" panose="02020603050405020304" pitchFamily="18" charset="0"/>
                <a:cs typeface="Times New Roman"/>
              </a:rPr>
              <a:t>. Als Konsequenz dieser Leitidee sind Klassen per Unterrichtsfach definiert, und nicht wie sonst üblich nach Studiengang und Jahrgang. Die Erfahrung der FHNW hat hier gezeigt, dass Lernmodule nicht zu groß sein dürfen, da sich sonst kein Konsens </a:t>
            </a:r>
            <a:r>
              <a:rPr lang="de-DE" sz="1800" b="0">
                <a:solidFill>
                  <a:schemeClr val="bg2">
                    <a:lumMod val="50000"/>
                  </a:schemeClr>
                </a:solidFill>
                <a:latin typeface="Aptos"/>
                <a:ea typeface="Times New Roman" panose="02020603050405020304" pitchFamily="18" charset="0"/>
                <a:cs typeface="Times New Roman"/>
              </a:rPr>
              <a:t>für</a:t>
            </a:r>
            <a:r>
              <a:rPr lang="de-DE" sz="1800" b="0">
                <a:solidFill>
                  <a:schemeClr val="bg2">
                    <a:lumMod val="50000"/>
                  </a:schemeClr>
                </a:solidFill>
                <a:effectLst/>
                <a:latin typeface="Aptos"/>
                <a:ea typeface="Times New Roman" panose="02020603050405020304" pitchFamily="18" charset="0"/>
                <a:cs typeface="Times New Roman"/>
              </a:rPr>
              <a:t> die gemeinsame Nutzung durch mehrere </a:t>
            </a:r>
            <a:r>
              <a:rPr lang="de-DE" sz="1800" b="0">
                <a:solidFill>
                  <a:schemeClr val="bg2">
                    <a:lumMod val="50000"/>
                  </a:schemeClr>
                </a:solidFill>
                <a:latin typeface="Aptos"/>
                <a:ea typeface="Times New Roman" panose="02020603050405020304" pitchFamily="18" charset="0"/>
                <a:cs typeface="Times New Roman"/>
              </a:rPr>
              <a:t>Studiengänge</a:t>
            </a:r>
            <a:r>
              <a:rPr lang="de-DE" sz="1800" b="0">
                <a:solidFill>
                  <a:schemeClr val="bg2">
                    <a:lumMod val="50000"/>
                  </a:schemeClr>
                </a:solidFill>
                <a:effectLst/>
                <a:latin typeface="Aptos"/>
                <a:ea typeface="Times New Roman" panose="02020603050405020304" pitchFamily="18" charset="0"/>
                <a:cs typeface="Times New Roman"/>
              </a:rPr>
              <a:t> findet. </a:t>
            </a:r>
            <a:r>
              <a:rPr lang="de-DE" sz="1800">
                <a:solidFill>
                  <a:schemeClr val="bg2">
                    <a:lumMod val="50000"/>
                  </a:schemeClr>
                </a:solidFill>
                <a:latin typeface="Aptos"/>
                <a:ea typeface="Times New Roman" panose="02020603050405020304" pitchFamily="18" charset="0"/>
                <a:cs typeface="Times New Roman"/>
              </a:rPr>
              <a:t>Des Weiteren</a:t>
            </a:r>
            <a:r>
              <a:rPr lang="de-DE" sz="1800">
                <a:solidFill>
                  <a:schemeClr val="bg2">
                    <a:lumMod val="50000"/>
                  </a:schemeClr>
                </a:solidFill>
                <a:effectLst/>
                <a:latin typeface="Aptos"/>
                <a:ea typeface="Times New Roman" panose="02020603050405020304" pitchFamily="18" charset="0"/>
                <a:cs typeface="Times New Roman"/>
              </a:rPr>
              <a:t> ist es wichtig, dass die Prozesse und Strukturen auf Hochschulebene abgestimmt sind und alle </a:t>
            </a:r>
            <a:r>
              <a:rPr lang="de-DE" sz="1800">
                <a:solidFill>
                  <a:schemeClr val="bg2">
                    <a:lumMod val="50000"/>
                  </a:schemeClr>
                </a:solidFill>
                <a:latin typeface="Aptos"/>
                <a:ea typeface="Times New Roman" panose="02020603050405020304" pitchFamily="18" charset="0"/>
                <a:cs typeface="Times New Roman"/>
              </a:rPr>
              <a:t>Studiengänge</a:t>
            </a:r>
            <a:r>
              <a:rPr lang="de-DE" sz="1800">
                <a:solidFill>
                  <a:schemeClr val="bg2">
                    <a:lumMod val="50000"/>
                  </a:schemeClr>
                </a:solidFill>
                <a:effectLst/>
                <a:latin typeface="Aptos"/>
                <a:ea typeface="Times New Roman" panose="02020603050405020304" pitchFamily="18" charset="0"/>
                <a:cs typeface="Times New Roman"/>
              </a:rPr>
              <a:t> dieselben Struktur aufweisen</a:t>
            </a:r>
            <a:r>
              <a:rPr lang="de-DE" sz="1800" b="0">
                <a:solidFill>
                  <a:schemeClr val="bg2">
                    <a:lumMod val="50000"/>
                  </a:schemeClr>
                </a:solidFill>
                <a:effectLst/>
                <a:latin typeface="Aptos"/>
                <a:ea typeface="Times New Roman" panose="02020603050405020304" pitchFamily="18" charset="0"/>
                <a:cs typeface="Times New Roman"/>
              </a:rPr>
              <a:t>. Quelle: Meyer, 2019 S. 168 </a:t>
            </a:r>
            <a:endParaRPr lang="en-PT" sz="1800" b="0">
              <a:solidFill>
                <a:schemeClr val="bg2">
                  <a:lumMod val="50000"/>
                </a:schemeClr>
              </a:solidFill>
              <a:effectLst/>
              <a:latin typeface="Aptos"/>
              <a:ea typeface="Times New Roman" panose="02020603050405020304" pitchFamily="18" charset="0"/>
              <a:cs typeface="Times New Roman"/>
            </a:endParaRPr>
          </a:p>
          <a:p>
            <a:pPr marL="0" indent="0">
              <a:lnSpc>
                <a:spcPct val="150000"/>
              </a:lnSpc>
              <a:spcBef>
                <a:spcPts val="0"/>
              </a:spcBef>
              <a:buNone/>
            </a:pPr>
            <a:endParaRPr lang="en-PT" sz="1800" b="0" kern="10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D3BD0E41-04DB-7C58-F3C0-2365AB107B6C}"/>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7F02DBD5-1205-E3A3-7597-EC4A92AC4D2C}"/>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C9CB5A50-D32A-F1C4-931F-992E92CE21C8}"/>
              </a:ext>
            </a:extLst>
          </p:cNvPr>
          <p:cNvSpPr>
            <a:spLocks noGrp="1"/>
          </p:cNvSpPr>
          <p:nvPr>
            <p:ph type="sldNum" sz="quarter" idx="12"/>
          </p:nvPr>
        </p:nvSpPr>
        <p:spPr/>
        <p:txBody>
          <a:bodyPr/>
          <a:lstStyle/>
          <a:p>
            <a:fld id="{BBDAF7BE-D89C-6B49-BAC7-BAB901C4C797}" type="slidenum">
              <a:rPr lang="de-DE" smtClean="0"/>
              <a:pPr/>
              <a:t>21</a:t>
            </a:fld>
            <a:endParaRPr lang="de-DE"/>
          </a:p>
        </p:txBody>
      </p:sp>
      <p:sp>
        <p:nvSpPr>
          <p:cNvPr id="7" name="Textplatzhalter 6">
            <a:extLst>
              <a:ext uri="{FF2B5EF4-FFF2-40B4-BE49-F238E27FC236}">
                <a16:creationId xmlns:a16="http://schemas.microsoft.com/office/drawing/2014/main" id="{3348A8C6-5972-EA82-640E-2088DADEBC64}"/>
              </a:ext>
            </a:extLst>
          </p:cNvPr>
          <p:cNvSpPr>
            <a:spLocks noGrp="1"/>
          </p:cNvSpPr>
          <p:nvPr>
            <p:ph type="body" sz="quarter" idx="13"/>
          </p:nvPr>
        </p:nvSpPr>
        <p:spPr/>
        <p:txBody>
          <a:bodyPr/>
          <a:lstStyle/>
          <a:p>
            <a:r>
              <a:rPr lang="de-DE"/>
              <a:t>Fallbeispiel 2: Flexibilität &amp; Dynamik - Vereinfachte Anpassung &amp; Integration</a:t>
            </a:r>
            <a:endParaRPr lang="en-PT"/>
          </a:p>
          <a:p>
            <a:endParaRPr lang="de-DE"/>
          </a:p>
        </p:txBody>
      </p:sp>
      <p:sp>
        <p:nvSpPr>
          <p:cNvPr id="8" name="Textplatzhalter 7">
            <a:extLst>
              <a:ext uri="{FF2B5EF4-FFF2-40B4-BE49-F238E27FC236}">
                <a16:creationId xmlns:a16="http://schemas.microsoft.com/office/drawing/2014/main" id="{6B81F983-0E55-6ABD-545B-69CA491F8A3A}"/>
              </a:ext>
            </a:extLst>
          </p:cNvPr>
          <p:cNvSpPr>
            <a:spLocks noGrp="1"/>
          </p:cNvSpPr>
          <p:nvPr>
            <p:ph type="body" sz="quarter" idx="14"/>
          </p:nvPr>
        </p:nvSpPr>
        <p:spPr/>
        <p:txBody>
          <a:bodyPr/>
          <a:lstStyle/>
          <a:p>
            <a:r>
              <a:rPr lang="pt-PT"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Meyer, M. (2019). </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Studienkonzept der Hochschule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für</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Technik (FHNW) in Petersen,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Jürgen</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[Hrsg.]: Studienstrukturen flexibel gestalten. Herausforderung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für</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Hochschulen und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Qualitätssicherung</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Beiträge</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zur 7. AQ Austria Jahrestagung 2019. Wien :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facultas</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2020, 195 S. - URN: urn:nbn:de:0111-pedocs-190664 - DOI: 10.25656/01:19066 </a:t>
            </a:r>
            <a:endParaRPr lang="en-PT"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endParaRPr>
          </a:p>
          <a:p>
            <a:endParaRPr lang="de-DE">
              <a:solidFill>
                <a:schemeClr val="bg2">
                  <a:lumMod val="50000"/>
                </a:schemeClr>
              </a:solidFill>
              <a:latin typeface="Aptos" panose="020B0004020202020204" pitchFamily="34" charset="0"/>
            </a:endParaRPr>
          </a:p>
          <a:p>
            <a:endParaRPr lang="de-DE">
              <a:solidFill>
                <a:schemeClr val="bg2">
                  <a:lumMod val="50000"/>
                </a:schemeClr>
              </a:solidFill>
              <a:latin typeface="Aptos" panose="020B0004020202020204" pitchFamily="34" charset="0"/>
            </a:endParaRPr>
          </a:p>
        </p:txBody>
      </p:sp>
      <p:sp>
        <p:nvSpPr>
          <p:cNvPr id="11" name="Titel 1">
            <a:extLst>
              <a:ext uri="{FF2B5EF4-FFF2-40B4-BE49-F238E27FC236}">
                <a16:creationId xmlns:a16="http://schemas.microsoft.com/office/drawing/2014/main" id="{C0F925D7-7950-EC73-B7DF-DD71EA551518}"/>
              </a:ext>
            </a:extLst>
          </p:cNvPr>
          <p:cNvSpPr>
            <a:spLocks noGrp="1"/>
          </p:cNvSpPr>
          <p:nvPr>
            <p:ph type="title"/>
          </p:nvPr>
        </p:nvSpPr>
        <p:spPr>
          <a:xfrm>
            <a:off x="359453" y="218566"/>
            <a:ext cx="9846870" cy="700133"/>
          </a:xfrm>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Tree>
    <p:extLst>
      <p:ext uri="{BB962C8B-B14F-4D97-AF65-F5344CB8AC3E}">
        <p14:creationId xmlns:p14="http://schemas.microsoft.com/office/powerpoint/2010/main" val="243580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823D-922A-0654-6A24-244DB7B99A3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40ABB0E7-4190-0206-1F57-993A6B774ED2}"/>
              </a:ext>
            </a:extLst>
          </p:cNvPr>
          <p:cNvSpPr>
            <a:spLocks noGrp="1"/>
          </p:cNvSpPr>
          <p:nvPr>
            <p:ph idx="1"/>
          </p:nvPr>
        </p:nvSpPr>
        <p:spPr/>
        <p:txBody>
          <a:bodyPr lIns="91440" tIns="45720" rIns="91440" bIns="45720" anchor="t"/>
          <a:lstStyle/>
          <a:p>
            <a:pPr marL="0" indent="0">
              <a:lnSpc>
                <a:spcPct val="150000"/>
              </a:lnSpc>
              <a:spcBef>
                <a:spcPts val="0"/>
              </a:spcBef>
              <a:buNone/>
            </a:pP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Ein Beispiel für eine höhere Empfänglichkeit für externe Studierende und die Bedienung neuer Zielgruppen ist der berufsbegleitende MBA „Bildungs- und Wissenschaftsmanagement“ an der Universität Oldenburg. </a:t>
            </a:r>
            <a:r>
              <a:rPr lang="de-DE" sz="180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Der Studiengang verbindet in einer Art Baukastensystem </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verschiedene Pflicht- und Wahlpflichtmodule zu einem kompletten Studiengang (120 Kredit Punkte). </a:t>
            </a:r>
            <a:r>
              <a:rPr lang="de-DE" sz="180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Die Pflicht- und Wahlpflichtmodule können jedoch auch anders kombiniert werden, um zu anderen Abschlüssen zu führen</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wie z.B. einem Diploma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of</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Advanced</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Studies (DAS / 30 KP), einem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Certificate</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of</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Advanced</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Studies (CAS / 12 KP) oder einem Weiterbildungszertifikat (6 KP). </a:t>
            </a:r>
            <a:r>
              <a:rPr lang="de-DE" sz="180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Die Studienstruktur erlaubt auch eine hohe zeitliche und örtliche Flexibilität sowie eine inhaltliche Flexibilität</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welche sich in einem breiten Wahlpflichtbereich widerspiegelt. Quelle: </a:t>
            </a:r>
            <a:r>
              <a:rPr lang="de-DE" sz="1800" b="0" kern="10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Maschwitz</a:t>
            </a:r>
            <a:r>
              <a:rPr lang="de-DE"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2019 S.164</a:t>
            </a:r>
            <a:endParaRPr lang="en-PT" sz="1800" b="0"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PT" sz="1800" b="0" kern="10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B495EB7B-A920-725A-D8B0-1AEC579810E7}"/>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B51076FA-95F0-C8F2-6A79-853378733D69}"/>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94B6EC24-77A0-285A-E753-9AD721E2AA4E}"/>
              </a:ext>
            </a:extLst>
          </p:cNvPr>
          <p:cNvSpPr>
            <a:spLocks noGrp="1"/>
          </p:cNvSpPr>
          <p:nvPr>
            <p:ph type="sldNum" sz="quarter" idx="12"/>
          </p:nvPr>
        </p:nvSpPr>
        <p:spPr/>
        <p:txBody>
          <a:bodyPr/>
          <a:lstStyle/>
          <a:p>
            <a:fld id="{BBDAF7BE-D89C-6B49-BAC7-BAB901C4C797}" type="slidenum">
              <a:rPr lang="de-DE" smtClean="0"/>
              <a:pPr/>
              <a:t>22</a:t>
            </a:fld>
            <a:endParaRPr lang="de-DE"/>
          </a:p>
        </p:txBody>
      </p:sp>
      <p:sp>
        <p:nvSpPr>
          <p:cNvPr id="7" name="Textplatzhalter 6">
            <a:extLst>
              <a:ext uri="{FF2B5EF4-FFF2-40B4-BE49-F238E27FC236}">
                <a16:creationId xmlns:a16="http://schemas.microsoft.com/office/drawing/2014/main" id="{A32FE4F5-67B8-B40B-1357-41510EB9C348}"/>
              </a:ext>
            </a:extLst>
          </p:cNvPr>
          <p:cNvSpPr>
            <a:spLocks noGrp="1"/>
          </p:cNvSpPr>
          <p:nvPr>
            <p:ph type="body" sz="quarter" idx="13"/>
          </p:nvPr>
        </p:nvSpPr>
        <p:spPr>
          <a:xfrm>
            <a:off x="838200" y="1016527"/>
            <a:ext cx="9846870" cy="358320"/>
          </a:xfrm>
        </p:spPr>
        <p:txBody>
          <a:bodyPr/>
          <a:lstStyle/>
          <a:p>
            <a:r>
              <a:rPr lang="de-DE"/>
              <a:t>Fallbeispiel 3: Micro-Credentials &amp; Kombinierbarkeit - </a:t>
            </a:r>
            <a:r>
              <a:rPr lang="en-US"/>
              <a:t>Student Recruitment &amp; Mobility</a:t>
            </a:r>
            <a:endParaRPr lang="en-PT"/>
          </a:p>
          <a:p>
            <a:endParaRPr lang="de-DE"/>
          </a:p>
        </p:txBody>
      </p:sp>
      <p:sp>
        <p:nvSpPr>
          <p:cNvPr id="8" name="Textplatzhalter 7">
            <a:extLst>
              <a:ext uri="{FF2B5EF4-FFF2-40B4-BE49-F238E27FC236}">
                <a16:creationId xmlns:a16="http://schemas.microsoft.com/office/drawing/2014/main" id="{655D4AD2-2565-A9B8-C465-38280730F63D}"/>
              </a:ext>
            </a:extLst>
          </p:cNvPr>
          <p:cNvSpPr>
            <a:spLocks noGrp="1"/>
          </p:cNvSpPr>
          <p:nvPr>
            <p:ph type="body" sz="quarter" idx="14"/>
          </p:nvPr>
        </p:nvSpPr>
        <p:spPr/>
        <p:txBody>
          <a:bodyPr/>
          <a:lstStyle/>
          <a:p>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Maschwitz</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 (2019). Studienangebote durch Modularisierung flexibilisieren – ein Blick auf Theorie und Praxis in Petersen,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Jürgen</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[Hrsg.]: Studienstrukturen flexibel gestalten. Herausforderung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für</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Hochschulen und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Qualitätssicherung</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Beiträge</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zur 7. AQ Austria Jahrestagung 2019. </a:t>
            </a:r>
            <a:r>
              <a:rPr lang="pt-PT"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Wien</a:t>
            </a:r>
            <a:r>
              <a:rPr lang="pt-PT"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 facultas 2020, 195 S. - URN: urn:nbn:de:0111-pedocs-190664 - DOI: 10.25656/01:19066</a:t>
            </a:r>
            <a:endParaRPr lang="en-PT"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endParaRPr>
          </a:p>
          <a:p>
            <a:endParaRPr lang="de-DE">
              <a:solidFill>
                <a:schemeClr val="bg2">
                  <a:lumMod val="50000"/>
                </a:schemeClr>
              </a:solidFill>
              <a:latin typeface="Aptos" panose="020B0004020202020204" pitchFamily="34" charset="0"/>
            </a:endParaRPr>
          </a:p>
        </p:txBody>
      </p:sp>
      <p:sp>
        <p:nvSpPr>
          <p:cNvPr id="11" name="Titel 1">
            <a:extLst>
              <a:ext uri="{FF2B5EF4-FFF2-40B4-BE49-F238E27FC236}">
                <a16:creationId xmlns:a16="http://schemas.microsoft.com/office/drawing/2014/main" id="{05382F83-2FAE-4B2D-41EC-284D234DB2DD}"/>
              </a:ext>
            </a:extLst>
          </p:cNvPr>
          <p:cNvSpPr>
            <a:spLocks noGrp="1"/>
          </p:cNvSpPr>
          <p:nvPr>
            <p:ph type="title"/>
          </p:nvPr>
        </p:nvSpPr>
        <p:spPr>
          <a:xfrm>
            <a:off x="359453" y="218566"/>
            <a:ext cx="9846870" cy="700133"/>
          </a:xfrm>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Tree>
    <p:extLst>
      <p:ext uri="{BB962C8B-B14F-4D97-AF65-F5344CB8AC3E}">
        <p14:creationId xmlns:p14="http://schemas.microsoft.com/office/powerpoint/2010/main" val="250496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5BAB9-2476-C19A-F79A-AD981EA99951}"/>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E3B2F0A4-D37D-3169-6832-4606AF57C2DD}"/>
              </a:ext>
            </a:extLst>
          </p:cNvPr>
          <p:cNvSpPr>
            <a:spLocks noGrp="1"/>
          </p:cNvSpPr>
          <p:nvPr>
            <p:ph idx="1"/>
          </p:nvPr>
        </p:nvSpPr>
        <p:spPr/>
        <p:txBody>
          <a:bodyPr lIns="91440" tIns="45720" rIns="91440" bIns="45720" anchor="t"/>
          <a:lstStyle/>
          <a:p>
            <a:pPr marL="0" indent="0">
              <a:lnSpc>
                <a:spcPct val="150000"/>
              </a:lnSpc>
              <a:spcBef>
                <a:spcPts val="0"/>
              </a:spcBef>
              <a:buNone/>
            </a:pPr>
            <a:r>
              <a:rPr lang="de-DE" sz="1800" b="0" kern="100">
                <a:solidFill>
                  <a:schemeClr val="bg2">
                    <a:lumMod val="50000"/>
                  </a:schemeClr>
                </a:solidFill>
                <a:effectLst/>
                <a:latin typeface="Aptos"/>
                <a:ea typeface="Calibri" panose="020F0502020204030204" pitchFamily="34" charset="0"/>
                <a:cs typeface="Times New Roman"/>
              </a:rPr>
              <a:t>Ein Beispiel für eine Verzahnung und Kombinierbarkeit von Lernmodulen durch OER liefert die Zürcher Hochschule für Angewandte Wissenschaften (ZHAW) wo </a:t>
            </a:r>
            <a:r>
              <a:rPr lang="de-DE" sz="1800" kern="100">
                <a:solidFill>
                  <a:schemeClr val="bg2">
                    <a:lumMod val="50000"/>
                  </a:schemeClr>
                </a:solidFill>
                <a:effectLst/>
                <a:latin typeface="Aptos"/>
                <a:ea typeface="Calibri" panose="020F0502020204030204" pitchFamily="34" charset="0"/>
                <a:cs typeface="Times New Roman"/>
              </a:rPr>
              <a:t>einige der angebotenen Lernmodule über Plattformen hinaus verfügbar sind</a:t>
            </a:r>
            <a:r>
              <a:rPr lang="de-DE" sz="1800" b="0" kern="100">
                <a:solidFill>
                  <a:schemeClr val="bg2">
                    <a:lumMod val="50000"/>
                  </a:schemeClr>
                </a:solidFill>
                <a:effectLst/>
                <a:latin typeface="Aptos"/>
                <a:ea typeface="Calibri" panose="020F0502020204030204" pitchFamily="34" charset="0"/>
                <a:cs typeface="Times New Roman"/>
              </a:rPr>
              <a:t>. Ausgewählte </a:t>
            </a:r>
            <a:r>
              <a:rPr lang="de-DE" sz="1800" kern="100">
                <a:solidFill>
                  <a:schemeClr val="bg2">
                    <a:lumMod val="50000"/>
                  </a:schemeClr>
                </a:solidFill>
                <a:effectLst/>
                <a:latin typeface="Aptos"/>
                <a:ea typeface="Calibri" panose="020F0502020204030204" pitchFamily="34" charset="0"/>
                <a:cs typeface="Times New Roman"/>
              </a:rPr>
              <a:t>Lernmodule werden bei der ZHAW zum Beispiel über die online-Plattformen Swiss </a:t>
            </a:r>
            <a:r>
              <a:rPr lang="de-DE" sz="1800" kern="100" err="1">
                <a:solidFill>
                  <a:schemeClr val="bg2">
                    <a:lumMod val="50000"/>
                  </a:schemeClr>
                </a:solidFill>
                <a:effectLst/>
                <a:latin typeface="Aptos"/>
                <a:ea typeface="Calibri" panose="020F0502020204030204" pitchFamily="34" charset="0"/>
                <a:cs typeface="Times New Roman"/>
              </a:rPr>
              <a:t>Mooc</a:t>
            </a:r>
            <a:r>
              <a:rPr lang="de-DE" sz="1800" kern="100">
                <a:solidFill>
                  <a:schemeClr val="bg2">
                    <a:lumMod val="50000"/>
                  </a:schemeClr>
                </a:solidFill>
                <a:effectLst/>
                <a:latin typeface="Aptos"/>
                <a:ea typeface="Calibri" panose="020F0502020204030204" pitchFamily="34" charset="0"/>
                <a:cs typeface="Times New Roman"/>
              </a:rPr>
              <a:t> Service und </a:t>
            </a:r>
            <a:r>
              <a:rPr lang="de-DE" sz="1800" kern="100" err="1">
                <a:solidFill>
                  <a:schemeClr val="bg2">
                    <a:lumMod val="50000"/>
                  </a:schemeClr>
                </a:solidFill>
                <a:effectLst/>
                <a:latin typeface="Aptos"/>
                <a:ea typeface="Calibri" panose="020F0502020204030204" pitchFamily="34" charset="0"/>
                <a:cs typeface="Times New Roman"/>
              </a:rPr>
              <a:t>EdX</a:t>
            </a:r>
            <a:r>
              <a:rPr lang="de-DE" sz="1800" kern="100">
                <a:solidFill>
                  <a:schemeClr val="bg2">
                    <a:lumMod val="50000"/>
                  </a:schemeClr>
                </a:solidFill>
                <a:effectLst/>
                <a:latin typeface="Aptos"/>
                <a:ea typeface="Calibri" panose="020F0502020204030204" pitchFamily="34" charset="0"/>
                <a:cs typeface="Times New Roman"/>
              </a:rPr>
              <a:t> angeboten, genauso wie durch die Hochschule innerhalb der eigenen Lernumgebung</a:t>
            </a:r>
            <a:r>
              <a:rPr lang="de-DE" sz="1800" b="0" kern="100">
                <a:solidFill>
                  <a:schemeClr val="bg2">
                    <a:lumMod val="50000"/>
                  </a:schemeClr>
                </a:solidFill>
                <a:effectLst/>
                <a:latin typeface="Aptos"/>
                <a:ea typeface="Calibri" panose="020F0502020204030204" pitchFamily="34" charset="0"/>
                <a:cs typeface="Times New Roman"/>
              </a:rPr>
              <a:t>. Die ZHAW bedient somit </a:t>
            </a:r>
            <a:r>
              <a:rPr lang="de-DE" sz="1800" kern="100">
                <a:solidFill>
                  <a:schemeClr val="bg2">
                    <a:lumMod val="50000"/>
                  </a:schemeClr>
                </a:solidFill>
                <a:effectLst/>
                <a:latin typeface="Aptos"/>
                <a:ea typeface="Calibri" panose="020F0502020204030204" pitchFamily="34" charset="0"/>
                <a:cs typeface="Times New Roman"/>
              </a:rPr>
              <a:t>drei verschiedene Lerngruppen über verschiedene Systeme: lokale, </a:t>
            </a:r>
            <a:r>
              <a:rPr lang="de-DE" sz="1800" kern="100" err="1">
                <a:solidFill>
                  <a:schemeClr val="bg2">
                    <a:lumMod val="50000"/>
                  </a:schemeClr>
                </a:solidFill>
                <a:effectLst/>
                <a:latin typeface="Aptos"/>
                <a:ea typeface="Calibri" panose="020F0502020204030204" pitchFamily="34" charset="0"/>
                <a:cs typeface="Times New Roman"/>
              </a:rPr>
              <a:t>schweizer</a:t>
            </a:r>
            <a:r>
              <a:rPr lang="de-DE" sz="1800" kern="100">
                <a:solidFill>
                  <a:schemeClr val="bg2">
                    <a:lumMod val="50000"/>
                  </a:schemeClr>
                </a:solidFill>
                <a:effectLst/>
                <a:latin typeface="Aptos"/>
                <a:ea typeface="Calibri" panose="020F0502020204030204" pitchFamily="34" charset="0"/>
                <a:cs typeface="Times New Roman"/>
              </a:rPr>
              <a:t> und internationale Lernende</a:t>
            </a:r>
            <a:r>
              <a:rPr lang="de-DE" sz="1800" b="0" kern="100">
                <a:solidFill>
                  <a:schemeClr val="bg2">
                    <a:lumMod val="50000"/>
                  </a:schemeClr>
                </a:solidFill>
                <a:effectLst/>
                <a:latin typeface="Aptos"/>
                <a:ea typeface="Calibri" panose="020F0502020204030204" pitchFamily="34" charset="0"/>
                <a:cs typeface="Times New Roman"/>
              </a:rPr>
              <a:t>. Der </a:t>
            </a:r>
            <a:r>
              <a:rPr lang="de-DE" sz="1800" kern="100">
                <a:solidFill>
                  <a:schemeClr val="bg2">
                    <a:lumMod val="50000"/>
                  </a:schemeClr>
                </a:solidFill>
                <a:effectLst/>
                <a:latin typeface="Aptos"/>
                <a:ea typeface="Calibri" panose="020F0502020204030204" pitchFamily="34" charset="0"/>
                <a:cs typeface="Times New Roman"/>
              </a:rPr>
              <a:t>Erwerb von Zertifikaten ist in allen 3 Szenarien möglich</a:t>
            </a:r>
            <a:r>
              <a:rPr lang="de-DE" sz="1800" b="0" kern="100">
                <a:solidFill>
                  <a:schemeClr val="bg2">
                    <a:lumMod val="50000"/>
                  </a:schemeClr>
                </a:solidFill>
                <a:effectLst/>
                <a:latin typeface="Aptos"/>
                <a:ea typeface="Calibri" panose="020F0502020204030204" pitchFamily="34" charset="0"/>
                <a:cs typeface="Times New Roman"/>
              </a:rPr>
              <a:t>. Die ZHAW plant des </a:t>
            </a:r>
            <a:r>
              <a:rPr lang="de-DE" sz="1800" b="0" kern="100">
                <a:solidFill>
                  <a:schemeClr val="bg2">
                    <a:lumMod val="50000"/>
                  </a:schemeClr>
                </a:solidFill>
                <a:latin typeface="Aptos"/>
                <a:ea typeface="Calibri" panose="020F0502020204030204" pitchFamily="34" charset="0"/>
                <a:cs typeface="Times New Roman"/>
              </a:rPr>
              <a:t>Weiteren</a:t>
            </a:r>
            <a:r>
              <a:rPr lang="de-DE" sz="1800" b="0" kern="100">
                <a:solidFill>
                  <a:schemeClr val="bg2">
                    <a:lumMod val="50000"/>
                  </a:schemeClr>
                </a:solidFill>
                <a:effectLst/>
                <a:latin typeface="Aptos"/>
                <a:ea typeface="Calibri" panose="020F0502020204030204" pitchFamily="34" charset="0"/>
                <a:cs typeface="Times New Roman"/>
              </a:rPr>
              <a:t> eine engere Verzahnung von den frei zugänglichen Lernmodulen mit kompletten Studiengängen. Quelle: </a:t>
            </a:r>
            <a:r>
              <a:rPr lang="de-DE" sz="1800" b="0" kern="100" err="1">
                <a:solidFill>
                  <a:schemeClr val="bg2">
                    <a:lumMod val="50000"/>
                  </a:schemeClr>
                </a:solidFill>
                <a:effectLst/>
                <a:latin typeface="Aptos"/>
                <a:ea typeface="Calibri" panose="020F0502020204030204" pitchFamily="34" charset="0"/>
                <a:cs typeface="Times New Roman"/>
              </a:rPr>
              <a:t>Koponen</a:t>
            </a:r>
            <a:r>
              <a:rPr lang="de-DE" sz="1800" b="0" kern="100">
                <a:solidFill>
                  <a:schemeClr val="bg2">
                    <a:lumMod val="50000"/>
                  </a:schemeClr>
                </a:solidFill>
                <a:effectLst/>
                <a:latin typeface="Aptos"/>
                <a:ea typeface="Calibri" panose="020F0502020204030204" pitchFamily="34" charset="0"/>
                <a:cs typeface="Times New Roman"/>
              </a:rPr>
              <a:t>, 2020 S.19</a:t>
            </a:r>
            <a:endParaRPr lang="en-PT" sz="1800" b="0" kern="100">
              <a:solidFill>
                <a:schemeClr val="bg2">
                  <a:lumMod val="50000"/>
                </a:schemeClr>
              </a:solidFill>
              <a:effectLst/>
              <a:latin typeface="Aptos"/>
              <a:ea typeface="Calibri" panose="020F0502020204030204" pitchFamily="34" charset="0"/>
              <a:cs typeface="Times New Roman"/>
            </a:endParaRPr>
          </a:p>
          <a:p>
            <a:pPr marL="0" indent="0">
              <a:lnSpc>
                <a:spcPct val="150000"/>
              </a:lnSpc>
              <a:spcBef>
                <a:spcPts val="0"/>
              </a:spcBef>
              <a:buNone/>
            </a:pPr>
            <a:endParaRPr lang="en-PT" sz="1800" b="0" kern="10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C8C7F0D4-A701-367B-5FC0-FB7027CE4F16}"/>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5C4732FA-B889-EF36-FAE4-9BA9C98EE26A}"/>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C13D0873-9D2C-7982-7395-D432A16AE8B7}"/>
              </a:ext>
            </a:extLst>
          </p:cNvPr>
          <p:cNvSpPr>
            <a:spLocks noGrp="1"/>
          </p:cNvSpPr>
          <p:nvPr>
            <p:ph type="sldNum" sz="quarter" idx="12"/>
          </p:nvPr>
        </p:nvSpPr>
        <p:spPr/>
        <p:txBody>
          <a:bodyPr/>
          <a:lstStyle/>
          <a:p>
            <a:fld id="{BBDAF7BE-D89C-6B49-BAC7-BAB901C4C797}" type="slidenum">
              <a:rPr lang="de-DE" smtClean="0"/>
              <a:pPr/>
              <a:t>23</a:t>
            </a:fld>
            <a:endParaRPr lang="de-DE"/>
          </a:p>
        </p:txBody>
      </p:sp>
      <p:sp>
        <p:nvSpPr>
          <p:cNvPr id="7" name="Textplatzhalter 6">
            <a:extLst>
              <a:ext uri="{FF2B5EF4-FFF2-40B4-BE49-F238E27FC236}">
                <a16:creationId xmlns:a16="http://schemas.microsoft.com/office/drawing/2014/main" id="{7EFF155B-AE01-CA6D-D9D5-4D54C96321D9}"/>
              </a:ext>
            </a:extLst>
          </p:cNvPr>
          <p:cNvSpPr>
            <a:spLocks noGrp="1"/>
          </p:cNvSpPr>
          <p:nvPr>
            <p:ph type="body" sz="quarter" idx="13"/>
          </p:nvPr>
        </p:nvSpPr>
        <p:spPr/>
        <p:txBody>
          <a:bodyPr/>
          <a:lstStyle/>
          <a:p>
            <a:r>
              <a:rPr lang="de-DE"/>
              <a:t>Fallbeispiel 4: OER zur optimalen Verzahnung und Kombinierbarkeit</a:t>
            </a:r>
            <a:endParaRPr lang="en-PT"/>
          </a:p>
          <a:p>
            <a:endParaRPr lang="de-DE"/>
          </a:p>
        </p:txBody>
      </p:sp>
      <p:sp>
        <p:nvSpPr>
          <p:cNvPr id="8" name="Textplatzhalter 7">
            <a:extLst>
              <a:ext uri="{FF2B5EF4-FFF2-40B4-BE49-F238E27FC236}">
                <a16:creationId xmlns:a16="http://schemas.microsoft.com/office/drawing/2014/main" id="{F7ECD217-72DC-4DA8-16E9-29414DA774E2}"/>
              </a:ext>
            </a:extLst>
          </p:cNvPr>
          <p:cNvSpPr>
            <a:spLocks noGrp="1"/>
          </p:cNvSpPr>
          <p:nvPr>
            <p:ph type="body" sz="quarter" idx="14"/>
          </p:nvPr>
        </p:nvSpPr>
        <p:spPr/>
        <p:txBody>
          <a:bodyPr/>
          <a:lstStyle/>
          <a:p>
            <a:r>
              <a:rPr lang="de-DE" kern="0" err="1">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Koponen</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M. (2020). Was bietet der «digitale Campus» der ZHAW? Impact, Dezember 2020 </a:t>
            </a:r>
            <a:r>
              <a:rPr lang="de-DE" u="sng"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https://www.zhaw.ch/storage/sml/institute-zentren/imi/news-events/pdf/edX_Kurse_Nachgefragt_bei_Minna_Koponen.pdf</a:t>
            </a:r>
            <a:r>
              <a:rPr lang="de-DE" kern="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rPr>
              <a:t> </a:t>
            </a:r>
            <a:endParaRPr lang="en-PT" kern="100">
              <a:solidFill>
                <a:schemeClr val="bg2">
                  <a:lumMod val="50000"/>
                </a:schemeClr>
              </a:solidFill>
              <a:effectLst/>
              <a:latin typeface="Aptos" panose="020B0004020202020204" pitchFamily="34" charset="0"/>
              <a:ea typeface="Calibri" panose="020F0502020204030204" pitchFamily="34" charset="0"/>
              <a:cs typeface="Times New Roman" panose="02020603050405020304" pitchFamily="18" charset="0"/>
            </a:endParaRPr>
          </a:p>
          <a:p>
            <a:endParaRPr lang="de-DE">
              <a:solidFill>
                <a:schemeClr val="bg2">
                  <a:lumMod val="50000"/>
                </a:schemeClr>
              </a:solidFill>
              <a:latin typeface="Aptos" panose="020B0004020202020204" pitchFamily="34" charset="0"/>
            </a:endParaRPr>
          </a:p>
        </p:txBody>
      </p:sp>
      <p:sp>
        <p:nvSpPr>
          <p:cNvPr id="11" name="Titel 1">
            <a:extLst>
              <a:ext uri="{FF2B5EF4-FFF2-40B4-BE49-F238E27FC236}">
                <a16:creationId xmlns:a16="http://schemas.microsoft.com/office/drawing/2014/main" id="{C90908AD-1D4F-4028-BB3F-278762D351E0}"/>
              </a:ext>
            </a:extLst>
          </p:cNvPr>
          <p:cNvSpPr>
            <a:spLocks noGrp="1"/>
          </p:cNvSpPr>
          <p:nvPr>
            <p:ph type="title"/>
          </p:nvPr>
        </p:nvSpPr>
        <p:spPr>
          <a:xfrm>
            <a:off x="359453" y="218566"/>
            <a:ext cx="9846870" cy="700133"/>
          </a:xfrm>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Tree>
    <p:extLst>
      <p:ext uri="{BB962C8B-B14F-4D97-AF65-F5344CB8AC3E}">
        <p14:creationId xmlns:p14="http://schemas.microsoft.com/office/powerpoint/2010/main" val="356686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3468A-0FF6-9000-6426-977B1E14B9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CA3766-DCCB-CE34-D434-0AEDE05D46CF}"/>
              </a:ext>
            </a:extLst>
          </p:cNvPr>
          <p:cNvSpPr>
            <a:spLocks noGrp="1"/>
          </p:cNvSpPr>
          <p:nvPr>
            <p:ph type="title"/>
          </p:nvPr>
        </p:nvSpPr>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 (10.45 – 11.30)</a:t>
            </a:r>
            <a:endParaRPr lang="de-DE"/>
          </a:p>
        </p:txBody>
      </p:sp>
      <p:sp>
        <p:nvSpPr>
          <p:cNvPr id="3" name="Inhaltsplatzhalter 2">
            <a:extLst>
              <a:ext uri="{FF2B5EF4-FFF2-40B4-BE49-F238E27FC236}">
                <a16:creationId xmlns:a16="http://schemas.microsoft.com/office/drawing/2014/main" id="{62076C96-503C-4EFD-030D-DE46AA057051}"/>
              </a:ext>
            </a:extLst>
          </p:cNvPr>
          <p:cNvSpPr>
            <a:spLocks noGrp="1"/>
          </p:cNvSpPr>
          <p:nvPr>
            <p:ph idx="1"/>
          </p:nvPr>
        </p:nvSpPr>
        <p:spPr>
          <a:xfrm>
            <a:off x="838200" y="1533525"/>
            <a:ext cx="9258300" cy="4271449"/>
          </a:xfrm>
        </p:spPr>
        <p:txBody>
          <a:bodyPr lIns="91440" tIns="45720" rIns="91440" bIns="45720" anchor="t"/>
          <a:lstStyle/>
          <a:p>
            <a:pPr marL="0" indent="0">
              <a:buNone/>
            </a:pP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Je Tisch wird eine Herausforderung thematisiert und dazugehörige Lösungsansätze formuliert sowie diskutiert (Rotieren nach 10- max. 15 Minuten)  </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Mögliche Hürden:</a:t>
            </a:r>
            <a:r>
              <a:rPr lang="en-US"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Technische Hürden</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Bsp.: Website wird auf Grund von Projektende nicht mehr gehostet</a:t>
            </a:r>
            <a:r>
              <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Organisatorische Hürden</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Bsp.: unklare Realisierung von künftiger Aktualität; Qualität in Bezug auf die beabsichtigten Learning Outcomes (Lernziele/ neue Kompetenzen).</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Transformative Hürden.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Widerstände gegen Veränderungen in der Lehr- und Lernkultur/ Transformation hin zum digitalen Klassenzimmer oder Hörsaal.</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Unklare Verwertungsmodelle &amp; Business-Modelle.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Es fehlen klare Modelle wie man sie bei Open Source Software und Open Access hat.</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Bürokratische &amp; politische Hürden.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Ein immer gern genommenes Thema…</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OER werden allein gedacht. </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OER Sind entkoppelt von den restlichen Komponenten des Hochschulökosystems. </a:t>
            </a:r>
          </a:p>
          <a:p>
            <a:pPr marL="342900" lvl="0" indent="-342900">
              <a:buFont typeface="Arial" panose="020B0604020202020204" pitchFamily="34" charset="0"/>
              <a:buChar char="•"/>
              <a:tabLst>
                <a:tab pos="457200" algn="l"/>
              </a:tabLst>
            </a:pPr>
            <a:r>
              <a:rPr lang="de-DE" sz="1800" b="0" i="1"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Fehlende Modularität und Granularität.</a:t>
            </a:r>
            <a:r>
              <a:rPr lang="de-DE"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rPr>
              <a:t> Es gibt (noch) keinen funktionierenden Rahmen, um einzelne OER in komplette Lehrangebote zu überführen.</a:t>
            </a:r>
            <a:endParaRPr lang="en-PT" sz="1800" b="0" kern="100" dirty="0">
              <a:solidFill>
                <a:schemeClr val="bg2">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umsplatzhalter 3">
            <a:extLst>
              <a:ext uri="{FF2B5EF4-FFF2-40B4-BE49-F238E27FC236}">
                <a16:creationId xmlns:a16="http://schemas.microsoft.com/office/drawing/2014/main" id="{F68BB519-3251-5648-7F40-8C3159C3F0FD}"/>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B995E832-FC0C-2807-BFD4-CA8F7C40C978}"/>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B213A8C0-D792-B36B-DBD1-D59F74FD197A}"/>
              </a:ext>
            </a:extLst>
          </p:cNvPr>
          <p:cNvSpPr>
            <a:spLocks noGrp="1"/>
          </p:cNvSpPr>
          <p:nvPr>
            <p:ph type="sldNum" sz="quarter" idx="12"/>
          </p:nvPr>
        </p:nvSpPr>
        <p:spPr/>
        <p:txBody>
          <a:bodyPr/>
          <a:lstStyle/>
          <a:p>
            <a:fld id="{BBDAF7BE-D89C-6B49-BAC7-BAB901C4C797}" type="slidenum">
              <a:rPr lang="de-DE" smtClean="0"/>
              <a:pPr/>
              <a:t>24</a:t>
            </a:fld>
            <a:endParaRPr lang="de-DE"/>
          </a:p>
        </p:txBody>
      </p:sp>
      <p:sp>
        <p:nvSpPr>
          <p:cNvPr id="7" name="Textplatzhalter 6">
            <a:extLst>
              <a:ext uri="{FF2B5EF4-FFF2-40B4-BE49-F238E27FC236}">
                <a16:creationId xmlns:a16="http://schemas.microsoft.com/office/drawing/2014/main" id="{075FCF9E-4699-6686-5A80-7941E30D2BBF}"/>
              </a:ext>
            </a:extLst>
          </p:cNvPr>
          <p:cNvSpPr>
            <a:spLocks noGrp="1"/>
          </p:cNvSpPr>
          <p:nvPr>
            <p:ph type="body" sz="quarter" idx="13"/>
          </p:nvPr>
        </p:nvSpPr>
        <p:spPr>
          <a:xfrm>
            <a:off x="425450" y="1016527"/>
            <a:ext cx="9368123" cy="358320"/>
          </a:xfrm>
        </p:spPr>
        <p:txBody>
          <a:bodyPr/>
          <a:lstStyle/>
          <a:p>
            <a:r>
              <a:rPr lang="de-DE" b="1" kern="100" dirty="0">
                <a:latin typeface="Aptos" panose="020B0004020202020204" pitchFamily="34" charset="0"/>
                <a:ea typeface="Aptos" panose="020B0004020202020204" pitchFamily="34" charset="0"/>
                <a:cs typeface="Times New Roman" panose="02020603050405020304" pitchFamily="18" charset="0"/>
              </a:rPr>
              <a:t>W</a:t>
            </a:r>
            <a:r>
              <a:rPr lang="de-DE" sz="2000" b="1" kern="100" dirty="0">
                <a:effectLst/>
                <a:latin typeface="Aptos" panose="020B0004020202020204" pitchFamily="34" charset="0"/>
                <a:ea typeface="Aptos" panose="020B0004020202020204" pitchFamily="34" charset="0"/>
                <a:cs typeface="Times New Roman" panose="02020603050405020304" pitchFamily="18" charset="0"/>
              </a:rPr>
              <a:t>ie passen OER in das Hochschulökosystem? (45 Minuten) </a:t>
            </a:r>
            <a:r>
              <a:rPr lang="de-DE"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de-DE" dirty="0"/>
          </a:p>
        </p:txBody>
      </p:sp>
      <p:pic>
        <p:nvPicPr>
          <p:cNvPr id="9" name="Picture 8" descr="A qr code on a blue background&#10;&#10;Description automatically generated">
            <a:extLst>
              <a:ext uri="{FF2B5EF4-FFF2-40B4-BE49-F238E27FC236}">
                <a16:creationId xmlns:a16="http://schemas.microsoft.com/office/drawing/2014/main" id="{161AA2A5-337B-F5D3-2B2C-3B3C8F94AA15}"/>
              </a:ext>
            </a:extLst>
          </p:cNvPr>
          <p:cNvPicPr>
            <a:picLocks noChangeAspect="1"/>
          </p:cNvPicPr>
          <p:nvPr/>
        </p:nvPicPr>
        <p:blipFill>
          <a:blip r:embed="rId3"/>
          <a:stretch>
            <a:fillRect/>
          </a:stretch>
        </p:blipFill>
        <p:spPr>
          <a:xfrm>
            <a:off x="10464800" y="1195687"/>
            <a:ext cx="1301750" cy="1364163"/>
          </a:xfrm>
          <a:prstGeom prst="rect">
            <a:avLst/>
          </a:prstGeom>
        </p:spPr>
      </p:pic>
      <p:sp>
        <p:nvSpPr>
          <p:cNvPr id="10" name="TextBox 9">
            <a:extLst>
              <a:ext uri="{FF2B5EF4-FFF2-40B4-BE49-F238E27FC236}">
                <a16:creationId xmlns:a16="http://schemas.microsoft.com/office/drawing/2014/main" id="{5397A2A2-91CE-8F7C-603B-003405BCEBF6}"/>
              </a:ext>
            </a:extLst>
          </p:cNvPr>
          <p:cNvSpPr txBox="1"/>
          <p:nvPr/>
        </p:nvSpPr>
        <p:spPr>
          <a:xfrm>
            <a:off x="7343221" y="1041446"/>
            <a:ext cx="1587422" cy="369332"/>
          </a:xfrm>
          <a:prstGeom prst="rect">
            <a:avLst/>
          </a:prstGeom>
          <a:noFill/>
        </p:spPr>
        <p:txBody>
          <a:bodyPr wrap="none" rtlCol="0">
            <a:spAutoFit/>
          </a:bodyPr>
          <a:lstStyle/>
          <a:p>
            <a:r>
              <a:rPr lang="en-GB" kern="100" dirty="0">
                <a:solidFill>
                  <a:srgbClr val="6F6F6E"/>
                </a:solidFill>
                <a:latin typeface="Aptos" panose="020B0004020202020204" pitchFamily="34" charset="0"/>
                <a:cs typeface="Times New Roman" panose="02020603050405020304" pitchFamily="18" charset="0"/>
              </a:rPr>
              <a:t>by Tom Strube</a:t>
            </a:r>
          </a:p>
        </p:txBody>
      </p:sp>
    </p:spTree>
    <p:extLst>
      <p:ext uri="{BB962C8B-B14F-4D97-AF65-F5344CB8AC3E}">
        <p14:creationId xmlns:p14="http://schemas.microsoft.com/office/powerpoint/2010/main" val="1359274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400" b="1" kern="100">
                <a:effectLst/>
                <a:latin typeface="Aptos" panose="020B0004020202020204" pitchFamily="34" charset="0"/>
                <a:ea typeface="Aptos" panose="020B0004020202020204" pitchFamily="34" charset="0"/>
                <a:cs typeface="Times New Roman" panose="02020603050405020304" pitchFamily="18" charset="0"/>
              </a:rPr>
              <a:t>World Café II (11.30 – 12.15)</a:t>
            </a:r>
            <a:endParaRPr lang="de-DE"/>
          </a:p>
        </p:txBody>
      </p:sp>
      <p:sp>
        <p:nvSpPr>
          <p:cNvPr id="3" name="Inhaltsplatzhalter 2"/>
          <p:cNvSpPr>
            <a:spLocks noGrp="1"/>
          </p:cNvSpPr>
          <p:nvPr>
            <p:ph idx="1"/>
          </p:nvPr>
        </p:nvSpPr>
        <p:spPr>
          <a:xfrm>
            <a:off x="819150" y="2064684"/>
            <a:ext cx="9163050" cy="4271449"/>
          </a:xfrm>
        </p:spPr>
        <p:txBody>
          <a:bodyPr lIns="91440" tIns="45720" rIns="91440" bIns="45720" anchor="t"/>
          <a:lstStyle/>
          <a:p>
            <a:pPr marL="0" indent="0">
              <a:buNone/>
            </a:pPr>
            <a:r>
              <a:rPr lang="de-DE" sz="1800" b="0" kern="100" dirty="0">
                <a:effectLst/>
                <a:latin typeface="Aptos" panose="020B0004020202020204" pitchFamily="34" charset="0"/>
                <a:ea typeface="Aptos" panose="020B0004020202020204" pitchFamily="34" charset="0"/>
                <a:cs typeface="Times New Roman" panose="02020603050405020304" pitchFamily="18" charset="0"/>
              </a:rPr>
              <a:t>Je Tisch wird ein oder mehrere Lösungs- und / oder Implementationsmöglichkeiten diskutiert.  Herausforderung thematisiert und dazugehörige Lösungsansätze formuliert sowie diskutiert (Rotieren nach 10- max. 15 Minuten)  </a:t>
            </a:r>
            <a:endParaRPr lang="en-PT"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de-DE" sz="1800" b="0" i="1" kern="100" dirty="0">
                <a:effectLst/>
                <a:latin typeface="Aptos" panose="020B0004020202020204" pitchFamily="34" charset="0"/>
                <a:ea typeface="Aptos" panose="020B0004020202020204" pitchFamily="34" charset="0"/>
                <a:cs typeface="Times New Roman" panose="02020603050405020304" pitchFamily="18" charset="0"/>
              </a:rPr>
              <a:t>Was gilt es zu tun? </a:t>
            </a:r>
            <a:endParaRPr lang="en-PT" sz="1800" b="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de-DE" sz="1800" b="0" i="1" kern="100" dirty="0">
                <a:effectLst/>
                <a:latin typeface="Aptos" panose="020B0004020202020204" pitchFamily="34" charset="0"/>
                <a:ea typeface="Aptos" panose="020B0004020202020204" pitchFamily="34" charset="0"/>
                <a:cs typeface="Times New Roman" panose="02020603050405020304" pitchFamily="18" charset="0"/>
              </a:rPr>
              <a:t>Was muss man überkommen? </a:t>
            </a:r>
            <a:endParaRPr lang="en-PT" sz="1800" b="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de-DE" sz="1800" b="0" i="1" kern="100" dirty="0">
                <a:effectLst/>
                <a:latin typeface="Aptos" panose="020B0004020202020204" pitchFamily="34" charset="0"/>
                <a:ea typeface="Aptos" panose="020B0004020202020204" pitchFamily="34" charset="0"/>
                <a:cs typeface="Times New Roman" panose="02020603050405020304" pitchFamily="18" charset="0"/>
              </a:rPr>
              <a:t>Wen muss man einbinden? </a:t>
            </a:r>
            <a:endParaRPr lang="en-PT" sz="1800" b="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de-DE" sz="1800" b="0" i="1" kern="100" dirty="0">
                <a:effectLst/>
                <a:latin typeface="Aptos" panose="020B0004020202020204" pitchFamily="34" charset="0"/>
                <a:ea typeface="Aptos" panose="020B0004020202020204" pitchFamily="34" charset="0"/>
                <a:cs typeface="Times New Roman" panose="02020603050405020304" pitchFamily="18" charset="0"/>
              </a:rPr>
              <a:t>Wie könnten entsprechende Fahrpläne aussehen (z.B. Gantt Chart)?</a:t>
            </a:r>
            <a:endParaRPr lang="en-PT" sz="1800" b="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de-DE" sz="1800" b="0" i="1" kern="100" dirty="0">
                <a:latin typeface="Aptos" panose="020B0004020202020204" pitchFamily="34" charset="0"/>
                <a:ea typeface="Aptos" panose="020B0004020202020204" pitchFamily="34" charset="0"/>
                <a:cs typeface="Times New Roman" panose="02020603050405020304" pitchFamily="18" charset="0"/>
              </a:rPr>
              <a:t>Was sind gute </a:t>
            </a:r>
            <a:r>
              <a:rPr lang="de-DE" sz="1800" b="0" i="1" kern="100" dirty="0">
                <a:effectLst/>
                <a:latin typeface="Aptos" panose="020B0004020202020204" pitchFamily="34" charset="0"/>
                <a:ea typeface="Aptos" panose="020B0004020202020204" pitchFamily="34" charset="0"/>
                <a:cs typeface="Times New Roman" panose="02020603050405020304" pitchFamily="18" charset="0"/>
              </a:rPr>
              <a:t>Praxisbeispielen und Anwendungsfällen aus dem Alltag an denen man sich orientieren kann? </a:t>
            </a:r>
            <a:endParaRPr lang="en-PT" sz="1800" b="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ußzeilenplatzhalter 4"/>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p:cNvSpPr>
            <a:spLocks noGrp="1"/>
          </p:cNvSpPr>
          <p:nvPr>
            <p:ph type="sldNum" sz="quarter" idx="12"/>
          </p:nvPr>
        </p:nvSpPr>
        <p:spPr/>
        <p:txBody>
          <a:bodyPr/>
          <a:lstStyle/>
          <a:p>
            <a:fld id="{BBDAF7BE-D89C-6B49-BAC7-BAB901C4C797}" type="slidenum">
              <a:rPr lang="de-DE" smtClean="0"/>
              <a:pPr/>
              <a:t>25</a:t>
            </a:fld>
            <a:endParaRPr lang="de-DE"/>
          </a:p>
        </p:txBody>
      </p:sp>
      <p:sp>
        <p:nvSpPr>
          <p:cNvPr id="7" name="Textplatzhalter 6"/>
          <p:cNvSpPr>
            <a:spLocks noGrp="1"/>
          </p:cNvSpPr>
          <p:nvPr>
            <p:ph type="body" sz="quarter" idx="13"/>
          </p:nvPr>
        </p:nvSpPr>
        <p:spPr>
          <a:xfrm>
            <a:off x="407891" y="1016527"/>
            <a:ext cx="9368123" cy="358320"/>
          </a:xfrm>
        </p:spPr>
        <p:txBody>
          <a:bodyPr/>
          <a:lstStyle/>
          <a:p>
            <a:r>
              <a:rPr lang="de-DE" b="1" kern="100" dirty="0">
                <a:latin typeface="Aptos" panose="020B0004020202020204" pitchFamily="34" charset="0"/>
                <a:ea typeface="Aptos" panose="020B0004020202020204" pitchFamily="34" charset="0"/>
                <a:cs typeface="Times New Roman" panose="02020603050405020304" pitchFamily="18" charset="0"/>
              </a:rPr>
              <a:t>W</a:t>
            </a:r>
            <a:r>
              <a:rPr lang="de-DE" b="1" kern="100" dirty="0">
                <a:effectLst/>
                <a:latin typeface="Aptos" panose="020B0004020202020204" pitchFamily="34" charset="0"/>
                <a:ea typeface="Aptos" panose="020B0004020202020204" pitchFamily="34" charset="0"/>
                <a:cs typeface="Times New Roman" panose="02020603050405020304" pitchFamily="18" charset="0"/>
              </a:rPr>
              <a:t>ie lassen sich OER in das Hochschulökosystem integrieren? (30 Minuten) </a:t>
            </a:r>
            <a:r>
              <a:rPr lang="de-DE" kern="100" dirty="0">
                <a:effectLst/>
                <a:latin typeface="Aptos" panose="020B0004020202020204" pitchFamily="34" charset="0"/>
                <a:ea typeface="Aptos" panose="020B0004020202020204" pitchFamily="34" charset="0"/>
                <a:cs typeface="Times New Roman" panose="02020603050405020304" pitchFamily="18" charset="0"/>
              </a:rPr>
              <a:t> </a:t>
            </a:r>
            <a:endParaRPr lang="en-PT" kern="100" dirty="0">
              <a:effectLst/>
              <a:latin typeface="Aptos" panose="020B0004020202020204" pitchFamily="34" charset="0"/>
              <a:ea typeface="Aptos" panose="020B0004020202020204" pitchFamily="34" charset="0"/>
              <a:cs typeface="Times New Roman" panose="02020603050405020304" pitchFamily="18" charset="0"/>
            </a:endParaRPr>
          </a:p>
          <a:p>
            <a:endParaRPr lang="de-DE" dirty="0"/>
          </a:p>
        </p:txBody>
      </p:sp>
      <p:sp>
        <p:nvSpPr>
          <p:cNvPr id="9" name="Datumsplatzhalter 3">
            <a:extLst>
              <a:ext uri="{FF2B5EF4-FFF2-40B4-BE49-F238E27FC236}">
                <a16:creationId xmlns:a16="http://schemas.microsoft.com/office/drawing/2014/main" id="{1DE83FE6-96E5-DE0D-9294-AE57B98941CF}"/>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pic>
        <p:nvPicPr>
          <p:cNvPr id="11" name="Picture 10" descr="A qr code on a blue background&#10;&#10;Description automatically generated">
            <a:extLst>
              <a:ext uri="{FF2B5EF4-FFF2-40B4-BE49-F238E27FC236}">
                <a16:creationId xmlns:a16="http://schemas.microsoft.com/office/drawing/2014/main" id="{96482DE5-D75B-1862-1A5F-1BF51EA8E0D7}"/>
              </a:ext>
            </a:extLst>
          </p:cNvPr>
          <p:cNvPicPr>
            <a:picLocks noChangeAspect="1"/>
          </p:cNvPicPr>
          <p:nvPr/>
        </p:nvPicPr>
        <p:blipFill>
          <a:blip r:embed="rId2"/>
          <a:stretch>
            <a:fillRect/>
          </a:stretch>
        </p:blipFill>
        <p:spPr>
          <a:xfrm>
            <a:off x="10464800" y="1195687"/>
            <a:ext cx="1301750" cy="1364163"/>
          </a:xfrm>
          <a:prstGeom prst="rect">
            <a:avLst/>
          </a:prstGeom>
        </p:spPr>
      </p:pic>
      <p:sp>
        <p:nvSpPr>
          <p:cNvPr id="10" name="TextBox 9">
            <a:extLst>
              <a:ext uri="{FF2B5EF4-FFF2-40B4-BE49-F238E27FC236}">
                <a16:creationId xmlns:a16="http://schemas.microsoft.com/office/drawing/2014/main" id="{8CDACB4A-678E-CFC2-C884-5667D290073A}"/>
              </a:ext>
            </a:extLst>
          </p:cNvPr>
          <p:cNvSpPr txBox="1"/>
          <p:nvPr/>
        </p:nvSpPr>
        <p:spPr>
          <a:xfrm>
            <a:off x="7504586" y="1374847"/>
            <a:ext cx="1587422" cy="369332"/>
          </a:xfrm>
          <a:prstGeom prst="rect">
            <a:avLst/>
          </a:prstGeom>
          <a:noFill/>
        </p:spPr>
        <p:txBody>
          <a:bodyPr wrap="none" rtlCol="0">
            <a:spAutoFit/>
          </a:bodyPr>
          <a:lstStyle/>
          <a:p>
            <a:r>
              <a:rPr lang="en-GB" kern="100" dirty="0">
                <a:solidFill>
                  <a:srgbClr val="6F6F6E"/>
                </a:solidFill>
                <a:latin typeface="Aptos" panose="020B0004020202020204" pitchFamily="34" charset="0"/>
                <a:cs typeface="Times New Roman" panose="02020603050405020304" pitchFamily="18" charset="0"/>
              </a:rPr>
              <a:t>by Tom Strube</a:t>
            </a:r>
          </a:p>
        </p:txBody>
      </p:sp>
    </p:spTree>
    <p:extLst>
      <p:ext uri="{BB962C8B-B14F-4D97-AF65-F5344CB8AC3E}">
        <p14:creationId xmlns:p14="http://schemas.microsoft.com/office/powerpoint/2010/main" val="166647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p:cNvSpPr>
            <a:spLocks noGrp="1"/>
          </p:cNvSpPr>
          <p:nvPr>
            <p:ph type="sldNum" sz="quarter" idx="12"/>
          </p:nvPr>
        </p:nvSpPr>
        <p:spPr/>
        <p:txBody>
          <a:bodyPr/>
          <a:lstStyle/>
          <a:p>
            <a:fld id="{BBDAF7BE-D89C-6B49-BAC7-BAB901C4C797}" type="slidenum">
              <a:rPr lang="de-DE" smtClean="0"/>
              <a:pPr/>
              <a:t>26</a:t>
            </a:fld>
            <a:endParaRPr lang="de-DE"/>
          </a:p>
        </p:txBody>
      </p:sp>
      <p:sp>
        <p:nvSpPr>
          <p:cNvPr id="10" name="Title 9">
            <a:extLst>
              <a:ext uri="{FF2B5EF4-FFF2-40B4-BE49-F238E27FC236}">
                <a16:creationId xmlns:a16="http://schemas.microsoft.com/office/drawing/2014/main" id="{ECC95728-FA0A-BD34-E16B-CE9EDDD48B05}"/>
              </a:ext>
            </a:extLst>
          </p:cNvPr>
          <p:cNvSpPr>
            <a:spLocks noGrp="1"/>
          </p:cNvSpPr>
          <p:nvPr>
            <p:ph type="title"/>
          </p:nvPr>
        </p:nvSpPr>
        <p:spPr/>
        <p:txBody>
          <a:bodyPr/>
          <a:lstStyle/>
          <a:p>
            <a:r>
              <a:rPr lang="en-GB" err="1"/>
              <a:t>Vorstellung</a:t>
            </a:r>
            <a:r>
              <a:rPr lang="en-GB"/>
              <a:t> der </a:t>
            </a:r>
            <a:r>
              <a:rPr lang="en-GB" err="1"/>
              <a:t>Ergebnisse</a:t>
            </a:r>
            <a:r>
              <a:rPr lang="en-GB"/>
              <a:t> &amp; </a:t>
            </a:r>
            <a:r>
              <a:rPr lang="en-GB" err="1"/>
              <a:t>WrapUp</a:t>
            </a:r>
            <a:r>
              <a:rPr lang="en-GB"/>
              <a:t> (12.15 – 12.30) </a:t>
            </a:r>
          </a:p>
        </p:txBody>
      </p:sp>
      <p:sp>
        <p:nvSpPr>
          <p:cNvPr id="13" name="Content Placeholder 12">
            <a:extLst>
              <a:ext uri="{FF2B5EF4-FFF2-40B4-BE49-F238E27FC236}">
                <a16:creationId xmlns:a16="http://schemas.microsoft.com/office/drawing/2014/main" id="{BB2F660E-47A4-9C27-244B-1A87AC4C00FF}"/>
              </a:ext>
            </a:extLst>
          </p:cNvPr>
          <p:cNvSpPr>
            <a:spLocks noGrp="1"/>
          </p:cNvSpPr>
          <p:nvPr>
            <p:ph idx="1"/>
          </p:nvPr>
        </p:nvSpPr>
        <p:spPr/>
        <p:txBody>
          <a:bodyPr/>
          <a:lstStyle/>
          <a:p>
            <a:r>
              <a:rPr lang="en-GB" sz="1800" b="0" err="1">
                <a:latin typeface="Aptos" panose="020B0004020202020204" pitchFamily="34" charset="0"/>
              </a:rPr>
              <a:t>Vorstellung</a:t>
            </a:r>
            <a:r>
              <a:rPr lang="en-GB" sz="1800" b="0">
                <a:latin typeface="Aptos" panose="020B0004020202020204" pitchFamily="34" charset="0"/>
              </a:rPr>
              <a:t> der </a:t>
            </a:r>
            <a:r>
              <a:rPr lang="en-GB" sz="1800" b="0" err="1">
                <a:latin typeface="Aptos" panose="020B0004020202020204" pitchFamily="34" charset="0"/>
              </a:rPr>
              <a:t>Ergebnisse</a:t>
            </a:r>
            <a:r>
              <a:rPr lang="en-GB" sz="1800" b="0">
                <a:latin typeface="Aptos" panose="020B0004020202020204" pitchFamily="34" charset="0"/>
              </a:rPr>
              <a:t> </a:t>
            </a:r>
          </a:p>
          <a:p>
            <a:r>
              <a:rPr lang="en-GB" sz="1800" b="0" err="1">
                <a:latin typeface="Aptos" panose="020B0004020202020204" pitchFamily="34" charset="0"/>
              </a:rPr>
              <a:t>WrapUp</a:t>
            </a:r>
            <a:endParaRPr lang="en-GB" sz="1800" b="0">
              <a:latin typeface="Aptos" panose="020B0004020202020204" pitchFamily="34" charset="0"/>
            </a:endParaRPr>
          </a:p>
        </p:txBody>
      </p:sp>
      <p:sp>
        <p:nvSpPr>
          <p:cNvPr id="14" name="Datumsplatzhalter 3">
            <a:extLst>
              <a:ext uri="{FF2B5EF4-FFF2-40B4-BE49-F238E27FC236}">
                <a16:creationId xmlns:a16="http://schemas.microsoft.com/office/drawing/2014/main" id="{08ABAC07-21E6-9EC4-C1FE-B2657D5ED50A}"/>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Tree>
    <p:extLst>
      <p:ext uri="{BB962C8B-B14F-4D97-AF65-F5344CB8AC3E}">
        <p14:creationId xmlns:p14="http://schemas.microsoft.com/office/powerpoint/2010/main" val="414170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a:t>Vielen Dank für Ihre Aufmerksamkeit</a:t>
            </a:r>
          </a:p>
          <a:p>
            <a:pPr marL="0" indent="0">
              <a:buNone/>
            </a:pPr>
            <a:br>
              <a:rPr lang="de-DE"/>
            </a:br>
            <a:r>
              <a:rPr lang="de-DE"/>
              <a:t>	vom Team des Projekts </a:t>
            </a:r>
          </a:p>
          <a:p>
            <a:pPr marL="0" indent="0">
              <a:buNone/>
            </a:pPr>
            <a:endParaRPr lang="de-DE"/>
          </a:p>
          <a:p>
            <a:pPr marL="0" indent="0">
              <a:buNone/>
            </a:pPr>
            <a:r>
              <a:rPr lang="de-DE"/>
              <a:t>	</a:t>
            </a:r>
            <a:br>
              <a:rPr lang="de-DE"/>
            </a:br>
            <a:br>
              <a:rPr lang="de-DE"/>
            </a:br>
            <a:br>
              <a:rPr lang="de-DE" sz="2000"/>
            </a:br>
            <a:r>
              <a:rPr lang="de-DE" sz="2000"/>
              <a:t>	</a:t>
            </a:r>
          </a:p>
        </p:txBody>
      </p:sp>
      <p:sp>
        <p:nvSpPr>
          <p:cNvPr id="6" name="Foliennummernplatzhalter 5"/>
          <p:cNvSpPr>
            <a:spLocks noGrp="1"/>
          </p:cNvSpPr>
          <p:nvPr>
            <p:ph type="sldNum" sz="quarter" idx="12"/>
          </p:nvPr>
        </p:nvSpPr>
        <p:spPr/>
        <p:txBody>
          <a:bodyPr/>
          <a:lstStyle/>
          <a:p>
            <a:fld id="{BBDAF7BE-D89C-6B49-BAC7-BAB901C4C797}" type="slidenum">
              <a:rPr lang="de-DE" smtClean="0"/>
              <a:pPr/>
              <a:t>27</a:t>
            </a:fld>
            <a:endParaRPr lang="de-DE"/>
          </a:p>
        </p:txBody>
      </p:sp>
      <p:sp>
        <p:nvSpPr>
          <p:cNvPr id="7" name="Textplatzhalter 6"/>
          <p:cNvSpPr>
            <a:spLocks noGrp="1"/>
          </p:cNvSpPr>
          <p:nvPr>
            <p:ph type="body" sz="quarter" idx="13"/>
          </p:nvPr>
        </p:nvSpPr>
        <p:spPr>
          <a:xfrm>
            <a:off x="5674348" y="4459638"/>
            <a:ext cx="3512206" cy="343243"/>
          </a:xfrm>
        </p:spPr>
        <p:txBody>
          <a:bodyPr lIns="91440" tIns="45720" rIns="91440" bIns="45720" anchor="t"/>
          <a:lstStyle/>
          <a:p>
            <a:r>
              <a:rPr lang="de-DE" b="1">
                <a:solidFill>
                  <a:srgbClr val="6F6F6E"/>
                </a:solidFill>
                <a:latin typeface="Lato"/>
                <a:ea typeface="Lato"/>
                <a:cs typeface="Calibri"/>
              </a:rPr>
              <a:t>dimruhr@uni-wh.de</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785" y="2357477"/>
            <a:ext cx="3817089" cy="1111329"/>
          </a:xfrm>
          <a:prstGeom prst="rect">
            <a:avLst/>
          </a:prstGeom>
        </p:spPr>
      </p:pic>
      <p:pic>
        <p:nvPicPr>
          <p:cNvPr id="10" name="Picture 4" descr="Gefördert vom BMBF LOGO — Universität Koblenz · Landau">
            <a:extLst>
              <a:ext uri="{FF2B5EF4-FFF2-40B4-BE49-F238E27FC236}">
                <a16:creationId xmlns:a16="http://schemas.microsoft.com/office/drawing/2014/main" id="{55E57112-A7BA-DFE8-A2AC-096B40057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05" y="4706447"/>
            <a:ext cx="1652392" cy="115116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9B5F810B-C422-5D5D-9AD3-F6BA3105E486}"/>
              </a:ext>
            </a:extLst>
          </p:cNvPr>
          <p:cNvPicPr>
            <a:picLocks noChangeAspect="1"/>
          </p:cNvPicPr>
          <p:nvPr/>
        </p:nvPicPr>
        <p:blipFill>
          <a:blip r:embed="rId4"/>
          <a:stretch>
            <a:fillRect/>
          </a:stretch>
        </p:blipFill>
        <p:spPr>
          <a:xfrm>
            <a:off x="10083961" y="4758002"/>
            <a:ext cx="1266102" cy="1389929"/>
          </a:xfrm>
          <a:prstGeom prst="rect">
            <a:avLst/>
          </a:prstGeom>
        </p:spPr>
      </p:pic>
      <p:pic>
        <p:nvPicPr>
          <p:cNvPr id="12" name="Grafik 11" descr="Internet Silhouette">
            <a:extLst>
              <a:ext uri="{FF2B5EF4-FFF2-40B4-BE49-F238E27FC236}">
                <a16:creationId xmlns:a16="http://schemas.microsoft.com/office/drawing/2014/main" id="{146D351B-9BFE-F26D-D5F1-9F494C58B5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6485" y="4987089"/>
            <a:ext cx="914400" cy="914400"/>
          </a:xfrm>
          <a:prstGeom prst="rect">
            <a:avLst/>
          </a:prstGeom>
        </p:spPr>
      </p:pic>
      <p:pic>
        <p:nvPicPr>
          <p:cNvPr id="13" name="Grafik 12" descr="Umschlag Silhouette">
            <a:extLst>
              <a:ext uri="{FF2B5EF4-FFF2-40B4-BE49-F238E27FC236}">
                <a16:creationId xmlns:a16="http://schemas.microsoft.com/office/drawing/2014/main" id="{313D2460-D83C-2F8A-7F9C-326D0F25D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6484" y="4164931"/>
            <a:ext cx="914400" cy="914400"/>
          </a:xfrm>
          <a:prstGeom prst="rect">
            <a:avLst/>
          </a:prstGeom>
        </p:spPr>
      </p:pic>
      <p:sp>
        <p:nvSpPr>
          <p:cNvPr id="15" name="Textplatzhalter 6">
            <a:extLst>
              <a:ext uri="{FF2B5EF4-FFF2-40B4-BE49-F238E27FC236}">
                <a16:creationId xmlns:a16="http://schemas.microsoft.com/office/drawing/2014/main" id="{E701089D-8EBD-256E-ABC1-BF0944A0E582}"/>
              </a:ext>
            </a:extLst>
          </p:cNvPr>
          <p:cNvSpPr txBox="1">
            <a:spLocks/>
          </p:cNvSpPr>
          <p:nvPr/>
        </p:nvSpPr>
        <p:spPr>
          <a:xfrm>
            <a:off x="5685144" y="5213617"/>
            <a:ext cx="2931229" cy="3104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None/>
              <a:defRPr sz="2000" b="0" i="0" kern="1200">
                <a:solidFill>
                  <a:srgbClr val="004F9F"/>
                </a:solidFill>
                <a:latin typeface="Lato" panose="020F0502020204030203"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rgbClr val="004F9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rgbClr val="004F9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None/>
              <a:defRPr sz="1800" b="0" i="0" kern="1200">
                <a:solidFill>
                  <a:srgbClr val="004F9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a:solidFill>
                  <a:srgbClr val="6F6F6E"/>
                </a:solidFill>
                <a:latin typeface="Lato"/>
                <a:ea typeface="Lato"/>
                <a:cs typeface="Calibri"/>
              </a:rPr>
              <a:t>https://dim-ruhr.de</a:t>
            </a:r>
          </a:p>
        </p:txBody>
      </p:sp>
      <p:sp>
        <p:nvSpPr>
          <p:cNvPr id="5" name="Datumsplatzhalter 3">
            <a:extLst>
              <a:ext uri="{FF2B5EF4-FFF2-40B4-BE49-F238E27FC236}">
                <a16:creationId xmlns:a16="http://schemas.microsoft.com/office/drawing/2014/main" id="{D39807A3-015E-B7DF-1F0A-172268B2F501}"/>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Tree>
    <p:extLst>
      <p:ext uri="{BB962C8B-B14F-4D97-AF65-F5344CB8AC3E}">
        <p14:creationId xmlns:p14="http://schemas.microsoft.com/office/powerpoint/2010/main" val="18788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D779F-CD7A-E4E9-D916-1A12B184DCF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9F228A-8653-2F05-BE79-44B7C6625E04}"/>
              </a:ext>
            </a:extLst>
          </p:cNvPr>
          <p:cNvSpPr>
            <a:spLocks noGrp="1"/>
          </p:cNvSpPr>
          <p:nvPr>
            <p:ph type="title"/>
          </p:nvPr>
        </p:nvSpPr>
        <p:spPr/>
        <p:txBody>
          <a:bodyPr/>
          <a:lstStyle/>
          <a:p>
            <a:r>
              <a:rPr lang="de-DE" sz="4400" b="1" i="1" kern="100">
                <a:effectLst/>
                <a:latin typeface="Aptos" panose="020B0004020202020204" pitchFamily="34" charset="0"/>
                <a:ea typeface="Aptos" panose="020B0004020202020204" pitchFamily="34" charset="0"/>
                <a:cs typeface="Times New Roman" panose="02020603050405020304" pitchFamily="18" charset="0"/>
              </a:rPr>
              <a:t>Ausgestaltung des Workshops</a:t>
            </a:r>
            <a:r>
              <a:rPr lang="en-PT" sz="4400" kern="100">
                <a:effectLst/>
                <a:latin typeface="Aptos" panose="020B0004020202020204" pitchFamily="34" charset="0"/>
                <a:ea typeface="Aptos" panose="020B0004020202020204" pitchFamily="34" charset="0"/>
                <a:cs typeface="Times New Roman" panose="02020603050405020304" pitchFamily="18" charset="0"/>
              </a:rPr>
              <a:t> </a:t>
            </a:r>
            <a:br>
              <a:rPr lang="en-PT" sz="4400" kern="100">
                <a:effectLst/>
                <a:latin typeface="Aptos" panose="020B0004020202020204" pitchFamily="34" charset="0"/>
                <a:ea typeface="Aptos" panose="020B0004020202020204" pitchFamily="34" charset="0"/>
                <a:cs typeface="Times New Roman" panose="02020603050405020304" pitchFamily="18" charset="0"/>
              </a:rPr>
            </a:br>
            <a:endParaRPr lang="de-DE"/>
          </a:p>
        </p:txBody>
      </p:sp>
      <p:sp>
        <p:nvSpPr>
          <p:cNvPr id="3" name="Inhaltsplatzhalter 2">
            <a:extLst>
              <a:ext uri="{FF2B5EF4-FFF2-40B4-BE49-F238E27FC236}">
                <a16:creationId xmlns:a16="http://schemas.microsoft.com/office/drawing/2014/main" id="{B6893CF9-88C2-25E4-1286-A7EA044F03BC}"/>
              </a:ext>
            </a:extLst>
          </p:cNvPr>
          <p:cNvSpPr>
            <a:spLocks noGrp="1"/>
          </p:cNvSpPr>
          <p:nvPr>
            <p:ph idx="1"/>
          </p:nvPr>
        </p:nvSpPr>
        <p:spPr/>
        <p:txBody>
          <a:bodyPr lIns="91440" tIns="45720" rIns="91440" bIns="45720" anchor="t"/>
          <a:lstStyle/>
          <a:p>
            <a:pPr marL="0" indent="0">
              <a:buNone/>
              <a:tabLst>
                <a:tab pos="457200" algn="l"/>
              </a:tabLst>
            </a:pPr>
            <a:r>
              <a:rPr lang="de-DE" sz="1800" b="1" kern="100">
                <a:effectLst/>
                <a:latin typeface="Aptos"/>
                <a:ea typeface="Aptos" panose="020B0004020202020204" pitchFamily="34" charset="0"/>
                <a:cs typeface="Times New Roman"/>
              </a:rPr>
              <a:t>10.00 – 10.15 </a:t>
            </a:r>
            <a:r>
              <a:rPr lang="de-DE" sz="1800" kern="100">
                <a:latin typeface="Aptos"/>
                <a:ea typeface="Aptos" panose="020B0004020202020204" pitchFamily="34" charset="0"/>
                <a:cs typeface="Times New Roman"/>
              </a:rPr>
              <a:t> </a:t>
            </a:r>
            <a:r>
              <a:rPr lang="de-DE" sz="1800" b="1" kern="100">
                <a:effectLst/>
                <a:latin typeface="Aptos"/>
                <a:ea typeface="Aptos" panose="020B0004020202020204" pitchFamily="34" charset="0"/>
                <a:cs typeface="Times New Roman"/>
              </a:rPr>
              <a:t>Scene Setting (15 Minuten)</a:t>
            </a:r>
            <a:r>
              <a:rPr lang="en-PT" sz="1800" kern="100">
                <a:effectLst/>
                <a:latin typeface="Aptos"/>
                <a:ea typeface="Aptos" panose="020B0004020202020204" pitchFamily="34" charset="0"/>
                <a:cs typeface="Times New Roman"/>
              </a:rPr>
              <a:t> </a:t>
            </a:r>
          </a:p>
          <a:p>
            <a:pPr marL="0" lvl="0" indent="0">
              <a:buNone/>
              <a:tabLst>
                <a:tab pos="457200" algn="l"/>
              </a:tabLst>
            </a:pPr>
            <a:r>
              <a:rPr lang="de-DE" sz="1800" b="1" kern="100">
                <a:effectLst/>
                <a:latin typeface="Aptos" panose="020B0004020202020204" pitchFamily="34" charset="0"/>
                <a:ea typeface="Aptos" panose="020B0004020202020204" pitchFamily="34" charset="0"/>
                <a:cs typeface="Times New Roman" panose="02020603050405020304" pitchFamily="18" charset="0"/>
              </a:rPr>
              <a:t>10.15 – 10.30 Kennenlernen: Woher komme ich? Wer bin ich? (15 Minuten)</a:t>
            </a:r>
            <a:r>
              <a:rPr lang="en-PT" sz="1800" kern="100">
                <a:effectLst/>
                <a:latin typeface="Aptos" panose="020B0004020202020204" pitchFamily="34" charset="0"/>
                <a:ea typeface="Aptos" panose="020B0004020202020204" pitchFamily="34" charset="0"/>
                <a:cs typeface="Times New Roman" panose="02020603050405020304" pitchFamily="18" charset="0"/>
              </a:rPr>
              <a:t> </a:t>
            </a:r>
          </a:p>
          <a:p>
            <a:pPr marL="0" lvl="0" indent="0">
              <a:buNone/>
              <a:tabLst>
                <a:tab pos="457200" algn="l"/>
              </a:tabLst>
            </a:pPr>
            <a:r>
              <a:rPr lang="de-DE" sz="1800" b="1" kern="100">
                <a:effectLst/>
                <a:latin typeface="Aptos" panose="020B0004020202020204" pitchFamily="34" charset="0"/>
                <a:ea typeface="Aptos" panose="020B0004020202020204" pitchFamily="34" charset="0"/>
                <a:cs typeface="Times New Roman" panose="02020603050405020304" pitchFamily="18" charset="0"/>
              </a:rPr>
              <a:t>10.30 – 10.45 Erfahrungssammlung: Welche Erfahrungen habe ich in Bezug auf OER und Mehrwert gemacht? (15 Minuten)</a:t>
            </a:r>
            <a:r>
              <a:rPr lang="de-DE" sz="1800" kern="100">
                <a:effectLst/>
                <a:latin typeface="Aptos" panose="020B0004020202020204" pitchFamily="34" charset="0"/>
                <a:ea typeface="Aptos" panose="020B0004020202020204" pitchFamily="34" charset="0"/>
                <a:cs typeface="Times New Roman" panose="02020603050405020304" pitchFamily="18" charset="0"/>
              </a:rPr>
              <a:t> </a:t>
            </a:r>
            <a:endParaRPr lang="en-PT"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buNone/>
              <a:tabLst>
                <a:tab pos="457200" algn="l"/>
              </a:tabLst>
            </a:pPr>
            <a:r>
              <a:rPr lang="de-DE" sz="1800" b="1" kern="100">
                <a:effectLst/>
                <a:latin typeface="Aptos" panose="020B0004020202020204" pitchFamily="34" charset="0"/>
                <a:ea typeface="Aptos" panose="020B0004020202020204" pitchFamily="34" charset="0"/>
                <a:cs typeface="Times New Roman" panose="02020603050405020304" pitchFamily="18" charset="0"/>
              </a:rPr>
              <a:t>10.45 – 11.30 World Café I: Wie passen OER in das Hochschulökosystem? (45 Minuten) </a:t>
            </a:r>
            <a:r>
              <a:rPr lang="de-DE" sz="1800" kern="100">
                <a:effectLst/>
                <a:latin typeface="Aptos" panose="020B0004020202020204" pitchFamily="34" charset="0"/>
                <a:ea typeface="Aptos" panose="020B0004020202020204" pitchFamily="34" charset="0"/>
                <a:cs typeface="Times New Roman" panose="02020603050405020304" pitchFamily="18" charset="0"/>
              </a:rPr>
              <a:t> </a:t>
            </a:r>
            <a:endParaRPr lang="en-PT"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buNone/>
              <a:tabLst>
                <a:tab pos="457200" algn="l"/>
              </a:tabLst>
            </a:pPr>
            <a:r>
              <a:rPr lang="de-DE" sz="1800" b="1" kern="100">
                <a:effectLst/>
                <a:latin typeface="Aptos" panose="020B0004020202020204" pitchFamily="34" charset="0"/>
                <a:ea typeface="Aptos" panose="020B0004020202020204" pitchFamily="34" charset="0"/>
                <a:cs typeface="Times New Roman" panose="02020603050405020304" pitchFamily="18" charset="0"/>
              </a:rPr>
              <a:t>11.30 – 12.15 World Café II: Wie lassen sich OER in das Hochschulökosystem integrieren? (45 Minuten) </a:t>
            </a:r>
            <a:r>
              <a:rPr lang="de-DE" sz="1800" kern="100">
                <a:effectLst/>
                <a:latin typeface="Aptos" panose="020B0004020202020204" pitchFamily="34" charset="0"/>
                <a:ea typeface="Aptos" panose="020B0004020202020204" pitchFamily="34" charset="0"/>
                <a:cs typeface="Times New Roman" panose="02020603050405020304" pitchFamily="18" charset="0"/>
              </a:rPr>
              <a:t> </a:t>
            </a:r>
            <a:endParaRPr lang="en-PT" sz="1800" kern="100">
              <a:effectLst/>
              <a:latin typeface="Aptos" panose="020B0004020202020204" pitchFamily="34" charset="0"/>
              <a:ea typeface="Aptos" panose="020B0004020202020204" pitchFamily="34" charset="0"/>
              <a:cs typeface="Times New Roman" panose="02020603050405020304" pitchFamily="18" charset="0"/>
            </a:endParaRPr>
          </a:p>
          <a:p>
            <a:pPr marL="0" lvl="0" indent="0">
              <a:buNone/>
              <a:tabLst>
                <a:tab pos="457200" algn="l"/>
              </a:tabLst>
            </a:pPr>
            <a:r>
              <a:rPr lang="de-DE" sz="1800" b="1" kern="100">
                <a:effectLst/>
                <a:latin typeface="Aptos" panose="020B0004020202020204" pitchFamily="34" charset="0"/>
                <a:ea typeface="Aptos" panose="020B0004020202020204" pitchFamily="34" charset="0"/>
                <a:cs typeface="Times New Roman" panose="02020603050405020304" pitchFamily="18" charset="0"/>
              </a:rPr>
              <a:t>12.15 – 12.30 Vorstellung der Ergebnisse &amp; Wrap-Up (15 Minuten) </a:t>
            </a:r>
            <a:endParaRPr lang="en-PT"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ußzeilenplatzhalter 4">
            <a:extLst>
              <a:ext uri="{FF2B5EF4-FFF2-40B4-BE49-F238E27FC236}">
                <a16:creationId xmlns:a16="http://schemas.microsoft.com/office/drawing/2014/main" id="{7062A5AB-30A8-60DA-91FB-6736712A53F1}"/>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04E864F7-B3B4-308D-29E5-48637D3F9943}"/>
              </a:ext>
            </a:extLst>
          </p:cNvPr>
          <p:cNvSpPr>
            <a:spLocks noGrp="1"/>
          </p:cNvSpPr>
          <p:nvPr>
            <p:ph type="sldNum" sz="quarter" idx="12"/>
          </p:nvPr>
        </p:nvSpPr>
        <p:spPr/>
        <p:txBody>
          <a:bodyPr/>
          <a:lstStyle/>
          <a:p>
            <a:fld id="{BBDAF7BE-D89C-6B49-BAC7-BAB901C4C797}" type="slidenum">
              <a:rPr lang="de-DE" smtClean="0"/>
              <a:pPr/>
              <a:t>3</a:t>
            </a:fld>
            <a:endParaRPr lang="de-DE"/>
          </a:p>
        </p:txBody>
      </p:sp>
      <p:sp>
        <p:nvSpPr>
          <p:cNvPr id="9" name="Datumsplatzhalter 3">
            <a:extLst>
              <a:ext uri="{FF2B5EF4-FFF2-40B4-BE49-F238E27FC236}">
                <a16:creationId xmlns:a16="http://schemas.microsoft.com/office/drawing/2014/main" id="{2618AFCE-38AC-7DA5-65E3-7B6A705AF6C0}"/>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Tree>
    <p:extLst>
      <p:ext uri="{BB962C8B-B14F-4D97-AF65-F5344CB8AC3E}">
        <p14:creationId xmlns:p14="http://schemas.microsoft.com/office/powerpoint/2010/main" val="2123087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4ED04-E5C9-1A79-E6A0-B8F557DC8D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1FF8AF-C4B7-4FF7-8FE8-7674B9993348}"/>
              </a:ext>
            </a:extLst>
          </p:cNvPr>
          <p:cNvSpPr>
            <a:spLocks noGrp="1"/>
          </p:cNvSpPr>
          <p:nvPr>
            <p:ph type="title"/>
          </p:nvPr>
        </p:nvSpPr>
        <p:spPr/>
        <p:txBody>
          <a:bodyPr/>
          <a:lstStyle/>
          <a:p>
            <a:r>
              <a:rPr lang="de-DE"/>
              <a:t>Scene Setting (10.00 – 10.15)</a:t>
            </a:r>
          </a:p>
        </p:txBody>
      </p:sp>
      <p:sp>
        <p:nvSpPr>
          <p:cNvPr id="4" name="Datumsplatzhalter 3">
            <a:extLst>
              <a:ext uri="{FF2B5EF4-FFF2-40B4-BE49-F238E27FC236}">
                <a16:creationId xmlns:a16="http://schemas.microsoft.com/office/drawing/2014/main" id="{51D0CE3F-B9E5-51C1-A58D-BB0C20B0E3DB}"/>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9CB43438-EAF9-083C-649D-404AF13183D1}"/>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27F0E182-9966-C655-EFBE-34FA907F0BAE}"/>
              </a:ext>
            </a:extLst>
          </p:cNvPr>
          <p:cNvSpPr>
            <a:spLocks noGrp="1"/>
          </p:cNvSpPr>
          <p:nvPr>
            <p:ph type="sldNum" sz="quarter" idx="12"/>
          </p:nvPr>
        </p:nvSpPr>
        <p:spPr/>
        <p:txBody>
          <a:bodyPr/>
          <a:lstStyle/>
          <a:p>
            <a:fld id="{BBDAF7BE-D89C-6B49-BAC7-BAB901C4C797}" type="slidenum">
              <a:rPr lang="de-DE" smtClean="0"/>
              <a:pPr/>
              <a:t>4</a:t>
            </a:fld>
            <a:endParaRPr lang="de-DE"/>
          </a:p>
        </p:txBody>
      </p:sp>
      <p:sp>
        <p:nvSpPr>
          <p:cNvPr id="9" name="TextBox 8">
            <a:extLst>
              <a:ext uri="{FF2B5EF4-FFF2-40B4-BE49-F238E27FC236}">
                <a16:creationId xmlns:a16="http://schemas.microsoft.com/office/drawing/2014/main" id="{7BA590DA-0B3E-17D6-CDE9-756611427489}"/>
              </a:ext>
            </a:extLst>
          </p:cNvPr>
          <p:cNvSpPr txBox="1"/>
          <p:nvPr/>
        </p:nvSpPr>
        <p:spPr>
          <a:xfrm>
            <a:off x="4327747" y="3010501"/>
            <a:ext cx="3983783" cy="369332"/>
          </a:xfrm>
          <a:prstGeom prst="rect">
            <a:avLst/>
          </a:prstGeom>
          <a:noFill/>
        </p:spPr>
        <p:txBody>
          <a:bodyPr wrap="none" rtlCol="0">
            <a:spAutoFit/>
          </a:bodyPr>
          <a:lstStyle/>
          <a:p>
            <a:r>
              <a:rPr lang="en-GB">
                <a:solidFill>
                  <a:schemeClr val="bg2">
                    <a:lumMod val="50000"/>
                  </a:schemeClr>
                </a:solidFill>
                <a:latin typeface="Aptos" panose="020B0004020202020204" pitchFamily="34" charset="0"/>
              </a:rPr>
              <a:t>by Andreas Meiszner (PhD), ORCA.nrw</a:t>
            </a:r>
          </a:p>
        </p:txBody>
      </p:sp>
    </p:spTree>
    <p:extLst>
      <p:ext uri="{BB962C8B-B14F-4D97-AF65-F5344CB8AC3E}">
        <p14:creationId xmlns:p14="http://schemas.microsoft.com/office/powerpoint/2010/main" val="28831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047F2-B669-1A69-77F7-3A61F3F80A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EA4D47B-A70E-F61A-AB65-78C185A8FC26}"/>
              </a:ext>
            </a:extLst>
          </p:cNvPr>
          <p:cNvSpPr>
            <a:spLocks noGrp="1"/>
          </p:cNvSpPr>
          <p:nvPr>
            <p:ph type="title"/>
          </p:nvPr>
        </p:nvSpPr>
        <p:spPr/>
        <p:txBody>
          <a:bodyPr/>
          <a:lstStyle/>
          <a:p>
            <a:r>
              <a:rPr lang="de-DE"/>
              <a:t>Scene Setting</a:t>
            </a:r>
          </a:p>
        </p:txBody>
      </p:sp>
      <p:sp>
        <p:nvSpPr>
          <p:cNvPr id="3" name="Inhaltsplatzhalter 2">
            <a:extLst>
              <a:ext uri="{FF2B5EF4-FFF2-40B4-BE49-F238E27FC236}">
                <a16:creationId xmlns:a16="http://schemas.microsoft.com/office/drawing/2014/main" id="{7A89489E-8CF2-AA6B-F1FD-B855778FF3F9}"/>
              </a:ext>
            </a:extLst>
          </p:cNvPr>
          <p:cNvSpPr>
            <a:spLocks noGrp="1"/>
          </p:cNvSpPr>
          <p:nvPr>
            <p:ph idx="1"/>
          </p:nvPr>
        </p:nvSpPr>
        <p:spPr>
          <a:xfrm>
            <a:off x="838201" y="1538034"/>
            <a:ext cx="4508090" cy="4271449"/>
          </a:xfrm>
        </p:spPr>
        <p:txBody>
          <a:bodyPr lIns="91440" tIns="45720" rIns="91440" bIns="45720" anchor="t"/>
          <a:lstStyle/>
          <a:p>
            <a:pPr marL="0" indent="0">
              <a:lnSpc>
                <a:spcPct val="100000"/>
              </a:lnSpc>
              <a:spcBef>
                <a:spcPts val="0"/>
              </a:spcBef>
              <a:spcAft>
                <a:spcPts val="600"/>
              </a:spcAft>
              <a:buNone/>
            </a:pPr>
            <a:r>
              <a:rPr lang="en-US" sz="1800" b="0">
                <a:effectLst/>
                <a:latin typeface="Aptos"/>
                <a:ea typeface="Times New Roman" panose="02020603050405020304" pitchFamily="18" charset="0"/>
                <a:cs typeface="Calibri"/>
              </a:rPr>
              <a:t>Meine </a:t>
            </a:r>
            <a:r>
              <a:rPr lang="en-US" sz="1800" b="0" err="1">
                <a:effectLst/>
                <a:latin typeface="Aptos"/>
                <a:ea typeface="Times New Roman" panose="02020603050405020304" pitchFamily="18" charset="0"/>
                <a:cs typeface="Calibri"/>
              </a:rPr>
              <a:t>ganz</a:t>
            </a:r>
            <a:r>
              <a:rPr lang="en-US" sz="1800" b="0">
                <a:effectLst/>
                <a:latin typeface="Aptos"/>
                <a:ea typeface="Times New Roman" panose="02020603050405020304" pitchFamily="18" charset="0"/>
                <a:cs typeface="Calibri"/>
              </a:rPr>
              <a:t> </a:t>
            </a:r>
            <a:r>
              <a:rPr lang="en-US" sz="1800" b="0" err="1">
                <a:effectLst/>
                <a:latin typeface="Aptos"/>
                <a:ea typeface="Times New Roman" panose="02020603050405020304" pitchFamily="18" charset="0"/>
                <a:cs typeface="Calibri"/>
              </a:rPr>
              <a:t>eigene</a:t>
            </a:r>
            <a:r>
              <a:rPr lang="en-US" sz="1800" b="0">
                <a:effectLst/>
                <a:latin typeface="Aptos"/>
                <a:ea typeface="Times New Roman" panose="02020603050405020304" pitchFamily="18" charset="0"/>
                <a:cs typeface="Calibri"/>
              </a:rPr>
              <a:t> </a:t>
            </a:r>
            <a:r>
              <a:rPr lang="en-US" sz="1800" b="0" err="1">
                <a:effectLst/>
                <a:latin typeface="Aptos"/>
                <a:ea typeface="Times New Roman" panose="02020603050405020304" pitchFamily="18" charset="0"/>
                <a:cs typeface="Calibri"/>
              </a:rPr>
              <a:t>kleine</a:t>
            </a:r>
            <a:r>
              <a:rPr lang="en-US" sz="1800" b="0">
                <a:effectLst/>
                <a:latin typeface="Aptos"/>
                <a:ea typeface="Times New Roman" panose="02020603050405020304" pitchFamily="18" charset="0"/>
                <a:cs typeface="Calibri"/>
              </a:rPr>
              <a:t> </a:t>
            </a:r>
            <a:r>
              <a:rPr lang="en-US" sz="1800" b="0">
                <a:latin typeface="Aptos"/>
                <a:ea typeface="Times New Roman" panose="02020603050405020304" pitchFamily="18" charset="0"/>
                <a:cs typeface="Calibri"/>
              </a:rPr>
              <a:t>OER-</a:t>
            </a:r>
            <a:r>
              <a:rPr lang="en-US" sz="1800" b="0" err="1">
                <a:latin typeface="Aptos"/>
                <a:ea typeface="Times New Roman" panose="02020603050405020304" pitchFamily="18" charset="0"/>
                <a:cs typeface="Calibri"/>
              </a:rPr>
              <a:t>Historie</a:t>
            </a:r>
            <a:endParaRPr lang="en-PT" sz="1800" b="0" err="1">
              <a:effectLst/>
              <a:latin typeface="Aptos" panose="020B0004020202020204" pitchFamily="34" charset="0"/>
              <a:ea typeface="Times New Roman" panose="02020603050405020304" pitchFamily="18" charset="0"/>
            </a:endParaRPr>
          </a:p>
          <a:p>
            <a:pPr>
              <a:lnSpc>
                <a:spcPct val="100000"/>
              </a:lnSpc>
              <a:spcBef>
                <a:spcPts val="0"/>
              </a:spcBef>
              <a:spcAft>
                <a:spcPts val="600"/>
              </a:spcAft>
            </a:pPr>
            <a:r>
              <a:rPr lang="en-US" sz="1800" b="0">
                <a:effectLst/>
                <a:latin typeface="Aptos" panose="020B0004020202020204" pitchFamily="34" charset="0"/>
                <a:ea typeface="Times New Roman" panose="02020603050405020304" pitchFamily="18" charset="0"/>
              </a:rPr>
              <a:t>2014 - 2017. EU-funded project: </a:t>
            </a:r>
            <a:r>
              <a:rPr lang="en-US" sz="1800" b="0" err="1">
                <a:effectLst/>
                <a:latin typeface="Aptos" panose="020B0004020202020204" pitchFamily="34" charset="0"/>
                <a:ea typeface="Times New Roman" panose="02020603050405020304" pitchFamily="18" charset="0"/>
              </a:rPr>
              <a:t>Inno:entre</a:t>
            </a:r>
            <a:r>
              <a:rPr lang="en-US" sz="1800" b="0">
                <a:effectLst/>
                <a:latin typeface="Aptos" panose="020B0004020202020204" pitchFamily="34" charset="0"/>
                <a:ea typeface="Times New Roman" panose="02020603050405020304" pitchFamily="18" charset="0"/>
              </a:rPr>
              <a:t>.</a:t>
            </a:r>
          </a:p>
          <a:p>
            <a:pPr>
              <a:lnSpc>
                <a:spcPct val="100000"/>
              </a:lnSpc>
              <a:spcBef>
                <a:spcPts val="0"/>
              </a:spcBef>
              <a:spcAft>
                <a:spcPts val="600"/>
              </a:spcAft>
            </a:pPr>
            <a:r>
              <a:rPr lang="en-US" sz="1800" b="0">
                <a:effectLst/>
                <a:latin typeface="Aptos"/>
                <a:ea typeface="Times New Roman" panose="02020603050405020304" pitchFamily="18" charset="0"/>
                <a:cs typeface="Calibri"/>
              </a:rPr>
              <a:t>2013. Joint UNU-MERIT &amp; ELIG book on ‘Openness and Education’ published with Emerald</a:t>
            </a:r>
            <a:r>
              <a:rPr lang="en-US" sz="1800" b="0">
                <a:latin typeface="Aptos"/>
                <a:ea typeface="Times New Roman" panose="02020603050405020304" pitchFamily="18" charset="0"/>
                <a:cs typeface="Calibri"/>
              </a:rPr>
              <a:t>.</a:t>
            </a:r>
            <a:r>
              <a:rPr lang="en-US" sz="1800" b="0">
                <a:effectLst/>
                <a:latin typeface="Aptos"/>
                <a:ea typeface="Times New Roman" panose="02020603050405020304" pitchFamily="18" charset="0"/>
                <a:cs typeface="Calibri"/>
              </a:rPr>
              <a:t>  </a:t>
            </a:r>
            <a:endParaRPr lang="en-PT" sz="1800" b="0">
              <a:effectLst/>
              <a:latin typeface="Aptos"/>
              <a:ea typeface="Times New Roman" panose="02020603050405020304" pitchFamily="18" charset="0"/>
              <a:cs typeface="Calibri"/>
            </a:endParaRPr>
          </a:p>
          <a:p>
            <a:pPr>
              <a:lnSpc>
                <a:spcPct val="100000"/>
              </a:lnSpc>
              <a:spcBef>
                <a:spcPts val="0"/>
              </a:spcBef>
              <a:spcAft>
                <a:spcPts val="600"/>
              </a:spcAft>
            </a:pPr>
            <a:r>
              <a:rPr lang="en-US" sz="1800" b="0">
                <a:effectLst/>
                <a:latin typeface="Aptos"/>
                <a:ea typeface="Times New Roman" panose="02020603050405020304" pitchFamily="18" charset="0"/>
                <a:cs typeface="Calibri"/>
              </a:rPr>
              <a:t>2009 - 2012. UN Open education project; United Nations University.</a:t>
            </a:r>
          </a:p>
          <a:p>
            <a:pPr>
              <a:lnSpc>
                <a:spcPct val="100000"/>
              </a:lnSpc>
              <a:spcBef>
                <a:spcPts val="0"/>
              </a:spcBef>
              <a:spcAft>
                <a:spcPts val="600"/>
              </a:spcAft>
            </a:pPr>
            <a:r>
              <a:rPr lang="en-US" sz="1800" b="0">
                <a:effectLst/>
                <a:latin typeface="Aptos" panose="020B0004020202020204" pitchFamily="34" charset="0"/>
                <a:ea typeface="Times New Roman" panose="02020603050405020304" pitchFamily="18" charset="0"/>
              </a:rPr>
              <a:t>2009 – 2012. EU funded project: </a:t>
            </a:r>
            <a:r>
              <a:rPr lang="en-US" sz="1800" b="0" err="1">
                <a:effectLst/>
                <a:latin typeface="Aptos" panose="020B0004020202020204" pitchFamily="34" charset="0"/>
                <a:ea typeface="Times New Roman" panose="02020603050405020304" pitchFamily="18" charset="0"/>
              </a:rPr>
              <a:t>openED</a:t>
            </a:r>
            <a:r>
              <a:rPr lang="en-US" sz="1800" b="0">
                <a:latin typeface="Aptos" panose="020B0004020202020204" pitchFamily="34" charset="0"/>
                <a:ea typeface="Times New Roman" panose="02020603050405020304" pitchFamily="18" charset="0"/>
              </a:rPr>
              <a:t>.</a:t>
            </a:r>
            <a:endParaRPr lang="en-PT" sz="1800" b="0">
              <a:effectLst/>
              <a:latin typeface="Aptos" panose="020B0004020202020204" pitchFamily="34" charset="0"/>
              <a:ea typeface="Times New Roman" panose="02020603050405020304" pitchFamily="18" charset="0"/>
            </a:endParaRPr>
          </a:p>
          <a:p>
            <a:pPr>
              <a:lnSpc>
                <a:spcPct val="100000"/>
              </a:lnSpc>
              <a:spcBef>
                <a:spcPts val="0"/>
              </a:spcBef>
              <a:spcAft>
                <a:spcPts val="600"/>
              </a:spcAft>
            </a:pPr>
            <a:r>
              <a:rPr lang="en-US" sz="1800" b="0">
                <a:effectLst/>
                <a:latin typeface="Aptos" panose="020B0004020202020204" pitchFamily="34" charset="0"/>
                <a:ea typeface="Times New Roman" panose="02020603050405020304" pitchFamily="18" charset="0"/>
              </a:rPr>
              <a:t>2009 – 2011. EU funded project: </a:t>
            </a:r>
            <a:r>
              <a:rPr lang="en-US" sz="1800" b="0" err="1">
                <a:effectLst/>
                <a:latin typeface="Aptos" panose="020B0004020202020204" pitchFamily="34" charset="0"/>
                <a:ea typeface="Times New Roman" panose="02020603050405020304" pitchFamily="18" charset="0"/>
              </a:rPr>
              <a:t>openSE</a:t>
            </a:r>
            <a:r>
              <a:rPr lang="en-US" sz="1800" b="0">
                <a:latin typeface="Aptos" panose="020B0004020202020204" pitchFamily="34" charset="0"/>
                <a:ea typeface="Times New Roman" panose="02020603050405020304" pitchFamily="18" charset="0"/>
              </a:rPr>
              <a:t>.</a:t>
            </a:r>
            <a:r>
              <a:rPr lang="en-US" sz="1800" b="0">
                <a:effectLst/>
                <a:latin typeface="Aptos" panose="020B0004020202020204" pitchFamily="34" charset="0"/>
                <a:ea typeface="Times New Roman" panose="02020603050405020304" pitchFamily="18" charset="0"/>
              </a:rPr>
              <a:t> </a:t>
            </a:r>
          </a:p>
          <a:p>
            <a:pPr>
              <a:lnSpc>
                <a:spcPct val="100000"/>
              </a:lnSpc>
              <a:spcBef>
                <a:spcPts val="0"/>
              </a:spcBef>
              <a:spcAft>
                <a:spcPts val="600"/>
              </a:spcAft>
            </a:pPr>
            <a:r>
              <a:rPr lang="en-US" sz="1800" b="0">
                <a:effectLst/>
                <a:latin typeface="Aptos"/>
                <a:ea typeface="Times New Roman" panose="02020603050405020304" pitchFamily="18" charset="0"/>
                <a:cs typeface="Calibri"/>
              </a:rPr>
              <a:t>2006 – 2008. EU funded project: FLOSSCom.net</a:t>
            </a:r>
            <a:endParaRPr lang="en-PT" sz="1800" b="0">
              <a:effectLst/>
              <a:latin typeface="Aptos"/>
              <a:ea typeface="Times New Roman" panose="02020603050405020304" pitchFamily="18" charset="0"/>
              <a:cs typeface="Calibri"/>
            </a:endParaRPr>
          </a:p>
          <a:p>
            <a:pPr>
              <a:lnSpc>
                <a:spcPct val="100000"/>
              </a:lnSpc>
              <a:spcBef>
                <a:spcPts val="0"/>
              </a:spcBef>
              <a:spcAft>
                <a:spcPts val="600"/>
              </a:spcAft>
            </a:pPr>
            <a:r>
              <a:rPr lang="en-US" sz="1800" b="0">
                <a:effectLst/>
                <a:latin typeface="Aptos" panose="020B0004020202020204" pitchFamily="34" charset="0"/>
                <a:ea typeface="Times New Roman" panose="02020603050405020304" pitchFamily="18" charset="0"/>
              </a:rPr>
              <a:t>2006 – 2012. (the very famous and direction setting) </a:t>
            </a:r>
            <a:r>
              <a:rPr lang="en-US" sz="1800" b="0" err="1">
                <a:effectLst/>
                <a:latin typeface="Aptos" panose="020B0004020202020204" pitchFamily="34" charset="0"/>
                <a:ea typeface="Times New Roman" panose="02020603050405020304" pitchFamily="18" charset="0"/>
              </a:rPr>
              <a:t>openLearn</a:t>
            </a:r>
            <a:r>
              <a:rPr lang="en-US" sz="1800" b="0">
                <a:effectLst/>
                <a:latin typeface="Aptos" panose="020B0004020202020204" pitchFamily="34" charset="0"/>
                <a:ea typeface="Times New Roman" panose="02020603050405020304" pitchFamily="18" charset="0"/>
              </a:rPr>
              <a:t> project; The Open University.</a:t>
            </a:r>
            <a:endParaRPr lang="en-PT" sz="1800" b="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Fußzeilenplatzhalter 4">
            <a:extLst>
              <a:ext uri="{FF2B5EF4-FFF2-40B4-BE49-F238E27FC236}">
                <a16:creationId xmlns:a16="http://schemas.microsoft.com/office/drawing/2014/main" id="{79EA300D-F92C-9E15-5533-3CF483AF4EC3}"/>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AAF10E8F-4C11-2DB6-C650-11C337B90751}"/>
              </a:ext>
            </a:extLst>
          </p:cNvPr>
          <p:cNvSpPr>
            <a:spLocks noGrp="1"/>
          </p:cNvSpPr>
          <p:nvPr>
            <p:ph type="sldNum" sz="quarter" idx="12"/>
          </p:nvPr>
        </p:nvSpPr>
        <p:spPr/>
        <p:txBody>
          <a:bodyPr/>
          <a:lstStyle/>
          <a:p>
            <a:fld id="{BBDAF7BE-D89C-6B49-BAC7-BAB901C4C797}" type="slidenum">
              <a:rPr lang="de-DE" smtClean="0"/>
              <a:pPr/>
              <a:t>5</a:t>
            </a:fld>
            <a:endParaRPr lang="de-DE"/>
          </a:p>
        </p:txBody>
      </p:sp>
      <p:sp>
        <p:nvSpPr>
          <p:cNvPr id="7" name="Textplatzhalter 6">
            <a:extLst>
              <a:ext uri="{FF2B5EF4-FFF2-40B4-BE49-F238E27FC236}">
                <a16:creationId xmlns:a16="http://schemas.microsoft.com/office/drawing/2014/main" id="{77AF8816-7386-8FB6-8AB9-18C14213D168}"/>
              </a:ext>
            </a:extLst>
          </p:cNvPr>
          <p:cNvSpPr>
            <a:spLocks noGrp="1"/>
          </p:cNvSpPr>
          <p:nvPr>
            <p:ph type="body" sz="quarter" idx="13"/>
          </p:nvPr>
        </p:nvSpPr>
        <p:spPr/>
        <p:txBody>
          <a:bodyPr/>
          <a:lstStyle/>
          <a:p>
            <a:r>
              <a:rPr lang="de-DE"/>
              <a:t>OER &amp; Open Education sind kein Neuland</a:t>
            </a:r>
          </a:p>
        </p:txBody>
      </p:sp>
      <p:pic>
        <p:nvPicPr>
          <p:cNvPr id="12" name="Picture 11" descr="A screenshot of a website&#10;&#10;Description automatically generated">
            <a:extLst>
              <a:ext uri="{FF2B5EF4-FFF2-40B4-BE49-F238E27FC236}">
                <a16:creationId xmlns:a16="http://schemas.microsoft.com/office/drawing/2014/main" id="{4841C00E-CD48-241A-43E7-36B3DBE563E1}"/>
              </a:ext>
            </a:extLst>
          </p:cNvPr>
          <p:cNvPicPr>
            <a:picLocks noChangeAspect="1"/>
          </p:cNvPicPr>
          <p:nvPr/>
        </p:nvPicPr>
        <p:blipFill>
          <a:blip r:embed="rId2"/>
          <a:stretch>
            <a:fillRect/>
          </a:stretch>
        </p:blipFill>
        <p:spPr>
          <a:xfrm>
            <a:off x="7909320" y="1489716"/>
            <a:ext cx="4168679" cy="1050735"/>
          </a:xfrm>
          <a:prstGeom prst="rect">
            <a:avLst/>
          </a:prstGeom>
        </p:spPr>
      </p:pic>
      <p:pic>
        <p:nvPicPr>
          <p:cNvPr id="20" name="Picture 19" descr="A logo with blue and grey letters&#10;&#10;Description automatically generated">
            <a:extLst>
              <a:ext uri="{FF2B5EF4-FFF2-40B4-BE49-F238E27FC236}">
                <a16:creationId xmlns:a16="http://schemas.microsoft.com/office/drawing/2014/main" id="{8964F50E-7D2C-78F1-7C65-47614A7986A3}"/>
              </a:ext>
            </a:extLst>
          </p:cNvPr>
          <p:cNvPicPr>
            <a:picLocks noChangeAspect="1"/>
          </p:cNvPicPr>
          <p:nvPr/>
        </p:nvPicPr>
        <p:blipFill>
          <a:blip r:embed="rId3"/>
          <a:stretch>
            <a:fillRect/>
          </a:stretch>
        </p:blipFill>
        <p:spPr>
          <a:xfrm>
            <a:off x="8215833" y="4899392"/>
            <a:ext cx="3919769" cy="756446"/>
          </a:xfrm>
          <a:prstGeom prst="rect">
            <a:avLst/>
          </a:prstGeom>
        </p:spPr>
      </p:pic>
      <p:pic>
        <p:nvPicPr>
          <p:cNvPr id="22" name="Picture 21" descr="A green cover of a book&#10;&#10;Description automatically generated">
            <a:extLst>
              <a:ext uri="{FF2B5EF4-FFF2-40B4-BE49-F238E27FC236}">
                <a16:creationId xmlns:a16="http://schemas.microsoft.com/office/drawing/2014/main" id="{C4832B6F-298C-1739-61A8-54CA5FB5F894}"/>
              </a:ext>
            </a:extLst>
          </p:cNvPr>
          <p:cNvPicPr>
            <a:picLocks noChangeAspect="1"/>
          </p:cNvPicPr>
          <p:nvPr/>
        </p:nvPicPr>
        <p:blipFill>
          <a:blip r:embed="rId4"/>
          <a:stretch>
            <a:fillRect/>
          </a:stretch>
        </p:blipFill>
        <p:spPr>
          <a:xfrm>
            <a:off x="6002594" y="1476744"/>
            <a:ext cx="1894157" cy="2658879"/>
          </a:xfrm>
          <a:prstGeom prst="rect">
            <a:avLst/>
          </a:prstGeom>
        </p:spPr>
      </p:pic>
      <p:pic>
        <p:nvPicPr>
          <p:cNvPr id="24" name="Picture 23" descr="A blue and white logo&#10;&#10;Description automatically generated">
            <a:extLst>
              <a:ext uri="{FF2B5EF4-FFF2-40B4-BE49-F238E27FC236}">
                <a16:creationId xmlns:a16="http://schemas.microsoft.com/office/drawing/2014/main" id="{47D46F13-D192-9430-D6FE-D845183FFAB7}"/>
              </a:ext>
            </a:extLst>
          </p:cNvPr>
          <p:cNvPicPr>
            <a:picLocks noChangeAspect="1"/>
          </p:cNvPicPr>
          <p:nvPr/>
        </p:nvPicPr>
        <p:blipFill>
          <a:blip r:embed="rId5"/>
          <a:stretch>
            <a:fillRect/>
          </a:stretch>
        </p:blipFill>
        <p:spPr>
          <a:xfrm>
            <a:off x="5473620" y="5228947"/>
            <a:ext cx="2744181" cy="1209606"/>
          </a:xfrm>
          <a:prstGeom prst="rect">
            <a:avLst/>
          </a:prstGeom>
        </p:spPr>
      </p:pic>
      <p:pic>
        <p:nvPicPr>
          <p:cNvPr id="26" name="Picture 25" descr="A logo with a red hexagon and black text&#10;&#10;Description automatically generated">
            <a:extLst>
              <a:ext uri="{FF2B5EF4-FFF2-40B4-BE49-F238E27FC236}">
                <a16:creationId xmlns:a16="http://schemas.microsoft.com/office/drawing/2014/main" id="{AE81C82E-96F2-DC18-6E95-F9E00035B555}"/>
              </a:ext>
            </a:extLst>
          </p:cNvPr>
          <p:cNvPicPr>
            <a:picLocks noChangeAspect="1"/>
          </p:cNvPicPr>
          <p:nvPr/>
        </p:nvPicPr>
        <p:blipFill>
          <a:blip r:embed="rId6"/>
          <a:stretch>
            <a:fillRect/>
          </a:stretch>
        </p:blipFill>
        <p:spPr>
          <a:xfrm>
            <a:off x="10258594" y="2551314"/>
            <a:ext cx="1811725" cy="965792"/>
          </a:xfrm>
          <a:prstGeom prst="rect">
            <a:avLst/>
          </a:prstGeom>
        </p:spPr>
      </p:pic>
      <p:pic>
        <p:nvPicPr>
          <p:cNvPr id="16" name="Picture 15" descr="A close-up of a logo&#10;&#10;Description automatically generated">
            <a:extLst>
              <a:ext uri="{FF2B5EF4-FFF2-40B4-BE49-F238E27FC236}">
                <a16:creationId xmlns:a16="http://schemas.microsoft.com/office/drawing/2014/main" id="{68BEA944-5127-9D5B-A77E-1C80FD479161}"/>
              </a:ext>
            </a:extLst>
          </p:cNvPr>
          <p:cNvPicPr>
            <a:picLocks noChangeAspect="1"/>
          </p:cNvPicPr>
          <p:nvPr/>
        </p:nvPicPr>
        <p:blipFill>
          <a:blip r:embed="rId7"/>
          <a:stretch>
            <a:fillRect/>
          </a:stretch>
        </p:blipFill>
        <p:spPr>
          <a:xfrm>
            <a:off x="5465386" y="4147975"/>
            <a:ext cx="3209557" cy="747928"/>
          </a:xfrm>
          <a:prstGeom prst="rect">
            <a:avLst/>
          </a:prstGeom>
        </p:spPr>
      </p:pic>
      <p:pic>
        <p:nvPicPr>
          <p:cNvPr id="18" name="Picture 17" descr="A close-up of a logo&#10;&#10;Description automatically generated">
            <a:extLst>
              <a:ext uri="{FF2B5EF4-FFF2-40B4-BE49-F238E27FC236}">
                <a16:creationId xmlns:a16="http://schemas.microsoft.com/office/drawing/2014/main" id="{BD2E0587-BD65-29DC-D5C5-82C617E693A6}"/>
              </a:ext>
            </a:extLst>
          </p:cNvPr>
          <p:cNvPicPr>
            <a:picLocks noChangeAspect="1"/>
          </p:cNvPicPr>
          <p:nvPr/>
        </p:nvPicPr>
        <p:blipFill>
          <a:blip r:embed="rId8"/>
          <a:stretch>
            <a:fillRect/>
          </a:stretch>
        </p:blipFill>
        <p:spPr>
          <a:xfrm>
            <a:off x="8564165" y="3517106"/>
            <a:ext cx="2597041" cy="1121262"/>
          </a:xfrm>
          <a:prstGeom prst="rect">
            <a:avLst/>
          </a:prstGeom>
        </p:spPr>
      </p:pic>
      <p:sp>
        <p:nvSpPr>
          <p:cNvPr id="27" name="Datumsplatzhalter 3">
            <a:extLst>
              <a:ext uri="{FF2B5EF4-FFF2-40B4-BE49-F238E27FC236}">
                <a16:creationId xmlns:a16="http://schemas.microsoft.com/office/drawing/2014/main" id="{1FCAFC9B-FC92-1AA6-96AB-0575851C88A0}"/>
              </a:ext>
            </a:extLst>
          </p:cNvPr>
          <p:cNvSpPr>
            <a:spLocks noGrp="1"/>
          </p:cNvSpPr>
          <p:nvPr>
            <p:ph type="dt" sz="half" idx="10"/>
          </p:nvPr>
        </p:nvSpPr>
        <p:spPr>
          <a:xfrm>
            <a:off x="838200" y="6461404"/>
            <a:ext cx="2743200" cy="283084"/>
          </a:xfrm>
        </p:spPr>
        <p:txBody>
          <a:bodyPr/>
          <a:lstStyle/>
          <a:p>
            <a:fld id="{849C770F-14D2-4F4C-9CDB-F72989679EB4}" type="datetime1">
              <a:rPr lang="de-DE" smtClean="0"/>
              <a:pPr/>
              <a:t>15.11.24</a:t>
            </a:fld>
            <a:endParaRPr lang="de-DE"/>
          </a:p>
        </p:txBody>
      </p:sp>
    </p:spTree>
    <p:extLst>
      <p:ext uri="{BB962C8B-B14F-4D97-AF65-F5344CB8AC3E}">
        <p14:creationId xmlns:p14="http://schemas.microsoft.com/office/powerpoint/2010/main" val="387777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6689-D220-F00A-50B9-C12FBED505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F6C399-E83B-8225-CFD6-BA3A3762ACCC}"/>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47E16D7F-11CC-EB46-DCD2-B5B931AB450F}"/>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797F6E0B-55BF-DE16-4A7D-3FDE5F21D4DA}"/>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719E3AAA-C779-0ED1-0317-6CD17393A2F0}"/>
              </a:ext>
            </a:extLst>
          </p:cNvPr>
          <p:cNvSpPr>
            <a:spLocks noGrp="1"/>
          </p:cNvSpPr>
          <p:nvPr>
            <p:ph type="sldNum" sz="quarter" idx="12"/>
          </p:nvPr>
        </p:nvSpPr>
        <p:spPr/>
        <p:txBody>
          <a:bodyPr/>
          <a:lstStyle/>
          <a:p>
            <a:fld id="{BBDAF7BE-D89C-6B49-BAC7-BAB901C4C797}" type="slidenum">
              <a:rPr lang="de-DE" smtClean="0"/>
              <a:pPr/>
              <a:t>6</a:t>
            </a:fld>
            <a:endParaRPr lang="de-DE"/>
          </a:p>
        </p:txBody>
      </p:sp>
      <p:sp>
        <p:nvSpPr>
          <p:cNvPr id="3" name="TextBox 2">
            <a:extLst>
              <a:ext uri="{FF2B5EF4-FFF2-40B4-BE49-F238E27FC236}">
                <a16:creationId xmlns:a16="http://schemas.microsoft.com/office/drawing/2014/main" id="{9243A935-41C4-66D0-36AD-7DF55964A703}"/>
              </a:ext>
            </a:extLst>
          </p:cNvPr>
          <p:cNvSpPr txBox="1"/>
          <p:nvPr/>
        </p:nvSpPr>
        <p:spPr>
          <a:xfrm>
            <a:off x="167122" y="1972236"/>
            <a:ext cx="1619515" cy="1477328"/>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Die Potenziale und Möglichkeiten sind recht gut bekannt.</a:t>
            </a:r>
          </a:p>
        </p:txBody>
      </p:sp>
      <p:pic>
        <p:nvPicPr>
          <p:cNvPr id="13" name="Bild 5" descr="Screen shot 2011-09-29 at 14.43.49.png">
            <a:extLst>
              <a:ext uri="{FF2B5EF4-FFF2-40B4-BE49-F238E27FC236}">
                <a16:creationId xmlns:a16="http://schemas.microsoft.com/office/drawing/2014/main" id="{B130BB44-DD11-B055-D766-333A809FB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1442943"/>
            <a:ext cx="7813778" cy="465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7">
            <a:extLst>
              <a:ext uri="{FF2B5EF4-FFF2-40B4-BE49-F238E27FC236}">
                <a16:creationId xmlns:a16="http://schemas.microsoft.com/office/drawing/2014/main" id="{C3C9A6A2-24E5-C3B3-CA6C-54B35201964C}"/>
              </a:ext>
            </a:extLst>
          </p:cNvPr>
          <p:cNvSpPr txBox="1">
            <a:spLocks/>
          </p:cNvSpPr>
          <p:nvPr/>
        </p:nvSpPr>
        <p:spPr>
          <a:xfrm>
            <a:off x="838200" y="6135876"/>
            <a:ext cx="11107994" cy="2143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bg1">
                    <a:lumMod val="6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atin typeface="Aptos" panose="020B0004020202020204" pitchFamily="34" charset="0"/>
              </a:rPr>
              <a:t>Source: </a:t>
            </a:r>
            <a:r>
              <a:rPr lang="en-GB" i="1" err="1">
                <a:latin typeface="Aptos" panose="020B0004020202020204" pitchFamily="34" charset="0"/>
              </a:rPr>
              <a:t>Dr.</a:t>
            </a:r>
            <a:r>
              <a:rPr lang="en-GB" i="1">
                <a:latin typeface="Aptos" panose="020B0004020202020204" pitchFamily="34" charset="0"/>
              </a:rPr>
              <a:t> Andreas Meiszner &amp; Ruediger </a:t>
            </a:r>
            <a:r>
              <a:rPr lang="en-GB" i="1" err="1">
                <a:latin typeface="Aptos" panose="020B0004020202020204" pitchFamily="34" charset="0"/>
              </a:rPr>
              <a:t>Glott</a:t>
            </a:r>
            <a:r>
              <a:rPr lang="en-GB" i="1">
                <a:latin typeface="Aptos" panose="020B0004020202020204" pitchFamily="34" charset="0"/>
              </a:rPr>
              <a:t>, United Nations University UNU-MERIT – The Netherlands. Elmar Husmann, ELIG – European Learning Industry Group; Workshop on “The Why and How of Open Education: Service Concepts and Provider Perspectives”;  </a:t>
            </a:r>
            <a:r>
              <a:rPr lang="en-GB">
                <a:latin typeface="Aptos" panose="020B0004020202020204" pitchFamily="34" charset="0"/>
              </a:rPr>
              <a:t>15th </a:t>
            </a:r>
            <a:r>
              <a:rPr lang="en-GB" err="1">
                <a:latin typeface="Aptos" panose="020B0004020202020204" pitchFamily="34" charset="0"/>
              </a:rPr>
              <a:t>MindTrek</a:t>
            </a:r>
            <a:r>
              <a:rPr lang="en-GB">
                <a:latin typeface="Aptos" panose="020B0004020202020204" pitchFamily="34" charset="0"/>
              </a:rPr>
              <a:t> Conference and the International Academic Conference | 30 of September 2011, Tampere – </a:t>
            </a:r>
            <a:r>
              <a:rPr lang="en-GB" err="1">
                <a:latin typeface="Aptos" panose="020B0004020202020204" pitchFamily="34" charset="0"/>
              </a:rPr>
              <a:t>Finnland</a:t>
            </a:r>
            <a:r>
              <a:rPr lang="en-GB">
                <a:latin typeface="Aptos" panose="020B0004020202020204" pitchFamily="34" charset="0"/>
              </a:rPr>
              <a:t>. URL. </a:t>
            </a:r>
            <a:r>
              <a:rPr lang="en-GB">
                <a:hlinkClick r:id="rId3"/>
              </a:rPr>
              <a:t>https://www.slideshare.net/slideshow/the-why-and-how-of-open-education-session-two-service-organization-business-and-sustainability-options-with-findings-from-the-2011-elig-oe-survey/9491574#6</a:t>
            </a:r>
            <a:r>
              <a:rPr lang="en-GB"/>
              <a:t> </a:t>
            </a:r>
          </a:p>
          <a:p>
            <a:endParaRPr lang="en-GB"/>
          </a:p>
          <a:p>
            <a:r>
              <a:rPr lang="de-DE"/>
              <a:t> </a:t>
            </a:r>
          </a:p>
          <a:p>
            <a:endParaRPr lang="de-DE">
              <a:latin typeface="Aptos" panose="020B0004020202020204" pitchFamily="34" charset="0"/>
            </a:endParaRPr>
          </a:p>
        </p:txBody>
      </p:sp>
      <p:sp>
        <p:nvSpPr>
          <p:cNvPr id="15" name="Rectangle 2">
            <a:extLst>
              <a:ext uri="{FF2B5EF4-FFF2-40B4-BE49-F238E27FC236}">
                <a16:creationId xmlns:a16="http://schemas.microsoft.com/office/drawing/2014/main" id="{7BB006C8-29E8-13C5-B5E9-745403E70E17}"/>
              </a:ext>
            </a:extLst>
          </p:cNvPr>
          <p:cNvSpPr txBox="1">
            <a:spLocks noChangeArrowheads="1"/>
          </p:cNvSpPr>
          <p:nvPr/>
        </p:nvSpPr>
        <p:spPr bwMode="auto">
          <a:xfrm>
            <a:off x="2768425" y="953152"/>
            <a:ext cx="7666543" cy="6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5042" tIns="75177" rIns="85042" bIns="44222"/>
          <a:lstStyle>
            <a:lvl1pPr marL="342900" indent="-342900" algn="ctr">
              <a:lnSpc>
                <a:spcPct val="87000"/>
              </a:lnSpc>
              <a:spcBef>
                <a:spcPts val="700"/>
              </a:spcBef>
              <a:spcAft>
                <a:spcPts val="105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rgbClr val="28166F"/>
                </a:solidFill>
                <a:latin typeface="Arial" panose="020B0604020202020204" pitchFamily="34" charset="0"/>
                <a:cs typeface="Lucida Sans Unicode" panose="020B0602030504020204" pitchFamily="34" charset="0"/>
              </a:defRPr>
            </a:lvl1pPr>
            <a:lvl2pPr marL="37931725" indent="-37474525">
              <a:lnSpc>
                <a:spcPct val="87000"/>
              </a:lnSpc>
              <a:spcBef>
                <a:spcPts val="1650"/>
              </a:spcBef>
              <a:spcAft>
                <a:spcPts val="1375"/>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cs typeface="Lucida Sans Unicode" panose="020B0602030504020204" pitchFamily="34" charset="0"/>
              </a:defRPr>
            </a:lvl2pPr>
            <a:lvl3pPr>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3pPr>
            <a:lvl4pPr>
              <a:lnSpc>
                <a:spcPct val="87000"/>
              </a:lnSpc>
              <a:spcBef>
                <a:spcPts val="450"/>
              </a:spcBef>
              <a:spcAft>
                <a:spcPts val="45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Lucida Sans Unicode" panose="020B0602030504020204" pitchFamily="34" charset="0"/>
              </a:defRPr>
            </a:lvl4pPr>
            <a:lvl5pPr>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9pPr>
          </a:lstStyle>
          <a:p>
            <a:pPr marL="324006" indent="-324006" defTabSz="424509" eaLnBrk="0" fontAlgn="base" hangingPunct="0">
              <a:lnSpc>
                <a:spcPct val="67000"/>
              </a:lnSpc>
              <a:spcBef>
                <a:spcPts val="661"/>
              </a:spcBef>
              <a:spcAft>
                <a:spcPts val="992"/>
              </a:spcAft>
              <a:tabLst>
                <a:tab pos="322507" algn="l"/>
                <a:tab pos="423008" algn="l"/>
                <a:tab pos="847517" algn="l"/>
                <a:tab pos="1272024" algn="l"/>
                <a:tab pos="1696533" algn="l"/>
                <a:tab pos="2121041" algn="l"/>
                <a:tab pos="2545549" algn="l"/>
                <a:tab pos="2970057" algn="l"/>
                <a:tab pos="3394566" algn="l"/>
                <a:tab pos="3819073" algn="l"/>
                <a:tab pos="4243582" algn="l"/>
                <a:tab pos="4668089" algn="l"/>
                <a:tab pos="5092598" algn="l"/>
                <a:tab pos="5517106" algn="l"/>
                <a:tab pos="5941614" algn="l"/>
                <a:tab pos="6366122" algn="l"/>
                <a:tab pos="6790631" algn="l"/>
                <a:tab pos="7215138" algn="l"/>
                <a:tab pos="7639647" algn="l"/>
                <a:tab pos="8064155" algn="l"/>
                <a:tab pos="8488663" algn="l"/>
              </a:tabLst>
            </a:pPr>
            <a:r>
              <a:rPr lang="en-GB" altLang="en-PT" sz="1890"/>
              <a:t>Open Education and </a:t>
            </a:r>
            <a:r>
              <a:rPr lang="en-GB" altLang="en-PT" sz="1890" err="1"/>
              <a:t>OEaaS</a:t>
            </a:r>
            <a:r>
              <a:rPr lang="en-GB" altLang="en-PT" sz="1890"/>
              <a:t> – potential opportunities for the learning industry ‘seen as by today’ (2011)</a:t>
            </a:r>
          </a:p>
        </p:txBody>
      </p:sp>
      <p:pic>
        <p:nvPicPr>
          <p:cNvPr id="16" name="Picture 15" descr="A close-up of a logo&#10;&#10;Description automatically generated">
            <a:extLst>
              <a:ext uri="{FF2B5EF4-FFF2-40B4-BE49-F238E27FC236}">
                <a16:creationId xmlns:a16="http://schemas.microsoft.com/office/drawing/2014/main" id="{EBCB2817-5D88-F46D-26FF-FD1C0A74B78D}"/>
              </a:ext>
            </a:extLst>
          </p:cNvPr>
          <p:cNvPicPr>
            <a:picLocks noChangeAspect="1"/>
          </p:cNvPicPr>
          <p:nvPr/>
        </p:nvPicPr>
        <p:blipFill>
          <a:blip r:embed="rId4"/>
          <a:stretch>
            <a:fillRect/>
          </a:stretch>
        </p:blipFill>
        <p:spPr>
          <a:xfrm>
            <a:off x="220287" y="3694227"/>
            <a:ext cx="2103814" cy="490255"/>
          </a:xfrm>
          <a:prstGeom prst="rect">
            <a:avLst/>
          </a:prstGeom>
        </p:spPr>
      </p:pic>
      <p:pic>
        <p:nvPicPr>
          <p:cNvPr id="17" name="Picture 16" descr="A close-up of a logo&#10;&#10;Description automatically generated">
            <a:extLst>
              <a:ext uri="{FF2B5EF4-FFF2-40B4-BE49-F238E27FC236}">
                <a16:creationId xmlns:a16="http://schemas.microsoft.com/office/drawing/2014/main" id="{F7D8D861-0E81-6D52-CC24-61C9304C4FCB}"/>
              </a:ext>
            </a:extLst>
          </p:cNvPr>
          <p:cNvPicPr>
            <a:picLocks noChangeAspect="1"/>
          </p:cNvPicPr>
          <p:nvPr/>
        </p:nvPicPr>
        <p:blipFill>
          <a:blip r:embed="rId5"/>
          <a:stretch>
            <a:fillRect/>
          </a:stretch>
        </p:blipFill>
        <p:spPr>
          <a:xfrm>
            <a:off x="220287" y="4425209"/>
            <a:ext cx="1697413" cy="732851"/>
          </a:xfrm>
          <a:prstGeom prst="rect">
            <a:avLst/>
          </a:prstGeom>
        </p:spPr>
      </p:pic>
      <p:sp>
        <p:nvSpPr>
          <p:cNvPr id="18" name="TextBox 17">
            <a:extLst>
              <a:ext uri="{FF2B5EF4-FFF2-40B4-BE49-F238E27FC236}">
                <a16:creationId xmlns:a16="http://schemas.microsoft.com/office/drawing/2014/main" id="{0A5A6DA4-903A-FA4D-F36A-0CFDF4AB2E8A}"/>
              </a:ext>
            </a:extLst>
          </p:cNvPr>
          <p:cNvSpPr txBox="1"/>
          <p:nvPr/>
        </p:nvSpPr>
        <p:spPr>
          <a:xfrm>
            <a:off x="10788650" y="3668107"/>
            <a:ext cx="1252266" cy="369332"/>
          </a:xfrm>
          <a:prstGeom prst="rect">
            <a:avLst/>
          </a:prstGeom>
          <a:noFill/>
        </p:spPr>
        <p:txBody>
          <a:bodyPr wrap="none" rtlCol="0">
            <a:spAutoFit/>
          </a:bodyPr>
          <a:lstStyle/>
          <a:p>
            <a:r>
              <a:rPr lang="en-GB">
                <a:solidFill>
                  <a:schemeClr val="bg2">
                    <a:lumMod val="50000"/>
                  </a:schemeClr>
                </a:solidFill>
                <a:highlight>
                  <a:srgbClr val="FFFF00"/>
                </a:highlight>
              </a:rPr>
              <a:t>&lt;- AKA OER</a:t>
            </a:r>
          </a:p>
        </p:txBody>
      </p:sp>
    </p:spTree>
    <p:extLst>
      <p:ext uri="{BB962C8B-B14F-4D97-AF65-F5344CB8AC3E}">
        <p14:creationId xmlns:p14="http://schemas.microsoft.com/office/powerpoint/2010/main" val="404596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1F96A-21A6-9AF4-CDA4-881DCD7D61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8DD612-6571-1A8F-2F48-9770633286E0}"/>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C0C97D0B-DBDA-1FDB-6020-3D340B13794D}"/>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41C18D48-BDBF-B9F9-7192-74D8C9591FFF}"/>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D6106F32-B176-AF08-ACA1-7183BE20FADF}"/>
              </a:ext>
            </a:extLst>
          </p:cNvPr>
          <p:cNvSpPr>
            <a:spLocks noGrp="1"/>
          </p:cNvSpPr>
          <p:nvPr>
            <p:ph type="sldNum" sz="quarter" idx="12"/>
          </p:nvPr>
        </p:nvSpPr>
        <p:spPr/>
        <p:txBody>
          <a:bodyPr/>
          <a:lstStyle/>
          <a:p>
            <a:fld id="{BBDAF7BE-D89C-6B49-BAC7-BAB901C4C797}" type="slidenum">
              <a:rPr lang="de-DE" smtClean="0"/>
              <a:pPr/>
              <a:t>7</a:t>
            </a:fld>
            <a:endParaRPr lang="de-DE"/>
          </a:p>
        </p:txBody>
      </p:sp>
      <p:pic>
        <p:nvPicPr>
          <p:cNvPr id="9" name="Bild 6" descr="Screen shot 2011-09-29 at 14.51.50.png">
            <a:extLst>
              <a:ext uri="{FF2B5EF4-FFF2-40B4-BE49-F238E27FC236}">
                <a16:creationId xmlns:a16="http://schemas.microsoft.com/office/drawing/2014/main" id="{A659C6AC-5E14-0EFB-9579-A4F70A6915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1447212"/>
            <a:ext cx="7533843" cy="458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platzhalter 7">
            <a:extLst>
              <a:ext uri="{FF2B5EF4-FFF2-40B4-BE49-F238E27FC236}">
                <a16:creationId xmlns:a16="http://schemas.microsoft.com/office/drawing/2014/main" id="{FE5662D4-4384-0ED2-8FFD-74020F95414B}"/>
              </a:ext>
            </a:extLst>
          </p:cNvPr>
          <p:cNvSpPr txBox="1">
            <a:spLocks/>
          </p:cNvSpPr>
          <p:nvPr/>
        </p:nvSpPr>
        <p:spPr>
          <a:xfrm>
            <a:off x="838200" y="6135876"/>
            <a:ext cx="11107994" cy="2143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bg1">
                    <a:lumMod val="6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latin typeface="Aptos" panose="020B0004020202020204" pitchFamily="34" charset="0"/>
              </a:rPr>
              <a:t>Source: </a:t>
            </a:r>
            <a:r>
              <a:rPr lang="en-GB" i="1" err="1">
                <a:latin typeface="Aptos" panose="020B0004020202020204" pitchFamily="34" charset="0"/>
              </a:rPr>
              <a:t>Dr.</a:t>
            </a:r>
            <a:r>
              <a:rPr lang="en-GB" i="1">
                <a:latin typeface="Aptos" panose="020B0004020202020204" pitchFamily="34" charset="0"/>
              </a:rPr>
              <a:t> Andreas Meiszner &amp; Ruediger </a:t>
            </a:r>
            <a:r>
              <a:rPr lang="en-GB" i="1" err="1">
                <a:latin typeface="Aptos" panose="020B0004020202020204" pitchFamily="34" charset="0"/>
              </a:rPr>
              <a:t>Glott</a:t>
            </a:r>
            <a:r>
              <a:rPr lang="en-GB" i="1">
                <a:latin typeface="Aptos" panose="020B0004020202020204" pitchFamily="34" charset="0"/>
              </a:rPr>
              <a:t>, United Nations University UNU-MERIT – The Netherlands. Elmar Husmann, ELIG – European Learning Industry Group; Workshop on “The Why and How of Open Education: Service Concepts and Provider Perspectives”;  </a:t>
            </a:r>
            <a:r>
              <a:rPr lang="en-GB">
                <a:latin typeface="Aptos" panose="020B0004020202020204" pitchFamily="34" charset="0"/>
              </a:rPr>
              <a:t>15th </a:t>
            </a:r>
            <a:r>
              <a:rPr lang="en-GB" err="1">
                <a:latin typeface="Aptos" panose="020B0004020202020204" pitchFamily="34" charset="0"/>
              </a:rPr>
              <a:t>MindTrek</a:t>
            </a:r>
            <a:r>
              <a:rPr lang="en-GB">
                <a:latin typeface="Aptos" panose="020B0004020202020204" pitchFamily="34" charset="0"/>
              </a:rPr>
              <a:t> Conference and the International Academic Conference | 30 of September 2011, Tampere – </a:t>
            </a:r>
            <a:r>
              <a:rPr lang="en-GB" err="1">
                <a:latin typeface="Aptos" panose="020B0004020202020204" pitchFamily="34" charset="0"/>
              </a:rPr>
              <a:t>Finnland</a:t>
            </a:r>
            <a:r>
              <a:rPr lang="en-GB">
                <a:latin typeface="Aptos" panose="020B0004020202020204" pitchFamily="34" charset="0"/>
              </a:rPr>
              <a:t>. URL. </a:t>
            </a:r>
            <a:r>
              <a:rPr lang="de-DE">
                <a:hlinkClick r:id="rId3"/>
              </a:rPr>
              <a:t>https://www.slideshare.net/slideshow/the-why-and-how-of-open-education-session-two-service-organization-business-and-sustainability-options-with-findings-from-the-2011-elig-oe-survey/9491574#8</a:t>
            </a:r>
            <a:r>
              <a:rPr lang="en-GB">
                <a:latin typeface="Aptos" panose="020B0004020202020204" pitchFamily="34" charset="0"/>
              </a:rPr>
              <a:t> </a:t>
            </a:r>
            <a:endParaRPr lang="de-DE">
              <a:latin typeface="Aptos" panose="020B0004020202020204" pitchFamily="34" charset="0"/>
            </a:endParaRPr>
          </a:p>
        </p:txBody>
      </p:sp>
      <p:sp>
        <p:nvSpPr>
          <p:cNvPr id="15" name="Rectangle 2">
            <a:extLst>
              <a:ext uri="{FF2B5EF4-FFF2-40B4-BE49-F238E27FC236}">
                <a16:creationId xmlns:a16="http://schemas.microsoft.com/office/drawing/2014/main" id="{EFE71DC4-B633-410C-92E8-F9D6D6302929}"/>
              </a:ext>
            </a:extLst>
          </p:cNvPr>
          <p:cNvSpPr txBox="1">
            <a:spLocks noChangeArrowheads="1"/>
          </p:cNvSpPr>
          <p:nvPr/>
        </p:nvSpPr>
        <p:spPr bwMode="auto">
          <a:xfrm>
            <a:off x="2716445" y="953152"/>
            <a:ext cx="7620206" cy="61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5042" tIns="75177" rIns="85042" bIns="44222"/>
          <a:lstStyle>
            <a:lvl1pPr marL="342900" indent="-342900" algn="ctr">
              <a:lnSpc>
                <a:spcPct val="87000"/>
              </a:lnSpc>
              <a:spcBef>
                <a:spcPts val="700"/>
              </a:spcBef>
              <a:spcAft>
                <a:spcPts val="105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b="1">
                <a:solidFill>
                  <a:srgbClr val="28166F"/>
                </a:solidFill>
                <a:latin typeface="Arial" panose="020B0604020202020204" pitchFamily="34" charset="0"/>
                <a:cs typeface="Lucida Sans Unicode" panose="020B0602030504020204" pitchFamily="34" charset="0"/>
              </a:defRPr>
            </a:lvl1pPr>
            <a:lvl2pPr marL="37931725" indent="-37474525">
              <a:lnSpc>
                <a:spcPct val="87000"/>
              </a:lnSpc>
              <a:spcBef>
                <a:spcPts val="1650"/>
              </a:spcBef>
              <a:spcAft>
                <a:spcPts val="1375"/>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cs typeface="Lucida Sans Unicode" panose="020B0602030504020204" pitchFamily="34" charset="0"/>
              </a:defRPr>
            </a:lvl2pPr>
            <a:lvl3pPr>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Lucida Sans Unicode" panose="020B0602030504020204" pitchFamily="34" charset="0"/>
              </a:defRPr>
            </a:lvl3pPr>
            <a:lvl4pPr>
              <a:lnSpc>
                <a:spcPct val="87000"/>
              </a:lnSpc>
              <a:spcBef>
                <a:spcPts val="450"/>
              </a:spcBef>
              <a:spcAft>
                <a:spcPts val="45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Lucida Sans Unicode" panose="020B0602030504020204" pitchFamily="34" charset="0"/>
              </a:defRPr>
            </a:lvl4pPr>
            <a:lvl5pPr>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87000"/>
              </a:lnSpc>
              <a:spcBef>
                <a:spcPts val="500"/>
              </a:spcBef>
              <a:spcAft>
                <a:spcPts val="500"/>
              </a:spcAft>
              <a:buClr>
                <a:srgbClr val="000000"/>
              </a:buClr>
              <a:buSzPct val="100000"/>
              <a:buFont typeface="Times New Roman" panose="02020603050405020304" pitchFamily="18" charset="0"/>
              <a:tabLst>
                <a:tab pos="3413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i="1">
                <a:solidFill>
                  <a:srgbClr val="000000"/>
                </a:solidFill>
                <a:latin typeface="Arial" panose="020B0604020202020204" pitchFamily="34" charset="0"/>
                <a:cs typeface="Lucida Sans Unicode" panose="020B0602030504020204" pitchFamily="34" charset="0"/>
              </a:defRPr>
            </a:lvl9pPr>
          </a:lstStyle>
          <a:p>
            <a:pPr marL="324006" indent="-324006" defTabSz="424509" eaLnBrk="0" fontAlgn="base" hangingPunct="0">
              <a:lnSpc>
                <a:spcPct val="67000"/>
              </a:lnSpc>
              <a:spcBef>
                <a:spcPts val="661"/>
              </a:spcBef>
              <a:spcAft>
                <a:spcPts val="992"/>
              </a:spcAft>
              <a:tabLst>
                <a:tab pos="322507" algn="l"/>
                <a:tab pos="423008" algn="l"/>
                <a:tab pos="847517" algn="l"/>
                <a:tab pos="1272024" algn="l"/>
                <a:tab pos="1696533" algn="l"/>
                <a:tab pos="2121041" algn="l"/>
                <a:tab pos="2545549" algn="l"/>
                <a:tab pos="2970057" algn="l"/>
                <a:tab pos="3394566" algn="l"/>
                <a:tab pos="3819073" algn="l"/>
                <a:tab pos="4243582" algn="l"/>
                <a:tab pos="4668089" algn="l"/>
                <a:tab pos="5092598" algn="l"/>
                <a:tab pos="5517106" algn="l"/>
                <a:tab pos="5941614" algn="l"/>
                <a:tab pos="6366122" algn="l"/>
                <a:tab pos="6790631" algn="l"/>
                <a:tab pos="7215138" algn="l"/>
                <a:tab pos="7639647" algn="l"/>
                <a:tab pos="8064155" algn="l"/>
                <a:tab pos="8488663" algn="l"/>
              </a:tabLst>
            </a:pPr>
            <a:r>
              <a:rPr lang="en-GB" altLang="en-PT" sz="1890"/>
              <a:t>Open Education and </a:t>
            </a:r>
            <a:r>
              <a:rPr lang="en-GB" altLang="en-PT" sz="1890" err="1"/>
              <a:t>OEaaS</a:t>
            </a:r>
            <a:r>
              <a:rPr lang="en-GB" altLang="en-PT" sz="1890"/>
              <a:t> – predicted value ecosystem by the learning industry (2011)</a:t>
            </a:r>
          </a:p>
        </p:txBody>
      </p:sp>
      <p:pic>
        <p:nvPicPr>
          <p:cNvPr id="18" name="Picture 17" descr="A close-up of a logo&#10;&#10;Description automatically generated">
            <a:extLst>
              <a:ext uri="{FF2B5EF4-FFF2-40B4-BE49-F238E27FC236}">
                <a16:creationId xmlns:a16="http://schemas.microsoft.com/office/drawing/2014/main" id="{F507D82A-EE66-8111-354C-60FB407B0361}"/>
              </a:ext>
            </a:extLst>
          </p:cNvPr>
          <p:cNvPicPr>
            <a:picLocks noChangeAspect="1"/>
          </p:cNvPicPr>
          <p:nvPr/>
        </p:nvPicPr>
        <p:blipFill>
          <a:blip r:embed="rId4"/>
          <a:stretch>
            <a:fillRect/>
          </a:stretch>
        </p:blipFill>
        <p:spPr>
          <a:xfrm>
            <a:off x="220287" y="3694227"/>
            <a:ext cx="2103814" cy="490255"/>
          </a:xfrm>
          <a:prstGeom prst="rect">
            <a:avLst/>
          </a:prstGeom>
        </p:spPr>
      </p:pic>
      <p:pic>
        <p:nvPicPr>
          <p:cNvPr id="19" name="Picture 18" descr="A close-up of a logo&#10;&#10;Description automatically generated">
            <a:extLst>
              <a:ext uri="{FF2B5EF4-FFF2-40B4-BE49-F238E27FC236}">
                <a16:creationId xmlns:a16="http://schemas.microsoft.com/office/drawing/2014/main" id="{F29DFD48-FDE8-ABEF-C4EE-B80A72F3CAA4}"/>
              </a:ext>
            </a:extLst>
          </p:cNvPr>
          <p:cNvPicPr>
            <a:picLocks noChangeAspect="1"/>
          </p:cNvPicPr>
          <p:nvPr/>
        </p:nvPicPr>
        <p:blipFill>
          <a:blip r:embed="rId5"/>
          <a:stretch>
            <a:fillRect/>
          </a:stretch>
        </p:blipFill>
        <p:spPr>
          <a:xfrm>
            <a:off x="220287" y="4425209"/>
            <a:ext cx="1697413" cy="732851"/>
          </a:xfrm>
          <a:prstGeom prst="rect">
            <a:avLst/>
          </a:prstGeom>
        </p:spPr>
      </p:pic>
      <p:sp>
        <p:nvSpPr>
          <p:cNvPr id="20" name="TextBox 19">
            <a:extLst>
              <a:ext uri="{FF2B5EF4-FFF2-40B4-BE49-F238E27FC236}">
                <a16:creationId xmlns:a16="http://schemas.microsoft.com/office/drawing/2014/main" id="{7D1C3B14-585B-AEDA-A55E-22659576FDF4}"/>
              </a:ext>
            </a:extLst>
          </p:cNvPr>
          <p:cNvSpPr txBox="1"/>
          <p:nvPr/>
        </p:nvSpPr>
        <p:spPr>
          <a:xfrm>
            <a:off x="10788650" y="3668107"/>
            <a:ext cx="1252266" cy="369332"/>
          </a:xfrm>
          <a:prstGeom prst="rect">
            <a:avLst/>
          </a:prstGeom>
          <a:noFill/>
        </p:spPr>
        <p:txBody>
          <a:bodyPr wrap="none" rtlCol="0">
            <a:spAutoFit/>
          </a:bodyPr>
          <a:lstStyle/>
          <a:p>
            <a:r>
              <a:rPr lang="en-GB">
                <a:solidFill>
                  <a:schemeClr val="bg2">
                    <a:lumMod val="50000"/>
                  </a:schemeClr>
                </a:solidFill>
                <a:highlight>
                  <a:srgbClr val="FFFF00"/>
                </a:highlight>
              </a:rPr>
              <a:t>&lt;- AKA OER</a:t>
            </a:r>
          </a:p>
        </p:txBody>
      </p:sp>
      <p:sp>
        <p:nvSpPr>
          <p:cNvPr id="21" name="TextBox 20">
            <a:extLst>
              <a:ext uri="{FF2B5EF4-FFF2-40B4-BE49-F238E27FC236}">
                <a16:creationId xmlns:a16="http://schemas.microsoft.com/office/drawing/2014/main" id="{1FECC25F-20BB-FC2F-53FE-B3161E8AE009}"/>
              </a:ext>
            </a:extLst>
          </p:cNvPr>
          <p:cNvSpPr txBox="1"/>
          <p:nvPr/>
        </p:nvSpPr>
        <p:spPr>
          <a:xfrm>
            <a:off x="167122" y="1972236"/>
            <a:ext cx="1697413" cy="1477328"/>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Und das Ökosystem dem Prinzip nach gut durchdefiniert.</a:t>
            </a:r>
          </a:p>
        </p:txBody>
      </p:sp>
    </p:spTree>
    <p:extLst>
      <p:ext uri="{BB962C8B-B14F-4D97-AF65-F5344CB8AC3E}">
        <p14:creationId xmlns:p14="http://schemas.microsoft.com/office/powerpoint/2010/main" val="240922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9BE6A-1FF7-F916-C17A-56C75AB99D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64F851-3DB8-8F9D-7F71-1A332D5E9F30}"/>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C76CFC1E-FF64-B3F9-7B49-74B2B8109FFB}"/>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6BAD00F3-BFA3-2514-EF2A-32E83723CDC3}"/>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7BB47483-609A-F9A2-FE3D-4B77B00C9C30}"/>
              </a:ext>
            </a:extLst>
          </p:cNvPr>
          <p:cNvSpPr>
            <a:spLocks noGrp="1"/>
          </p:cNvSpPr>
          <p:nvPr>
            <p:ph type="sldNum" sz="quarter" idx="12"/>
          </p:nvPr>
        </p:nvSpPr>
        <p:spPr/>
        <p:txBody>
          <a:bodyPr/>
          <a:lstStyle/>
          <a:p>
            <a:fld id="{BBDAF7BE-D89C-6B49-BAC7-BAB901C4C797}" type="slidenum">
              <a:rPr lang="de-DE" smtClean="0"/>
              <a:pPr/>
              <a:t>8</a:t>
            </a:fld>
            <a:endParaRPr lang="de-DE"/>
          </a:p>
        </p:txBody>
      </p:sp>
      <p:sp>
        <p:nvSpPr>
          <p:cNvPr id="8" name="Textplatzhalter 7">
            <a:extLst>
              <a:ext uri="{FF2B5EF4-FFF2-40B4-BE49-F238E27FC236}">
                <a16:creationId xmlns:a16="http://schemas.microsoft.com/office/drawing/2014/main" id="{FF228E1D-1E88-2ECF-E7E5-66215C85D256}"/>
              </a:ext>
            </a:extLst>
          </p:cNvPr>
          <p:cNvSpPr>
            <a:spLocks noGrp="1"/>
          </p:cNvSpPr>
          <p:nvPr>
            <p:ph type="body" sz="quarter" idx="14"/>
          </p:nvPr>
        </p:nvSpPr>
        <p:spPr>
          <a:xfrm>
            <a:off x="838200" y="6135876"/>
            <a:ext cx="11107994" cy="214313"/>
          </a:xfrm>
        </p:spPr>
        <p:txBody>
          <a:bodyPr/>
          <a:lstStyle/>
          <a:p>
            <a:r>
              <a:rPr lang="de-DE">
                <a:latin typeface="Aptos" panose="020B0004020202020204" pitchFamily="34" charset="0"/>
              </a:rPr>
              <a:t>Source: </a:t>
            </a:r>
            <a:r>
              <a:rPr lang="en-GB" i="1" err="1">
                <a:effectLst/>
                <a:latin typeface="Aptos" panose="020B0004020202020204" pitchFamily="34" charset="0"/>
              </a:rPr>
              <a:t>Dr.</a:t>
            </a:r>
            <a:r>
              <a:rPr lang="en-GB" i="1">
                <a:effectLst/>
                <a:latin typeface="Aptos" panose="020B0004020202020204" pitchFamily="34" charset="0"/>
              </a:rPr>
              <a:t> Andreas Meiszner &amp; Ruediger </a:t>
            </a:r>
            <a:r>
              <a:rPr lang="en-GB" i="1" err="1">
                <a:effectLst/>
                <a:latin typeface="Aptos" panose="020B0004020202020204" pitchFamily="34" charset="0"/>
              </a:rPr>
              <a:t>Glott</a:t>
            </a:r>
            <a:r>
              <a:rPr lang="en-GB" i="1">
                <a:effectLst/>
                <a:latin typeface="Aptos" panose="020B0004020202020204" pitchFamily="34" charset="0"/>
              </a:rPr>
              <a:t>, United Nations University UNU-MERIT – The Netherlands. Elmar Husmann, ELIG – European Learning Industry Group; Workshop on “The Why and How of Open Education: Service Concepts and Provider Perspectives”;  </a:t>
            </a:r>
            <a:r>
              <a:rPr lang="en-GB">
                <a:effectLst/>
                <a:latin typeface="Aptos" panose="020B0004020202020204" pitchFamily="34" charset="0"/>
              </a:rPr>
              <a:t>15th </a:t>
            </a:r>
            <a:r>
              <a:rPr lang="en-GB" err="1">
                <a:effectLst/>
                <a:latin typeface="Aptos" panose="020B0004020202020204" pitchFamily="34" charset="0"/>
              </a:rPr>
              <a:t>MindTrek</a:t>
            </a:r>
            <a:r>
              <a:rPr lang="en-GB">
                <a:effectLst/>
                <a:latin typeface="Aptos" panose="020B0004020202020204" pitchFamily="34" charset="0"/>
              </a:rPr>
              <a:t> Conference and the International Academic Conference | 30 of September 2011, Tampere – </a:t>
            </a:r>
            <a:r>
              <a:rPr lang="en-GB" err="1">
                <a:effectLst/>
                <a:latin typeface="Aptos" panose="020B0004020202020204" pitchFamily="34" charset="0"/>
              </a:rPr>
              <a:t>Finnland</a:t>
            </a:r>
            <a:r>
              <a:rPr lang="en-GB">
                <a:effectLst/>
                <a:latin typeface="Aptos" panose="020B0004020202020204" pitchFamily="34" charset="0"/>
              </a:rPr>
              <a:t>. </a:t>
            </a:r>
            <a:r>
              <a:rPr lang="en-GB">
                <a:latin typeface="Aptos" panose="020B0004020202020204" pitchFamily="34" charset="0"/>
              </a:rPr>
              <a:t>URL. </a:t>
            </a:r>
            <a:r>
              <a:rPr lang="de-DE">
                <a:latin typeface="Aptos" panose="020B0004020202020204" pitchFamily="34" charset="0"/>
                <a:hlinkClick r:id="rId2"/>
              </a:rPr>
              <a:t>https://www.slideshare.net/andreasmeiszner/the-why-and-how-of-open-education-session-one-service-concepts-and-practices#7</a:t>
            </a:r>
            <a:r>
              <a:rPr lang="de-DE">
                <a:latin typeface="Aptos" panose="020B0004020202020204" pitchFamily="34" charset="0"/>
              </a:rPr>
              <a:t> </a:t>
            </a:r>
          </a:p>
        </p:txBody>
      </p:sp>
      <p:sp>
        <p:nvSpPr>
          <p:cNvPr id="7" name="TextBox 6">
            <a:extLst>
              <a:ext uri="{FF2B5EF4-FFF2-40B4-BE49-F238E27FC236}">
                <a16:creationId xmlns:a16="http://schemas.microsoft.com/office/drawing/2014/main" id="{5BCF58E2-1300-8BAE-EDFD-F86EB19DDE5E}"/>
              </a:ext>
            </a:extLst>
          </p:cNvPr>
          <p:cNvSpPr txBox="1"/>
          <p:nvPr/>
        </p:nvSpPr>
        <p:spPr>
          <a:xfrm>
            <a:off x="167122" y="1972236"/>
            <a:ext cx="1783020" cy="2031325"/>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Aus technischer Sicht sind die Konzepte zwar eventuell komplex, aber doch eher überschaubar.</a:t>
            </a:r>
          </a:p>
        </p:txBody>
      </p:sp>
      <p:pic>
        <p:nvPicPr>
          <p:cNvPr id="9" name="Bild 3" descr="UNUOpenDiagram.png">
            <a:extLst>
              <a:ext uri="{FF2B5EF4-FFF2-40B4-BE49-F238E27FC236}">
                <a16:creationId xmlns:a16="http://schemas.microsoft.com/office/drawing/2014/main" id="{47CBCABB-0680-D71E-EBC3-C3169D8174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9699" y="1478543"/>
            <a:ext cx="5931033" cy="45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4316B1D0-06C6-AAC9-BBFF-6B20142B8651}"/>
              </a:ext>
            </a:extLst>
          </p:cNvPr>
          <p:cNvSpPr txBox="1">
            <a:spLocks noChangeArrowheads="1"/>
          </p:cNvSpPr>
          <p:nvPr/>
        </p:nvSpPr>
        <p:spPr bwMode="auto">
          <a:xfrm>
            <a:off x="2991542" y="1128821"/>
            <a:ext cx="7143193" cy="477013"/>
          </a:xfrm>
          <a:prstGeom prst="rect">
            <a:avLst/>
          </a:prstGeom>
          <a:ln>
            <a:round/>
            <a:headEnd/>
            <a:tailEnd/>
          </a:ln>
        </p:spPr>
        <p:txBody>
          <a:bodyPr lIns="85042" tIns="44222" rIns="85042" bIns="44222" anchor="t"/>
          <a:lstStyle>
            <a:lvl1pPr algn="l" defTabSz="914400" rtl="0" eaLnBrk="1" latinLnBrk="0" hangingPunct="1">
              <a:lnSpc>
                <a:spcPct val="90000"/>
              </a:lnSpc>
              <a:spcBef>
                <a:spcPct val="0"/>
              </a:spcBef>
              <a:buNone/>
              <a:defRPr sz="4400" b="1" i="0" kern="1200">
                <a:solidFill>
                  <a:srgbClr val="004F9F"/>
                </a:solidFill>
                <a:latin typeface="Lato" panose="020F0502020204030203" pitchFamily="34" charset="0"/>
                <a:ea typeface="+mj-ea"/>
                <a:cs typeface="Calibri" panose="020F0502020204030204" pitchFamily="34" charset="0"/>
              </a:defRPr>
            </a:lvl1pPr>
          </a:lstStyle>
          <a:p>
            <a:pPr marL="322507" indent="-322507" algn="ctr">
              <a:spcBef>
                <a:spcPts val="661"/>
              </a:spcBef>
              <a:spcAft>
                <a:spcPts val="992"/>
              </a:spcAft>
              <a:buClr>
                <a:srgbClr val="28166F"/>
              </a:buClr>
              <a:tabLst>
                <a:tab pos="322507" algn="l"/>
                <a:tab pos="861017" algn="l"/>
                <a:tab pos="1725033" algn="l"/>
                <a:tab pos="2589050" algn="l"/>
                <a:tab pos="3453066" algn="l"/>
                <a:tab pos="4317083" algn="l"/>
                <a:tab pos="5181099" algn="l"/>
                <a:tab pos="6045116" algn="l"/>
                <a:tab pos="6909132" algn="l"/>
                <a:tab pos="7773149" algn="l"/>
                <a:tab pos="8637166" algn="l"/>
                <a:tab pos="9501182" algn="l"/>
              </a:tabLst>
              <a:defRPr/>
            </a:pPr>
            <a:r>
              <a:rPr lang="en-US" altLang="en-PT" sz="1890" err="1">
                <a:solidFill>
                  <a:srgbClr val="28166F"/>
                </a:solidFill>
                <a:effectLst>
                  <a:outerShdw blurRad="38100" dist="38100" dir="2700000" algn="tl">
                    <a:srgbClr val="C0C0C0"/>
                  </a:outerShdw>
                </a:effectLst>
              </a:rPr>
              <a:t>UNU</a:t>
            </a:r>
            <a:r>
              <a:rPr lang="en-US" altLang="en-PT" sz="1890" err="1">
                <a:solidFill>
                  <a:srgbClr val="000000"/>
                </a:solidFill>
                <a:effectLst>
                  <a:outerShdw blurRad="38100" dist="38100" dir="2700000" algn="tl">
                    <a:srgbClr val="C0C0C0"/>
                  </a:outerShdw>
                </a:effectLst>
              </a:rPr>
              <a:t>Open</a:t>
            </a:r>
            <a:r>
              <a:rPr lang="en-US" altLang="en-PT" sz="1890">
                <a:solidFill>
                  <a:srgbClr val="28166F"/>
                </a:solidFill>
                <a:effectLst>
                  <a:outerShdw blurRad="38100" dist="38100" dir="2700000" algn="tl">
                    <a:srgbClr val="C0C0C0"/>
                  </a:outerShdw>
                </a:effectLst>
              </a:rPr>
              <a:t> Main Features – Technical View (2011)</a:t>
            </a:r>
          </a:p>
        </p:txBody>
      </p:sp>
      <p:pic>
        <p:nvPicPr>
          <p:cNvPr id="13" name="Picture 12" descr="A logo with a red hexagon and black text&#10;&#10;Description automatically generated">
            <a:extLst>
              <a:ext uri="{FF2B5EF4-FFF2-40B4-BE49-F238E27FC236}">
                <a16:creationId xmlns:a16="http://schemas.microsoft.com/office/drawing/2014/main" id="{44243B75-46C6-6AA9-553A-A3D4E0E68779}"/>
              </a:ext>
            </a:extLst>
          </p:cNvPr>
          <p:cNvPicPr>
            <a:picLocks noChangeAspect="1"/>
          </p:cNvPicPr>
          <p:nvPr/>
        </p:nvPicPr>
        <p:blipFill>
          <a:blip r:embed="rId4"/>
          <a:stretch>
            <a:fillRect/>
          </a:stretch>
        </p:blipFill>
        <p:spPr>
          <a:xfrm>
            <a:off x="232333" y="4399164"/>
            <a:ext cx="1811725" cy="965792"/>
          </a:xfrm>
          <a:prstGeom prst="rect">
            <a:avLst/>
          </a:prstGeom>
        </p:spPr>
      </p:pic>
    </p:spTree>
    <p:extLst>
      <p:ext uri="{BB962C8B-B14F-4D97-AF65-F5344CB8AC3E}">
        <p14:creationId xmlns:p14="http://schemas.microsoft.com/office/powerpoint/2010/main" val="340097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84FCB-641E-7B10-652C-C7CB1F1C5F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0C7135-25D3-9758-0B3F-6FA20C4BD004}"/>
              </a:ext>
            </a:extLst>
          </p:cNvPr>
          <p:cNvSpPr>
            <a:spLocks noGrp="1"/>
          </p:cNvSpPr>
          <p:nvPr>
            <p:ph type="title"/>
          </p:nvPr>
        </p:nvSpPr>
        <p:spPr/>
        <p:txBody>
          <a:bodyPr/>
          <a:lstStyle/>
          <a:p>
            <a:r>
              <a:rPr lang="de-DE"/>
              <a:t>Scene Setting</a:t>
            </a:r>
          </a:p>
        </p:txBody>
      </p:sp>
      <p:sp>
        <p:nvSpPr>
          <p:cNvPr id="4" name="Datumsplatzhalter 3">
            <a:extLst>
              <a:ext uri="{FF2B5EF4-FFF2-40B4-BE49-F238E27FC236}">
                <a16:creationId xmlns:a16="http://schemas.microsoft.com/office/drawing/2014/main" id="{6D1B774B-DDA8-5D84-F4CB-471037B4DBA9}"/>
              </a:ext>
            </a:extLst>
          </p:cNvPr>
          <p:cNvSpPr>
            <a:spLocks noGrp="1"/>
          </p:cNvSpPr>
          <p:nvPr>
            <p:ph type="dt" sz="half" idx="10"/>
          </p:nvPr>
        </p:nvSpPr>
        <p:spPr/>
        <p:txBody>
          <a:bodyPr/>
          <a:lstStyle/>
          <a:p>
            <a:fld id="{849C770F-14D2-4F4C-9CDB-F72989679EB4}" type="datetime1">
              <a:rPr lang="de-DE" smtClean="0"/>
              <a:pPr/>
              <a:t>15.11.24</a:t>
            </a:fld>
            <a:endParaRPr lang="de-DE"/>
          </a:p>
        </p:txBody>
      </p:sp>
      <p:sp>
        <p:nvSpPr>
          <p:cNvPr id="5" name="Fußzeilenplatzhalter 4">
            <a:extLst>
              <a:ext uri="{FF2B5EF4-FFF2-40B4-BE49-F238E27FC236}">
                <a16:creationId xmlns:a16="http://schemas.microsoft.com/office/drawing/2014/main" id="{FF74923D-104C-A1B1-7597-B3C4C18552F9}"/>
              </a:ext>
            </a:extLst>
          </p:cNvPr>
          <p:cNvSpPr>
            <a:spLocks noGrp="1"/>
          </p:cNvSpPr>
          <p:nvPr>
            <p:ph type="ftr" sz="quarter" idx="11"/>
          </p:nvPr>
        </p:nvSpPr>
        <p:spPr/>
        <p:txBody>
          <a:bodyPr/>
          <a:lstStyle/>
          <a:p>
            <a:pPr algn="ctr"/>
            <a:r>
              <a:rPr lang="de-DE">
                <a:latin typeface="Lato" panose="020F0502020204030203" pitchFamily="34" charset="0"/>
              </a:rPr>
              <a:t>ORCA.nrw Tagung 2024</a:t>
            </a:r>
          </a:p>
        </p:txBody>
      </p:sp>
      <p:sp>
        <p:nvSpPr>
          <p:cNvPr id="6" name="Foliennummernplatzhalter 5">
            <a:extLst>
              <a:ext uri="{FF2B5EF4-FFF2-40B4-BE49-F238E27FC236}">
                <a16:creationId xmlns:a16="http://schemas.microsoft.com/office/drawing/2014/main" id="{6535EB49-4D50-B269-6664-0D0036B0D5D2}"/>
              </a:ext>
            </a:extLst>
          </p:cNvPr>
          <p:cNvSpPr>
            <a:spLocks noGrp="1"/>
          </p:cNvSpPr>
          <p:nvPr>
            <p:ph type="sldNum" sz="quarter" idx="12"/>
          </p:nvPr>
        </p:nvSpPr>
        <p:spPr/>
        <p:txBody>
          <a:bodyPr/>
          <a:lstStyle/>
          <a:p>
            <a:fld id="{BBDAF7BE-D89C-6B49-BAC7-BAB901C4C797}" type="slidenum">
              <a:rPr lang="de-DE" smtClean="0"/>
              <a:pPr/>
              <a:t>9</a:t>
            </a:fld>
            <a:endParaRPr lang="de-DE"/>
          </a:p>
        </p:txBody>
      </p:sp>
      <p:sp>
        <p:nvSpPr>
          <p:cNvPr id="8" name="Textplatzhalter 7">
            <a:extLst>
              <a:ext uri="{FF2B5EF4-FFF2-40B4-BE49-F238E27FC236}">
                <a16:creationId xmlns:a16="http://schemas.microsoft.com/office/drawing/2014/main" id="{F3D9C05F-9CDA-35DD-EB7D-AC6DE5F164EA}"/>
              </a:ext>
            </a:extLst>
          </p:cNvPr>
          <p:cNvSpPr>
            <a:spLocks noGrp="1"/>
          </p:cNvSpPr>
          <p:nvPr>
            <p:ph type="body" sz="quarter" idx="14"/>
          </p:nvPr>
        </p:nvSpPr>
        <p:spPr/>
        <p:txBody>
          <a:bodyPr/>
          <a:lstStyle/>
          <a:p>
            <a:r>
              <a:rPr lang="de-DE">
                <a:latin typeface="Aptos" panose="020B0004020202020204" pitchFamily="34" charset="0"/>
              </a:rPr>
              <a:t>Source: </a:t>
            </a:r>
            <a:r>
              <a:rPr lang="en-GB">
                <a:latin typeface="Aptos" panose="020B0004020202020204" pitchFamily="34" charset="0"/>
                <a:hlinkClick r:id="rId2"/>
              </a:rPr>
              <a:t>https://er.educause.edu/articles/2012/3/harnessing-the-power-of-information-technology-open-business-models-in-higher-education</a:t>
            </a:r>
            <a:r>
              <a:rPr lang="en-GB">
                <a:latin typeface="Aptos" panose="020B0004020202020204" pitchFamily="34" charset="0"/>
              </a:rPr>
              <a:t> </a:t>
            </a:r>
          </a:p>
          <a:p>
            <a:endParaRPr lang="de-DE">
              <a:latin typeface="Aptos" panose="020B0004020202020204" pitchFamily="34" charset="0"/>
            </a:endParaRPr>
          </a:p>
        </p:txBody>
      </p:sp>
      <p:sp>
        <p:nvSpPr>
          <p:cNvPr id="7" name="TextBox 6">
            <a:extLst>
              <a:ext uri="{FF2B5EF4-FFF2-40B4-BE49-F238E27FC236}">
                <a16:creationId xmlns:a16="http://schemas.microsoft.com/office/drawing/2014/main" id="{6F13FC2F-5E2C-E002-D51B-CEFF8EEB97CC}"/>
              </a:ext>
            </a:extLst>
          </p:cNvPr>
          <p:cNvSpPr txBox="1"/>
          <p:nvPr/>
        </p:nvSpPr>
        <p:spPr>
          <a:xfrm>
            <a:off x="167122" y="1972236"/>
            <a:ext cx="2474478" cy="1754326"/>
          </a:xfrm>
          <a:prstGeom prst="rect">
            <a:avLst/>
          </a:prstGeom>
          <a:noFill/>
        </p:spPr>
        <p:txBody>
          <a:bodyPr wrap="square" rtlCol="0">
            <a:spAutoFit/>
          </a:bodyPr>
          <a:lstStyle/>
          <a:p>
            <a:r>
              <a:rPr lang="de-DE" i="1">
                <a:solidFill>
                  <a:schemeClr val="bg2">
                    <a:lumMod val="50000"/>
                  </a:schemeClr>
                </a:solidFill>
                <a:latin typeface="Aptos" panose="020B0004020202020204" pitchFamily="34" charset="0"/>
              </a:rPr>
              <a:t>Die möglichen Geschäftsmodelle folgen dem, was in der digitalen Ökonomie seit langem in vielen Bereichen etabliert ist.</a:t>
            </a:r>
          </a:p>
        </p:txBody>
      </p:sp>
      <p:pic>
        <p:nvPicPr>
          <p:cNvPr id="9" name="Picture 8" descr="A person holding a person's hands&#10;&#10;Description automatically generated with medium confidence">
            <a:extLst>
              <a:ext uri="{FF2B5EF4-FFF2-40B4-BE49-F238E27FC236}">
                <a16:creationId xmlns:a16="http://schemas.microsoft.com/office/drawing/2014/main" id="{34FD76BB-F651-882C-C110-825885203450}"/>
              </a:ext>
            </a:extLst>
          </p:cNvPr>
          <p:cNvPicPr>
            <a:picLocks noChangeAspect="1"/>
          </p:cNvPicPr>
          <p:nvPr/>
        </p:nvPicPr>
        <p:blipFill>
          <a:blip r:embed="rId3"/>
          <a:stretch>
            <a:fillRect/>
          </a:stretch>
        </p:blipFill>
        <p:spPr>
          <a:xfrm>
            <a:off x="3659416" y="1120775"/>
            <a:ext cx="7772400" cy="4887448"/>
          </a:xfrm>
          <a:prstGeom prst="rect">
            <a:avLst/>
          </a:prstGeom>
        </p:spPr>
      </p:pic>
      <p:sp>
        <p:nvSpPr>
          <p:cNvPr id="10" name="TextBox 9">
            <a:extLst>
              <a:ext uri="{FF2B5EF4-FFF2-40B4-BE49-F238E27FC236}">
                <a16:creationId xmlns:a16="http://schemas.microsoft.com/office/drawing/2014/main" id="{08E197F3-4069-A173-04E3-868CD3E910BF}"/>
              </a:ext>
            </a:extLst>
          </p:cNvPr>
          <p:cNvSpPr txBox="1"/>
          <p:nvPr/>
        </p:nvSpPr>
        <p:spPr>
          <a:xfrm>
            <a:off x="3659416" y="1392592"/>
            <a:ext cx="1303562" cy="369332"/>
          </a:xfrm>
          <a:prstGeom prst="rect">
            <a:avLst/>
          </a:prstGeom>
          <a:noFill/>
        </p:spPr>
        <p:txBody>
          <a:bodyPr wrap="none" rtlCol="0">
            <a:spAutoFit/>
          </a:bodyPr>
          <a:lstStyle/>
          <a:p>
            <a:r>
              <a:rPr lang="en-GB">
                <a:solidFill>
                  <a:schemeClr val="bg2">
                    <a:lumMod val="50000"/>
                  </a:schemeClr>
                </a:solidFill>
                <a:highlight>
                  <a:srgbClr val="FFFF00"/>
                </a:highlight>
                <a:latin typeface="Aptos" panose="020B0004020202020204" pitchFamily="34" charset="0"/>
              </a:rPr>
              <a:t>21.03.2012</a:t>
            </a:r>
          </a:p>
        </p:txBody>
      </p:sp>
    </p:spTree>
    <p:extLst>
      <p:ext uri="{BB962C8B-B14F-4D97-AF65-F5344CB8AC3E}">
        <p14:creationId xmlns:p14="http://schemas.microsoft.com/office/powerpoint/2010/main" val="37757501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9a00cc4-59a4-48e2-97a2-f998a8372b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70D305730E5004AB3CA90973BBEB1B6" ma:contentTypeVersion="13" ma:contentTypeDescription="Ein neues Dokument erstellen." ma:contentTypeScope="" ma:versionID="ca6f73db267103c07ca84a30ea4f7d14">
  <xsd:schema xmlns:xsd="http://www.w3.org/2001/XMLSchema" xmlns:xs="http://www.w3.org/2001/XMLSchema" xmlns:p="http://schemas.microsoft.com/office/2006/metadata/properties" xmlns:ns3="99a00cc4-59a4-48e2-97a2-f998a8372b54" xmlns:ns4="96c6cfda-f397-452f-aaf7-354f8a2af71a" targetNamespace="http://schemas.microsoft.com/office/2006/metadata/properties" ma:root="true" ma:fieldsID="20cc9e8ab77b093a68d788daf1c60149" ns3:_="" ns4:_="">
    <xsd:import namespace="99a00cc4-59a4-48e2-97a2-f998a8372b54"/>
    <xsd:import namespace="96c6cfda-f397-452f-aaf7-354f8a2af71a"/>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00cc4-59a4-48e2-97a2-f998a8372b5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6cfda-f397-452f-aaf7-354f8a2af71a"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SharingHintHash" ma:index="14"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8B3DF7-C6D4-4DDC-B1DB-92E5609C5D62}">
  <ds:schemaRefs>
    <ds:schemaRef ds:uri="http://schemas.microsoft.com/sharepoint/v3/contenttype/forms"/>
  </ds:schemaRefs>
</ds:datastoreItem>
</file>

<file path=customXml/itemProps2.xml><?xml version="1.0" encoding="utf-8"?>
<ds:datastoreItem xmlns:ds="http://schemas.openxmlformats.org/officeDocument/2006/customXml" ds:itemID="{0B2C2161-177C-49B2-B717-3C5F4CA1CA24}">
  <ds:schemaRefs>
    <ds:schemaRef ds:uri="96c6cfda-f397-452f-aaf7-354f8a2af71a"/>
    <ds:schemaRef ds:uri="99a00cc4-59a4-48e2-97a2-f998a8372b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FE5D5B-40EC-45BD-B5BC-DDF51E0415F9}">
  <ds:schemaRefs>
    <ds:schemaRef ds:uri="96c6cfda-f397-452f-aaf7-354f8a2af71a"/>
    <ds:schemaRef ds:uri="99a00cc4-59a4-48e2-97a2-f998a8372b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2853</Words>
  <Application>Microsoft Macintosh PowerPoint</Application>
  <PresentationFormat>Widescreen</PresentationFormat>
  <Paragraphs>261</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Symbol</vt:lpstr>
      <vt:lpstr>Arial</vt:lpstr>
      <vt:lpstr>Lato</vt:lpstr>
      <vt:lpstr>Nunito Sans</vt:lpstr>
      <vt:lpstr>Calibri</vt:lpstr>
      <vt:lpstr>Wingdings</vt:lpstr>
      <vt:lpstr>Dubai</vt:lpstr>
      <vt:lpstr>Office</vt:lpstr>
      <vt:lpstr>PowerPoint Presentation</vt:lpstr>
      <vt:lpstr>Workshop 5  Welchen Mehrwert bringen OER?  Und wie passen OER in das  Hochschul- und Bildungsökosystem?  </vt:lpstr>
      <vt:lpstr>Ausgestaltung des Workshops  </vt:lpstr>
      <vt:lpstr>Scene Setting (10.00 – 10.15)</vt:lpstr>
      <vt:lpstr>Scene Setting</vt:lpstr>
      <vt:lpstr>Scene Setting</vt:lpstr>
      <vt:lpstr>Scene Setting</vt:lpstr>
      <vt:lpstr>Scene Setting</vt:lpstr>
      <vt:lpstr>Scene Setting</vt:lpstr>
      <vt:lpstr>Scene Setting</vt:lpstr>
      <vt:lpstr>Scene Setting</vt:lpstr>
      <vt:lpstr>Scene Setting</vt:lpstr>
      <vt:lpstr>Scene Setting</vt:lpstr>
      <vt:lpstr>Scene Setting</vt:lpstr>
      <vt:lpstr>Scene Setting</vt:lpstr>
      <vt:lpstr>Scene Setting</vt:lpstr>
      <vt:lpstr>Kennenlernen: Woher komme ich? Wer bin ich? (10.15 – 10.30) </vt:lpstr>
      <vt:lpstr>Erfahrungssammlung (10.30 – 10.45)</vt:lpstr>
      <vt:lpstr>World Café I (10.45 – 11.30)</vt:lpstr>
      <vt:lpstr>World Café I (10.45 – 11.30)</vt:lpstr>
      <vt:lpstr>World Café I (10.45 – 11.30)</vt:lpstr>
      <vt:lpstr>World Café I (10.45 – 11.30)</vt:lpstr>
      <vt:lpstr>World Café I (10.45 – 11.30)</vt:lpstr>
      <vt:lpstr>World Café I (10.45 – 11.30)</vt:lpstr>
      <vt:lpstr>World Café II (11.30 – 12.15)</vt:lpstr>
      <vt:lpstr>Vorstellung der Ergebnisse &amp; WrapUp (12.15 – 12.30)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Hilgers</dc:creator>
  <cp:lastModifiedBy>Andreas Meiszner</cp:lastModifiedBy>
  <cp:revision>5</cp:revision>
  <dcterms:created xsi:type="dcterms:W3CDTF">2020-11-02T13:54:24Z</dcterms:created>
  <dcterms:modified xsi:type="dcterms:W3CDTF">2024-11-15T08:45:03Z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0x010100570D305730E5004AB3CA90973BBEB1B6</vt:lpwstr>
  </property>
  <property fmtid="{D5CDD505-2E9C-101B-9397-08002B2CF9AE}" pid="3" name="MediaServiceImageTags">
    <vt:lpwstr/>
  </property>
</Properties>
</file>