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FDA336-A13D-9AE1-6688-7C85E12CD4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98DFBA2-80ED-0829-C7B3-DAC29C19E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06EAB0-60BD-3595-73B6-0F64B9E4F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3B2B-79DC-4017-A469-ADBED9015A8A}" type="datetimeFigureOut">
              <a:rPr lang="de-DE" smtClean="0"/>
              <a:t>25.03.2025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03C894-D7C2-65CC-CE93-406C99342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4016AC-4EC4-6ADB-477D-A579AD914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AA27-14C2-4075-8823-804C4A9B02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9579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578C69-A4BD-DE70-1E67-98B1F79F1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7EDC89E-54F7-FDAD-9BBB-7E832F80F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760E6A-E761-F661-B83D-D6B4C9852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3B2B-79DC-4017-A469-ADBED9015A8A}" type="datetimeFigureOut">
              <a:rPr lang="de-DE" smtClean="0"/>
              <a:t>25.03.2025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D600B7-3C97-42EF-15AA-389506F6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7EFFAB-A1EC-AB02-3FE7-198D61399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AA27-14C2-4075-8823-804C4A9B02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6570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0B78EF1-ACC2-A9F9-D626-B0F509A44E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FB5D8EA-CE1C-B1A8-07D0-0CF9DF89D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FD06E7-29B3-C83F-DA9E-E4857A72D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3B2B-79DC-4017-A469-ADBED9015A8A}" type="datetimeFigureOut">
              <a:rPr lang="de-DE" smtClean="0"/>
              <a:t>25.03.2025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E38734-1829-AE67-141B-13E2BF43A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F966E1-E16B-FCCD-AD55-7579084B3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AA27-14C2-4075-8823-804C4A9B02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697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0CB280-F191-5D1D-9121-B2D31B681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92F0EC-659E-3C00-90E1-54C5A0DE3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2C6FAF-2DEE-9E0A-A273-5FD23F52D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3B2B-79DC-4017-A469-ADBED9015A8A}" type="datetimeFigureOut">
              <a:rPr lang="de-DE" smtClean="0"/>
              <a:t>25.03.2025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1A37F2-9B44-7B4B-3DE0-A1B186BD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6F683E1-2BF9-E9DF-2D3F-2D1A5754B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AA27-14C2-4075-8823-804C4A9B02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557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5BDBA0-CEE7-9185-0F3F-73A7EF8A5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9AF151C-E49E-4DD3-ABE6-E77B1F864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EE080E-E671-6234-7C1B-02FD9D74F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3B2B-79DC-4017-A469-ADBED9015A8A}" type="datetimeFigureOut">
              <a:rPr lang="de-DE" smtClean="0"/>
              <a:t>25.03.2025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F6D5D6-7CB7-C36B-CABE-2FC0B80FD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FEE5F5-4C64-DA2C-B8D0-4CBB3D1E9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AA27-14C2-4075-8823-804C4A9B02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8620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B28D0-FA06-4934-57F6-3E363DB68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1AF59F-B681-0AF2-3C8C-5B99BD7CC5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9C7BA39-F562-D8D5-F92B-EA36A1E79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A224949-1FB8-F33B-8978-394D353CA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3B2B-79DC-4017-A469-ADBED9015A8A}" type="datetimeFigureOut">
              <a:rPr lang="de-DE" smtClean="0"/>
              <a:t>25.03.2025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ABE8A33-BFC9-D93D-D40A-9AFBB979F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9674A4-F20E-E7AD-A6F8-CBEC8A08B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AA27-14C2-4075-8823-804C4A9B02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1716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B789CB-6993-AD80-591F-F290E423B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0B7374-F140-03CB-2A92-DF275D60A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0590930-0086-637B-BC18-B10BE4AC3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64A0901-18AC-B58F-B36A-2B8D9CC3CF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41959F8-C336-2A64-32E7-6F18154555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96248FE-2CB7-04E4-A07A-A6603E208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3B2B-79DC-4017-A469-ADBED9015A8A}" type="datetimeFigureOut">
              <a:rPr lang="de-DE" smtClean="0"/>
              <a:t>25.03.2025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B637F09-B00B-1A81-C39D-A892D7A99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78BAD77-E553-B532-C60E-CF391E605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AA27-14C2-4075-8823-804C4A9B02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5949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8551C1-FB2C-B13D-B067-45F37BAE9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40670D0-EFC0-7559-85D7-565EF496C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3B2B-79DC-4017-A469-ADBED9015A8A}" type="datetimeFigureOut">
              <a:rPr lang="de-DE" smtClean="0"/>
              <a:t>25.03.2025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FBCFCB-1FD0-463B-5571-11DAE88D7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DA155B0-588F-9E54-CE1E-A75FE613E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AA27-14C2-4075-8823-804C4A9B02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057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FD737EA-9A9F-7484-F277-CFE3A6E9A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3B2B-79DC-4017-A469-ADBED9015A8A}" type="datetimeFigureOut">
              <a:rPr lang="de-DE" smtClean="0"/>
              <a:t>25.03.2025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50B828C-0D60-EBE1-6E5A-3DD1D556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02FB5-B384-3A5D-7F87-C95EBD82B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AA27-14C2-4075-8823-804C4A9B02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591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576A2A-4C86-BD95-362C-CC970F0B4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B023EF-7715-AD6B-082C-14BFD54B1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CED5EA9-435E-994F-32A9-0A7AD2A246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A24D0BE-BABD-05A5-C456-245526D71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3B2B-79DC-4017-A469-ADBED9015A8A}" type="datetimeFigureOut">
              <a:rPr lang="de-DE" smtClean="0"/>
              <a:t>25.03.2025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56DD21D-5D93-E8A6-112C-75CE5F881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C6E1895-549C-C1CD-4BE4-402B7FC01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AA27-14C2-4075-8823-804C4A9B02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780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E79081-16E7-C273-E023-D01CB9286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35605A0-D7EF-217F-E54E-08AD5B8C1F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DEA0273-15C4-933D-D0C3-4E054C79B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2A5CCB3-4D34-E6D9-6DF7-721FFDEBD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3B2B-79DC-4017-A469-ADBED9015A8A}" type="datetimeFigureOut">
              <a:rPr lang="de-DE" smtClean="0"/>
              <a:t>25.03.2025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BBE7B7C-735B-D01F-73CC-4AE6EF7CA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CFB15F6-CF95-57ED-568A-D62DB68B4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AA27-14C2-4075-8823-804C4A9B02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125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FDD2B58-D2CC-A450-3E4C-0CA27A1B1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6603903-F493-A578-BD72-85F7449B2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D7ED2D-1D12-1CB5-1770-E64F70243F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0D3B2B-79DC-4017-A469-ADBED9015A8A}" type="datetimeFigureOut">
              <a:rPr lang="de-DE" smtClean="0"/>
              <a:t>25.03.2025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D86CD4-3E2A-91D2-DCC2-2F37AD762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3A0998-FA33-045D-C0EC-C73ECF0DC1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6FAA27-14C2-4075-8823-804C4A9B02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409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" TargetMode="External"/><Relationship Id="rId2" Type="http://schemas.openxmlformats.org/officeDocument/2006/relationships/hyperlink" Target="https://www.orca.nrw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EBAFAAA-FD18-3F0C-6FE0-4CC0C97F9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503"/>
            <a:ext cx="12271229" cy="650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9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FE302-DBED-0AE6-05EA-3ED6EE553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5424E08-B9A1-5F17-B38E-D9C54CF70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" y="2472760"/>
            <a:ext cx="11036300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Word Cloud und die Tabellen </a:t>
            </a:r>
            <a:r>
              <a: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stammen aus der 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Dokumentation des Online-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Workhops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„Wie können wir künstliche Intelligenz für OER sinnvoll nutzen“ von ORCA.nrw am 20. Februar 2</a:t>
            </a:r>
            <a:r>
              <a: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024 von 10:00 Uhr bis 12:00 Uhr.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 stammen 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von Daniel Diekmann für das Landesportal 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ORCA.nrw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 sind lizenziert unter CC-BY 4.0 (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https://creativecommons.org/licenses/by-sa/4.0/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kumimoji="0" lang="de-DE" alt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69" name="Grafik 3" descr="Creative-Commons-Lizenzen - TU Berlin">
            <a:extLst>
              <a:ext uri="{FF2B5EF4-FFF2-40B4-BE49-F238E27FC236}">
                <a16:creationId xmlns:a16="http://schemas.microsoft.com/office/drawing/2014/main" id="{9746CFF3-E6FF-222F-DC39-688A12CAD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7" t="21457" r="8466" b="21072"/>
          <a:stretch>
            <a:fillRect/>
          </a:stretch>
        </p:blipFill>
        <p:spPr bwMode="auto">
          <a:xfrm>
            <a:off x="4664074" y="4191865"/>
            <a:ext cx="2473325" cy="95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70ED95D-6591-FBEF-C3D8-25FF6C211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4580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37F38-FF1E-7922-AE53-454BE7CA2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26E8FD0B-4287-2D7D-47A4-1E533D551D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663727"/>
              </p:ext>
            </p:extLst>
          </p:nvPr>
        </p:nvGraphicFramePr>
        <p:xfrm>
          <a:off x="684354" y="489675"/>
          <a:ext cx="10823292" cy="61057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8600">
                  <a:extLst>
                    <a:ext uri="{9D8B030D-6E8A-4147-A177-3AD203B41FA5}">
                      <a16:colId xmlns:a16="http://schemas.microsoft.com/office/drawing/2014/main" val="2799730978"/>
                    </a:ext>
                  </a:extLst>
                </a:gridCol>
                <a:gridCol w="8764692">
                  <a:extLst>
                    <a:ext uri="{9D8B030D-6E8A-4147-A177-3AD203B41FA5}">
                      <a16:colId xmlns:a16="http://schemas.microsoft.com/office/drawing/2014/main" val="4175404851"/>
                    </a:ext>
                  </a:extLst>
                </a:gridCol>
              </a:tblGrid>
              <a:tr h="243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 dirty="0">
                          <a:effectLst/>
                        </a:rPr>
                        <a:t> </a:t>
                      </a:r>
                      <a:endParaRPr lang="de-DE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>
                          <a:effectLst/>
                        </a:rPr>
                        <a:t>Studierende</a:t>
                      </a:r>
                      <a:endParaRPr lang="de-D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0464611"/>
                  </a:ext>
                </a:extLst>
              </a:tr>
              <a:tr h="1253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>
                          <a:effectLst/>
                        </a:rPr>
                        <a:t>OER suchen und finden</a:t>
                      </a:r>
                      <a:endParaRPr lang="de-D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Chatten mit einem Chatbot zur Veranstaltung, der sich aus Skripten/Videos gespeist hat.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Suche in Allen Repos (OERSI), Google usw. nach OER-Material zu einer Frage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Prüfungsvorbereitung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Die richtigen OER für die eigenen Lernziele finden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Automatische Verschlagwortung/Volltextsuche </a:t>
                      </a:r>
                      <a:r>
                        <a:rPr lang="de-DE" sz="1800" kern="100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de-DE" sz="1800" kern="100" dirty="0">
                          <a:effectLst/>
                        </a:rPr>
                        <a:t> besseres Finden</a:t>
                      </a:r>
                      <a:endParaRPr lang="de-DE" sz="1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8445690"/>
                  </a:ext>
                </a:extLst>
              </a:tr>
              <a:tr h="496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>
                          <a:effectLst/>
                        </a:rPr>
                        <a:t>OER anpassen/ überarbeiten</a:t>
                      </a:r>
                      <a:endParaRPr lang="de-D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Erhalten Lernmaterial nach ihren Präferenzen /barrierefrei, muttersprachlich, grafisch anders aufbereitet)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Fehler leichter erkennen und</a:t>
                      </a:r>
                      <a:endParaRPr lang="de-DE" sz="1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8489560"/>
                  </a:ext>
                </a:extLst>
              </a:tr>
              <a:tr h="243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>
                          <a:effectLst/>
                        </a:rPr>
                        <a:t>OER erstellen</a:t>
                      </a:r>
                      <a:endParaRPr lang="de-D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>
                          <a:effectLst/>
                        </a:rPr>
                        <a:t>Studis können in Lehrprojekten OER mit Hilfe von KI erstellen und dabei ihre Digital Skills weiterentwickeln</a:t>
                      </a:r>
                      <a:endParaRPr lang="de-DE" sz="1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4751016"/>
                  </a:ext>
                </a:extLst>
              </a:tr>
              <a:tr h="20130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>
                          <a:effectLst/>
                        </a:rPr>
                        <a:t>OER nutzen</a:t>
                      </a:r>
                      <a:endParaRPr lang="de-D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OER mit </a:t>
                      </a:r>
                      <a:r>
                        <a:rPr lang="de-DE" sz="1800" kern="100" dirty="0" err="1">
                          <a:effectLst/>
                        </a:rPr>
                        <a:t>TranscriptOER</a:t>
                      </a:r>
                      <a:r>
                        <a:rPr lang="de-DE" sz="1800" kern="100" dirty="0">
                          <a:effectLst/>
                        </a:rPr>
                        <a:t> verschriftlichen lassen. Generell: Umfangreiches Material zusammenfassen lassen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Transkribierte OER weiterentwickeln: Aufgaben dazu mit KI erstellen lassen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Sprache vereinfachen lassen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Transkriptionen oder Untertitel erstellen lassen (Barrierefreiheit)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Grafiken/Tabellen erklären lassen (Barrierefreiheit)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Niederschwelliger Zugang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Chat-Bot / Dialog: Sokratische Methode zum lernen neuer Inhalte auf OER-Basis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endParaRPr lang="de-DE" sz="1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497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6271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77EDD-F1B0-00F6-9406-3F27E9A7C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06BF7D94-4E0B-ED56-B5DC-B8C9A27316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206139"/>
              </p:ext>
            </p:extLst>
          </p:nvPr>
        </p:nvGraphicFramePr>
        <p:xfrm>
          <a:off x="286798" y="196055"/>
          <a:ext cx="11618403" cy="64658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9345">
                  <a:extLst>
                    <a:ext uri="{9D8B030D-6E8A-4147-A177-3AD203B41FA5}">
                      <a16:colId xmlns:a16="http://schemas.microsoft.com/office/drawing/2014/main" val="637243878"/>
                    </a:ext>
                  </a:extLst>
                </a:gridCol>
                <a:gridCol w="10109058">
                  <a:extLst>
                    <a:ext uri="{9D8B030D-6E8A-4147-A177-3AD203B41FA5}">
                      <a16:colId xmlns:a16="http://schemas.microsoft.com/office/drawing/2014/main" val="3704178512"/>
                    </a:ext>
                  </a:extLst>
                </a:gridCol>
              </a:tblGrid>
              <a:tr h="161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00">
                          <a:effectLst/>
                        </a:rPr>
                        <a:t> 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0" marR="64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00">
                          <a:effectLst/>
                        </a:rPr>
                        <a:t>Lehrende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0" marR="64840" marT="0" marB="0"/>
                </a:tc>
                <a:extLst>
                  <a:ext uri="{0D108BD9-81ED-4DB2-BD59-A6C34878D82A}">
                    <a16:rowId xmlns:a16="http://schemas.microsoft.com/office/drawing/2014/main" val="3821206656"/>
                  </a:ext>
                </a:extLst>
              </a:tr>
              <a:tr h="5004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00">
                          <a:effectLst/>
                        </a:rPr>
                        <a:t>OER suchen und finden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0" marR="6484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600" kern="100">
                          <a:effectLst/>
                        </a:rPr>
                        <a:t>Brainstorming: Wonach suche ich eigentlich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600" kern="100">
                          <a:effectLst/>
                        </a:rPr>
                        <a:t>KI zur Suche nach OER außerhalb der entspr. Repositorien Nutzen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de-DE" sz="1600" kern="100">
                          <a:effectLst/>
                        </a:rPr>
                        <a:t>Suchmaschinenoptimierung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40" marR="64840" marT="0" marB="0"/>
                </a:tc>
                <a:extLst>
                  <a:ext uri="{0D108BD9-81ED-4DB2-BD59-A6C34878D82A}">
                    <a16:rowId xmlns:a16="http://schemas.microsoft.com/office/drawing/2014/main" val="197281389"/>
                  </a:ext>
                </a:extLst>
              </a:tr>
              <a:tr h="11788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00">
                          <a:effectLst/>
                        </a:rPr>
                        <a:t>OER anpassen/ überarbeiten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0" marR="6484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600" kern="100" dirty="0">
                          <a:effectLst/>
                        </a:rPr>
                        <a:t>Bearbeitung von vorhandenen Bildmaterialien für die Lehre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600" kern="100" dirty="0">
                          <a:effectLst/>
                        </a:rPr>
                        <a:t>Fehler leichter erkennen und ausbessern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600" kern="100" dirty="0">
                          <a:effectLst/>
                        </a:rPr>
                        <a:t>Erstellung parametrisierter Aufgaben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600" kern="100" dirty="0">
                          <a:effectLst/>
                        </a:rPr>
                        <a:t>OER auf eigene Lehrveranstaltung anpassen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600" kern="100" dirty="0">
                          <a:effectLst/>
                        </a:rPr>
                        <a:t>OER individuell Anpassen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600" kern="100" dirty="0">
                          <a:effectLst/>
                        </a:rPr>
                        <a:t>OER übersetzen lassen für ausländische Studieren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de-DE" sz="1600" kern="100" dirty="0">
                          <a:effectLst/>
                        </a:rPr>
                        <a:t>OER automatisiert anpassen lassen (z.B. sprachliche Überarbeitung, Kürzung, Übersetzung)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40" marR="64840" marT="0" marB="0"/>
                </a:tc>
                <a:extLst>
                  <a:ext uri="{0D108BD9-81ED-4DB2-BD59-A6C34878D82A}">
                    <a16:rowId xmlns:a16="http://schemas.microsoft.com/office/drawing/2014/main" val="768379498"/>
                  </a:ext>
                </a:extLst>
              </a:tr>
              <a:tr h="1348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00">
                          <a:effectLst/>
                        </a:rPr>
                        <a:t>OER erstellen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0" marR="6484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600" kern="100">
                          <a:effectLst/>
                        </a:rPr>
                        <a:t>Bilder und Grafiken generieren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600" kern="100">
                          <a:effectLst/>
                        </a:rPr>
                        <a:t>Glossar erstellen lassen zu einer Veranstaltung/einem Thema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600" kern="100">
                          <a:effectLst/>
                        </a:rPr>
                        <a:t>Inhalte in geeigneter Form aufbereiten lassen (z.B. indem die Zielgruppe beschrieben wird)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600" kern="100">
                          <a:effectLst/>
                        </a:rPr>
                        <a:t>Schmuckbilder für Präsentationen generieren lassen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600" kern="100">
                          <a:effectLst/>
                        </a:rPr>
                        <a:t>Generierung einfacher Quizzes zur Selbstüberprüfung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600" kern="100">
                          <a:effectLst/>
                        </a:rPr>
                        <a:t>Erstellung von Audio/Video zu Lehrmaterialien mithilfe von KI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600" kern="100">
                          <a:effectLst/>
                        </a:rPr>
                        <a:t>Testfragen automatisiert erstellen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de-DE" sz="1600" kern="100">
                          <a:effectLst/>
                        </a:rPr>
                        <a:t>Mustervorlagen (für Beispiele, LV-Pläne, Aufgaben etc.) erstellen lassen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40" marR="64840" marT="0" marB="0"/>
                </a:tc>
                <a:extLst>
                  <a:ext uri="{0D108BD9-81ED-4DB2-BD59-A6C34878D82A}">
                    <a16:rowId xmlns:a16="http://schemas.microsoft.com/office/drawing/2014/main" val="1860208503"/>
                  </a:ext>
                </a:extLst>
              </a:tr>
              <a:tr h="5004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00">
                          <a:effectLst/>
                        </a:rPr>
                        <a:t>OER nutzen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0" marR="6484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600" kern="100">
                          <a:effectLst/>
                        </a:rPr>
                        <a:t>Inspiration sammeln, nach was für OER man Ausschau halten könnte (Medienmaterial)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600" kern="100">
                          <a:effectLst/>
                        </a:rPr>
                        <a:t>Sammlungen von EOR erstellen lassen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de-DE" sz="1600" kern="100">
                          <a:effectLst/>
                        </a:rPr>
                        <a:t>Prüfungsaufgaben aus Material generieren lassen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40" marR="64840" marT="0" marB="0"/>
                </a:tc>
                <a:extLst>
                  <a:ext uri="{0D108BD9-81ED-4DB2-BD59-A6C34878D82A}">
                    <a16:rowId xmlns:a16="http://schemas.microsoft.com/office/drawing/2014/main" val="733836983"/>
                  </a:ext>
                </a:extLst>
              </a:tr>
              <a:tr h="5004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00">
                          <a:effectLst/>
                        </a:rPr>
                        <a:t>OER veröffentlichen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0" marR="6484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600" kern="100" dirty="0">
                          <a:effectLst/>
                        </a:rPr>
                        <a:t>Erstellung von </a:t>
                      </a:r>
                      <a:r>
                        <a:rPr lang="de-DE" sz="1600" kern="100" dirty="0" err="1">
                          <a:effectLst/>
                        </a:rPr>
                        <a:t>Metdaten</a:t>
                      </a:r>
                      <a:r>
                        <a:rPr lang="de-DE" sz="1600" kern="100" dirty="0">
                          <a:effectLst/>
                        </a:rPr>
                        <a:t> bzw. Detailinformationen zu meiner OER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600" kern="100" dirty="0">
                          <a:effectLst/>
                        </a:rPr>
                        <a:t>In LVs einbinden, wie Studierende OER auch teilen können – evtl. mit Chatbot-Assistenz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de-DE" sz="1600" kern="100" dirty="0">
                          <a:effectLst/>
                        </a:rPr>
                        <a:t>Unterstützung: Was wird für die Veröffentlichung von XY benötigt?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40" marR="64840" marT="0" marB="0"/>
                </a:tc>
                <a:extLst>
                  <a:ext uri="{0D108BD9-81ED-4DB2-BD59-A6C34878D82A}">
                    <a16:rowId xmlns:a16="http://schemas.microsoft.com/office/drawing/2014/main" val="1793269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996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83C37-7B91-7DF4-FA49-1B13DF24A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5F96C171-9707-CD6D-384D-C1DF40E2A3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026587"/>
              </p:ext>
            </p:extLst>
          </p:nvPr>
        </p:nvGraphicFramePr>
        <p:xfrm>
          <a:off x="329756" y="68386"/>
          <a:ext cx="11557887" cy="66753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8321">
                  <a:extLst>
                    <a:ext uri="{9D8B030D-6E8A-4147-A177-3AD203B41FA5}">
                      <a16:colId xmlns:a16="http://schemas.microsoft.com/office/drawing/2014/main" val="3743696180"/>
                    </a:ext>
                  </a:extLst>
                </a:gridCol>
                <a:gridCol w="9359566">
                  <a:extLst>
                    <a:ext uri="{9D8B030D-6E8A-4147-A177-3AD203B41FA5}">
                      <a16:colId xmlns:a16="http://schemas.microsoft.com/office/drawing/2014/main" val="32972506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>
                          <a:effectLst/>
                        </a:rPr>
                        <a:t> </a:t>
                      </a:r>
                      <a:endParaRPr lang="de-D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>
                          <a:effectLst/>
                        </a:rPr>
                        <a:t>HS-Didaktik</a:t>
                      </a:r>
                      <a:endParaRPr lang="de-D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13465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>
                          <a:effectLst/>
                        </a:rPr>
                        <a:t>OER suchen und finden</a:t>
                      </a:r>
                      <a:endParaRPr lang="de-D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>
                          <a:effectLst/>
                        </a:rPr>
                        <a:t>Unterstützung bei Suche, Empfehlungen zu ähnlichen Inhalten bieten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>
                          <a:effectLst/>
                        </a:rPr>
                        <a:t>Schlagen mögliche Methoden zu einem Lernergebnis vor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>
                          <a:effectLst/>
                        </a:rPr>
                        <a:t>Finden eine gute Umsetzung für Patterns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>
                          <a:effectLst/>
                        </a:rPr>
                        <a:t>Verschiedene Prüfungsformate zu einem Thema recherchieren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>
                          <a:effectLst/>
                        </a:rPr>
                        <a:t>Metadaten generieren</a:t>
                      </a:r>
                      <a:endParaRPr lang="de-DE" sz="1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50261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 dirty="0">
                          <a:effectLst/>
                        </a:rPr>
                        <a:t>OER anpassen/ überarbeiten</a:t>
                      </a:r>
                      <a:endParaRPr lang="de-DE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Andere Medienformate erstellen für Inklusive Bildung, z.B. Textversion, Bilder etc.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Textbasiertes Material bebildern lassen (auch wenn rein ästhetisch motivierte Bilder nicht zum Lernen beitragen)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Vorhandene OER/Materialien automatisch übersetzen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OER anreichern mit gemeinfreien Bildern, Infografiken, Quiz, Zusammenfassungen erstellen, Leitfragen, Prüfungsfragen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Vorhandene OER-Materialien automatisch übersetzen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Bilder beschreiben lassen (automatisiert), um Materialien barrierearm zu gestalten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Barrierefreie(</a:t>
                      </a:r>
                      <a:r>
                        <a:rPr lang="de-DE" sz="1800" kern="100" dirty="0" err="1">
                          <a:effectLst/>
                        </a:rPr>
                        <a:t>re</a:t>
                      </a:r>
                      <a:r>
                        <a:rPr lang="de-DE" sz="1800" kern="100" dirty="0">
                          <a:effectLst/>
                        </a:rPr>
                        <a:t>) (Nach-)Bearbeitung von OERs</a:t>
                      </a:r>
                      <a:endParaRPr lang="de-DE" sz="1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10250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>
                          <a:effectLst/>
                        </a:rPr>
                        <a:t>OER erstellen</a:t>
                      </a:r>
                      <a:endParaRPr lang="de-D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Recherchen erleichtern, Schlagworte finden, Themenverwandtschaften erkennen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Materialien, Tutorials etc. für Didaktik erstellen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 err="1">
                          <a:effectLst/>
                        </a:rPr>
                        <a:t>Lernstandsüberprüfung</a:t>
                      </a:r>
                      <a:r>
                        <a:rPr lang="de-DE" sz="1800" kern="100" dirty="0">
                          <a:effectLst/>
                        </a:rPr>
                        <a:t>, Fragen generieren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Vorgefertigte Layouts, die OER-tauglich sind</a:t>
                      </a:r>
                      <a:endParaRPr lang="de-DE" sz="1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9070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>
                          <a:effectLst/>
                        </a:rPr>
                        <a:t>OER nutzen</a:t>
                      </a:r>
                      <a:endParaRPr lang="de-D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>
                          <a:effectLst/>
                        </a:rPr>
                        <a:t> </a:t>
                      </a:r>
                      <a:endParaRPr lang="de-D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7375651"/>
                  </a:ext>
                </a:extLst>
              </a:tr>
              <a:tr h="340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>
                          <a:effectLst/>
                        </a:rPr>
                        <a:t>OER veröffentlichen</a:t>
                      </a:r>
                      <a:endParaRPr lang="de-D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Überblick über Repositorien</a:t>
                      </a:r>
                      <a:endParaRPr lang="de-DE" sz="1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3507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>
                          <a:effectLst/>
                        </a:rPr>
                        <a:t>Andere Bereiche</a:t>
                      </a:r>
                      <a:endParaRPr lang="de-D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OER-Hilfeportal/ KI-</a:t>
                      </a:r>
                      <a:r>
                        <a:rPr lang="de-DE" sz="1800" kern="100" dirty="0" err="1">
                          <a:effectLst/>
                        </a:rPr>
                        <a:t>Assistant</a:t>
                      </a:r>
                      <a:r>
                        <a:rPr lang="de-DE" sz="1800" kern="100" dirty="0">
                          <a:effectLst/>
                        </a:rPr>
                        <a:t>, der OER-Supportmaterial durchsucht</a:t>
                      </a:r>
                      <a:endParaRPr lang="de-DE" sz="1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2801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1539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D145DA-5937-CAED-2024-E7CC3424B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C2EDC438-FE1B-628D-D4EE-4E03BFBA7500}"/>
              </a:ext>
            </a:extLst>
          </p:cNvPr>
          <p:cNvGraphicFramePr>
            <a:graphicFrameLocks noGrp="1"/>
          </p:cNvGraphicFramePr>
          <p:nvPr/>
        </p:nvGraphicFramePr>
        <p:xfrm>
          <a:off x="329756" y="68386"/>
          <a:ext cx="11557887" cy="66753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8321">
                  <a:extLst>
                    <a:ext uri="{9D8B030D-6E8A-4147-A177-3AD203B41FA5}">
                      <a16:colId xmlns:a16="http://schemas.microsoft.com/office/drawing/2014/main" val="3743696180"/>
                    </a:ext>
                  </a:extLst>
                </a:gridCol>
                <a:gridCol w="9359566">
                  <a:extLst>
                    <a:ext uri="{9D8B030D-6E8A-4147-A177-3AD203B41FA5}">
                      <a16:colId xmlns:a16="http://schemas.microsoft.com/office/drawing/2014/main" val="32972506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>
                          <a:effectLst/>
                        </a:rPr>
                        <a:t> </a:t>
                      </a:r>
                      <a:endParaRPr lang="de-D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>
                          <a:effectLst/>
                        </a:rPr>
                        <a:t>HS-Didaktik</a:t>
                      </a:r>
                      <a:endParaRPr lang="de-D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13465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>
                          <a:effectLst/>
                        </a:rPr>
                        <a:t>OER suchen und finden</a:t>
                      </a:r>
                      <a:endParaRPr lang="de-D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>
                          <a:effectLst/>
                        </a:rPr>
                        <a:t>Unterstützung bei Suche, Empfehlungen zu ähnlichen Inhalten bieten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>
                          <a:effectLst/>
                        </a:rPr>
                        <a:t>Schlagen mögliche Methoden zu einem Lernergebnis vor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>
                          <a:effectLst/>
                        </a:rPr>
                        <a:t>Finden eine gute Umsetzung für Patterns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>
                          <a:effectLst/>
                        </a:rPr>
                        <a:t>Verschiedene Prüfungsformate zu einem Thema recherchieren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>
                          <a:effectLst/>
                        </a:rPr>
                        <a:t>Metadaten generieren</a:t>
                      </a:r>
                      <a:endParaRPr lang="de-DE" sz="1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50261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 dirty="0">
                          <a:effectLst/>
                        </a:rPr>
                        <a:t>OER anpassen/ überarbeiten</a:t>
                      </a:r>
                      <a:endParaRPr lang="de-DE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Andere Medienformate erstellen für Inklusive Bildung, z.B. Textversion, Bilder etc.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Textbasiertes Material bebildern lassen (auch wenn rein ästhetisch motivierte Bilder nicht zum Lernen beitragen)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Vorhandene OER/Materialien automatisch übersetzen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OER anreichern mit gemeinfreien Bildern, Infografiken, Quiz, Zusammenfassungen erstellen, Leitfragen, Prüfungsfragen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Vorhandene OER-Materialien automatisch übersetzen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Bilder beschreiben lassen (automatisiert), um Materialien barrierearm zu gestalten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Barrierefreie(</a:t>
                      </a:r>
                      <a:r>
                        <a:rPr lang="de-DE" sz="1800" kern="100" dirty="0" err="1">
                          <a:effectLst/>
                        </a:rPr>
                        <a:t>re</a:t>
                      </a:r>
                      <a:r>
                        <a:rPr lang="de-DE" sz="1800" kern="100" dirty="0">
                          <a:effectLst/>
                        </a:rPr>
                        <a:t>) (Nach-)Bearbeitung von OERs</a:t>
                      </a:r>
                      <a:endParaRPr lang="de-DE" sz="1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10250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>
                          <a:effectLst/>
                        </a:rPr>
                        <a:t>OER erstellen</a:t>
                      </a:r>
                      <a:endParaRPr lang="de-D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Recherchen erleichtern, Schlagworte finden, Themenverwandtschaften erkennen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Materialien, Tutorials etc. für Didaktik erstellen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 err="1">
                          <a:effectLst/>
                        </a:rPr>
                        <a:t>Lernstandsüberprüfung</a:t>
                      </a:r>
                      <a:r>
                        <a:rPr lang="de-DE" sz="1800" kern="100" dirty="0">
                          <a:effectLst/>
                        </a:rPr>
                        <a:t>, Fragen generieren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Vorgefertigte Layouts, die OER-tauglich sind</a:t>
                      </a:r>
                      <a:endParaRPr lang="de-DE" sz="1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9070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>
                          <a:effectLst/>
                        </a:rPr>
                        <a:t>OER nutzen</a:t>
                      </a:r>
                      <a:endParaRPr lang="de-D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>
                          <a:effectLst/>
                        </a:rPr>
                        <a:t> </a:t>
                      </a:r>
                      <a:endParaRPr lang="de-D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7375651"/>
                  </a:ext>
                </a:extLst>
              </a:tr>
              <a:tr h="340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>
                          <a:effectLst/>
                        </a:rPr>
                        <a:t>OER veröffentlichen</a:t>
                      </a:r>
                      <a:endParaRPr lang="de-D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Überblick über Repositorien</a:t>
                      </a:r>
                      <a:endParaRPr lang="de-DE" sz="1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3507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>
                          <a:effectLst/>
                        </a:rPr>
                        <a:t>Andere Bereiche</a:t>
                      </a:r>
                      <a:endParaRPr lang="de-D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OER-Hilfeportal/ KI-</a:t>
                      </a:r>
                      <a:r>
                        <a:rPr lang="de-DE" sz="1800" kern="100" dirty="0" err="1">
                          <a:effectLst/>
                        </a:rPr>
                        <a:t>Assistant</a:t>
                      </a:r>
                      <a:r>
                        <a:rPr lang="de-DE" sz="1800" kern="100" dirty="0">
                          <a:effectLst/>
                        </a:rPr>
                        <a:t>, der OER-Supportmaterial durchsucht</a:t>
                      </a:r>
                      <a:endParaRPr lang="de-DE" sz="1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2801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197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15CB9-6BC3-1EFC-2351-9302B8F20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C2029D25-DF85-8862-13B5-4F5FDECB6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514511"/>
              </p:ext>
            </p:extLst>
          </p:nvPr>
        </p:nvGraphicFramePr>
        <p:xfrm>
          <a:off x="1371917" y="1370743"/>
          <a:ext cx="9448165" cy="3740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7050">
                  <a:extLst>
                    <a:ext uri="{9D8B030D-6E8A-4147-A177-3AD203B41FA5}">
                      <a16:colId xmlns:a16="http://schemas.microsoft.com/office/drawing/2014/main" val="1299241443"/>
                    </a:ext>
                  </a:extLst>
                </a:gridCol>
                <a:gridCol w="7651115">
                  <a:extLst>
                    <a:ext uri="{9D8B030D-6E8A-4147-A177-3AD203B41FA5}">
                      <a16:colId xmlns:a16="http://schemas.microsoft.com/office/drawing/2014/main" val="9020883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>
                          <a:effectLst/>
                        </a:rPr>
                        <a:t> </a:t>
                      </a:r>
                      <a:endParaRPr lang="de-D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>
                          <a:effectLst/>
                        </a:rPr>
                        <a:t>Bibliotheken</a:t>
                      </a:r>
                      <a:endParaRPr lang="de-D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9962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 dirty="0">
                          <a:effectLst/>
                        </a:rPr>
                        <a:t>OER suchen und finden</a:t>
                      </a:r>
                      <a:endParaRPr lang="de-DE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>
                          <a:effectLst/>
                        </a:rPr>
                        <a:t>Stellen Infrastruktur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>
                          <a:effectLst/>
                        </a:rPr>
                        <a:t>Durch Metadaten Integration in Katalog </a:t>
                      </a:r>
                      <a:r>
                        <a:rPr lang="de-DE" sz="1800" kern="1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de-DE" sz="1800" kern="100">
                          <a:effectLst/>
                        </a:rPr>
                        <a:t> automatisch erstellte Sammlungen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>
                          <a:effectLst/>
                        </a:rPr>
                        <a:t>KI-Suche über alles statt nur Suchschlitz</a:t>
                      </a:r>
                      <a:endParaRPr lang="de-DE" sz="1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35027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>
                          <a:effectLst/>
                        </a:rPr>
                        <a:t>OER anpassen/ überarbeiten</a:t>
                      </a:r>
                      <a:endParaRPr lang="de-D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 </a:t>
                      </a:r>
                      <a:endParaRPr lang="de-DE" sz="1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7285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>
                          <a:effectLst/>
                        </a:rPr>
                        <a:t>OER erstellen</a:t>
                      </a:r>
                      <a:endParaRPr lang="de-D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>
                          <a:effectLst/>
                        </a:rPr>
                        <a:t>Vorgefertigte Layouts, die OER-tauglich sind</a:t>
                      </a:r>
                      <a:endParaRPr lang="de-DE" sz="1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88163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>
                          <a:effectLst/>
                        </a:rPr>
                        <a:t>OER nutzen</a:t>
                      </a:r>
                      <a:endParaRPr lang="de-D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>
                          <a:effectLst/>
                        </a:rPr>
                        <a:t> </a:t>
                      </a:r>
                      <a:endParaRPr lang="de-D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85777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>
                          <a:effectLst/>
                        </a:rPr>
                        <a:t>OER veröffentlichen</a:t>
                      </a:r>
                      <a:endParaRPr lang="de-D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>
                          <a:effectLst/>
                        </a:rPr>
                        <a:t>Beschreibungen von OERs erstellen lassen (ähnlich wie ein Abstract)</a:t>
                      </a:r>
                      <a:endParaRPr lang="de-DE" sz="1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36513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>
                          <a:effectLst/>
                        </a:rPr>
                        <a:t>Andere Bereiche</a:t>
                      </a:r>
                      <a:endParaRPr lang="de-D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OER-Hilfeportal/ KI-</a:t>
                      </a:r>
                      <a:r>
                        <a:rPr lang="de-DE" sz="1800" kern="100" dirty="0" err="1">
                          <a:effectLst/>
                        </a:rPr>
                        <a:t>Assistant</a:t>
                      </a:r>
                      <a:r>
                        <a:rPr lang="de-DE" sz="1800" kern="100" dirty="0">
                          <a:effectLst/>
                        </a:rPr>
                        <a:t>, der OER-Supportmaterial durchsucht</a:t>
                      </a:r>
                      <a:endParaRPr lang="de-DE" sz="1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9291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0282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ECE0D-5EAB-A4F4-7A0B-1DF0E400A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5D8A9539-C8BD-B78E-E6B9-28F066E856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870911"/>
              </p:ext>
            </p:extLst>
          </p:nvPr>
        </p:nvGraphicFramePr>
        <p:xfrm>
          <a:off x="1371917" y="531588"/>
          <a:ext cx="9448165" cy="57948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7050">
                  <a:extLst>
                    <a:ext uri="{9D8B030D-6E8A-4147-A177-3AD203B41FA5}">
                      <a16:colId xmlns:a16="http://schemas.microsoft.com/office/drawing/2014/main" val="1075147877"/>
                    </a:ext>
                  </a:extLst>
                </a:gridCol>
                <a:gridCol w="7651115">
                  <a:extLst>
                    <a:ext uri="{9D8B030D-6E8A-4147-A177-3AD203B41FA5}">
                      <a16:colId xmlns:a16="http://schemas.microsoft.com/office/drawing/2014/main" val="29581962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>
                          <a:effectLst/>
                        </a:rPr>
                        <a:t> </a:t>
                      </a:r>
                      <a:endParaRPr lang="de-D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>
                          <a:effectLst/>
                        </a:rPr>
                        <a:t>OER-Portale</a:t>
                      </a:r>
                      <a:endParaRPr lang="de-D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54011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 dirty="0">
                          <a:effectLst/>
                        </a:rPr>
                        <a:t>OER suchen und finden</a:t>
                      </a:r>
                      <a:endParaRPr lang="de-DE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Basierend auf Kompetenzrahmen/Lehrplänen automatische Herausforderungen und Aufgaben zu den OER Primärmaterialien erstellen lassen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Metadaten automatisch erstellen und Standardisierung nutzen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Kategorien zu einem Thema finden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KI-Chatbot zur Unterrichtsplanung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Bieten Profile von OER-Autor*innen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Metadaten zur Verschlagwortung von OER automatisiert generieren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Niederschwelliger Zugang/Suchfunktion</a:t>
                      </a:r>
                      <a:endParaRPr lang="de-DE" sz="1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23987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>
                          <a:effectLst/>
                        </a:rPr>
                        <a:t>OER anpassen/ überarbeiten</a:t>
                      </a:r>
                      <a:endParaRPr lang="de-D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OER-Inhalt übersetzen/anpassen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Inhaltliche Ergänzung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Alters- und zielgruppenspezifische Variationen</a:t>
                      </a:r>
                      <a:endParaRPr lang="de-DE" sz="1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67095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>
                          <a:effectLst/>
                        </a:rPr>
                        <a:t>OER erstellen</a:t>
                      </a:r>
                      <a:endParaRPr lang="de-D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>
                          <a:effectLst/>
                        </a:rPr>
                        <a:t>KI-Software für die Prüfung von Rechtsverletzungen einsetzen</a:t>
                      </a:r>
                      <a:endParaRPr lang="de-DE" sz="1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8130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>
                          <a:effectLst/>
                        </a:rPr>
                        <a:t>OER nutzen</a:t>
                      </a:r>
                      <a:endParaRPr lang="de-D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Prompts als OER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Wissenschaftliche Texte simplifizieren</a:t>
                      </a:r>
                      <a:endParaRPr lang="de-DE" sz="1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2273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>
                          <a:effectLst/>
                        </a:rPr>
                        <a:t>OER veröffentlichen</a:t>
                      </a:r>
                      <a:endParaRPr lang="de-D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Offene KI-Werkzeuge implementieren und Nutzenden zum Remix von OER anbieten</a:t>
                      </a:r>
                      <a:endParaRPr lang="de-DE" sz="1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91795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>
                          <a:effectLst/>
                        </a:rPr>
                        <a:t>Andere Bereiche</a:t>
                      </a:r>
                      <a:endParaRPr lang="de-D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Verbreitung der OER durch bspw. automatisch generierte </a:t>
                      </a:r>
                      <a:r>
                        <a:rPr lang="de-DE" sz="1800" kern="100" dirty="0" err="1">
                          <a:effectLst/>
                        </a:rPr>
                        <a:t>Werbetröts</a:t>
                      </a:r>
                      <a:r>
                        <a:rPr lang="de-DE" sz="1800" kern="100" dirty="0">
                          <a:effectLst/>
                        </a:rPr>
                        <a:t>/-videos/-texte</a:t>
                      </a:r>
                      <a:endParaRPr lang="de-DE" sz="1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9548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644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92B9F-E73B-06DF-E67B-6F1E4D60B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D9D2DE19-A402-A19B-CCC8-E3520F302C89}"/>
              </a:ext>
            </a:extLst>
          </p:cNvPr>
          <p:cNvGraphicFramePr>
            <a:graphicFrameLocks noGrp="1"/>
          </p:cNvGraphicFramePr>
          <p:nvPr/>
        </p:nvGraphicFramePr>
        <p:xfrm>
          <a:off x="1371917" y="531588"/>
          <a:ext cx="9448165" cy="57948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7050">
                  <a:extLst>
                    <a:ext uri="{9D8B030D-6E8A-4147-A177-3AD203B41FA5}">
                      <a16:colId xmlns:a16="http://schemas.microsoft.com/office/drawing/2014/main" val="1075147877"/>
                    </a:ext>
                  </a:extLst>
                </a:gridCol>
                <a:gridCol w="7651115">
                  <a:extLst>
                    <a:ext uri="{9D8B030D-6E8A-4147-A177-3AD203B41FA5}">
                      <a16:colId xmlns:a16="http://schemas.microsoft.com/office/drawing/2014/main" val="29581962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>
                          <a:effectLst/>
                        </a:rPr>
                        <a:t> </a:t>
                      </a:r>
                      <a:endParaRPr lang="de-D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>
                          <a:effectLst/>
                        </a:rPr>
                        <a:t>OER-Portale</a:t>
                      </a:r>
                      <a:endParaRPr lang="de-D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54011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 dirty="0">
                          <a:effectLst/>
                        </a:rPr>
                        <a:t>OER suchen und finden</a:t>
                      </a:r>
                      <a:endParaRPr lang="de-DE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Basierend auf Kompetenzrahmen/Lehrplänen automatische Herausforderungen und Aufgaben zu den OER Primärmaterialien erstellen lassen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Metadaten automatisch erstellen und Standardisierung nutzen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Kategorien zu einem Thema finden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KI-Chatbot zur Unterrichtsplanung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Bieten Profile von OER-Autor*innen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Metadaten zur Verschlagwortung von OER automatisiert generieren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Niederschwelliger Zugang/Suchfunktion</a:t>
                      </a:r>
                      <a:endParaRPr lang="de-DE" sz="1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23987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>
                          <a:effectLst/>
                        </a:rPr>
                        <a:t>OER anpassen/ überarbeiten</a:t>
                      </a:r>
                      <a:endParaRPr lang="de-D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OER-Inhalt übersetzen/anpassen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Inhaltliche Ergänzung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Alters- und zielgruppenspezifische Variationen</a:t>
                      </a:r>
                      <a:endParaRPr lang="de-DE" sz="1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67095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>
                          <a:effectLst/>
                        </a:rPr>
                        <a:t>OER erstellen</a:t>
                      </a:r>
                      <a:endParaRPr lang="de-D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>
                          <a:effectLst/>
                        </a:rPr>
                        <a:t>KI-Software für die Prüfung von Rechtsverletzungen einsetzen</a:t>
                      </a:r>
                      <a:endParaRPr lang="de-DE" sz="1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8130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>
                          <a:effectLst/>
                        </a:rPr>
                        <a:t>OER nutzen</a:t>
                      </a:r>
                      <a:endParaRPr lang="de-D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Prompts als OER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Wissenschaftliche Texte simplifizieren</a:t>
                      </a:r>
                      <a:endParaRPr lang="de-DE" sz="1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2273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>
                          <a:effectLst/>
                        </a:rPr>
                        <a:t>OER veröffentlichen</a:t>
                      </a:r>
                      <a:endParaRPr lang="de-D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Offene KI-Werkzeuge implementieren und Nutzenden zum Remix von OER anbieten</a:t>
                      </a:r>
                      <a:endParaRPr lang="de-DE" sz="1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91795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>
                          <a:effectLst/>
                        </a:rPr>
                        <a:t>Andere Bereiche</a:t>
                      </a:r>
                      <a:endParaRPr lang="de-D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Verbreitung der OER durch bspw. automatisch generierte </a:t>
                      </a:r>
                      <a:r>
                        <a:rPr lang="de-DE" sz="1800" kern="100" dirty="0" err="1">
                          <a:effectLst/>
                        </a:rPr>
                        <a:t>Werbetröts</a:t>
                      </a:r>
                      <a:r>
                        <a:rPr lang="de-DE" sz="1800" kern="100" dirty="0">
                          <a:effectLst/>
                        </a:rPr>
                        <a:t>/-videos/-texte</a:t>
                      </a:r>
                      <a:endParaRPr lang="de-DE" sz="1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9548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5415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AFBB7-B7EA-2703-6119-69797CE77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EF66B603-85A9-87BA-BE82-A1F2973D3D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103849"/>
              </p:ext>
            </p:extLst>
          </p:nvPr>
        </p:nvGraphicFramePr>
        <p:xfrm>
          <a:off x="1219517" y="825085"/>
          <a:ext cx="9448165" cy="52078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7050">
                  <a:extLst>
                    <a:ext uri="{9D8B030D-6E8A-4147-A177-3AD203B41FA5}">
                      <a16:colId xmlns:a16="http://schemas.microsoft.com/office/drawing/2014/main" val="4085867917"/>
                    </a:ext>
                  </a:extLst>
                </a:gridCol>
                <a:gridCol w="7651115">
                  <a:extLst>
                    <a:ext uri="{9D8B030D-6E8A-4147-A177-3AD203B41FA5}">
                      <a16:colId xmlns:a16="http://schemas.microsoft.com/office/drawing/2014/main" val="638825926"/>
                    </a:ext>
                  </a:extLst>
                </a:gridCol>
              </a:tblGrid>
              <a:tr h="249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>
                          <a:effectLst/>
                        </a:rPr>
                        <a:t> </a:t>
                      </a:r>
                      <a:endParaRPr lang="de-D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>
                          <a:effectLst/>
                        </a:rPr>
                        <a:t>Third Space</a:t>
                      </a:r>
                      <a:endParaRPr lang="de-D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56013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>
                          <a:effectLst/>
                        </a:rPr>
                        <a:t>OER suchen und finden</a:t>
                      </a:r>
                      <a:endParaRPr lang="de-D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>
                          <a:effectLst/>
                        </a:rPr>
                        <a:t>Themenbereiche für OER erarbeiten</a:t>
                      </a:r>
                      <a:endParaRPr lang="de-DE" sz="1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54676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 dirty="0">
                          <a:effectLst/>
                        </a:rPr>
                        <a:t>OER anpassen/ überarbeiten</a:t>
                      </a:r>
                      <a:endParaRPr lang="de-DE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Angebote verschiedener OER(-Portale) zusammenfassen lassen und komprimiert darstellen lassen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Schnelle Anpassung und Überarbeitung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Automatisierte Workflows (</a:t>
                      </a:r>
                      <a:r>
                        <a:rPr lang="de-DE" sz="1800" kern="100" dirty="0" err="1">
                          <a:effectLst/>
                        </a:rPr>
                        <a:t>GPT´s</a:t>
                      </a:r>
                      <a:r>
                        <a:rPr lang="de-DE" sz="1800" kern="100" dirty="0">
                          <a:effectLst/>
                        </a:rPr>
                        <a:t>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Einbindung von Lernmaterialien</a:t>
                      </a:r>
                      <a:endParaRPr lang="de-DE" sz="1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5210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>
                          <a:effectLst/>
                        </a:rPr>
                        <a:t>OER erstellen</a:t>
                      </a:r>
                      <a:endParaRPr lang="de-D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Automatisierte Workflows (</a:t>
                      </a:r>
                      <a:r>
                        <a:rPr lang="de-DE" sz="1800" kern="100" dirty="0" err="1">
                          <a:effectLst/>
                        </a:rPr>
                        <a:t>GPT´s</a:t>
                      </a:r>
                      <a:r>
                        <a:rPr lang="de-DE" sz="1800" kern="100" dirty="0">
                          <a:effectLst/>
                        </a:rPr>
                        <a:t>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Content-Erstellung, Moodboard-Erstellung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Fremdsprachen, </a:t>
                      </a:r>
                      <a:r>
                        <a:rPr lang="de-DE" sz="1800" kern="100" dirty="0" err="1">
                          <a:effectLst/>
                        </a:rPr>
                        <a:t>Captions</a:t>
                      </a:r>
                      <a:endParaRPr lang="de-DE" sz="1800" kern="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Nutzung von KI für Workshop-Planung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Kundenschnittstelle wird attraktiver</a:t>
                      </a:r>
                      <a:endParaRPr lang="de-DE" sz="1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04047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>
                          <a:effectLst/>
                        </a:rPr>
                        <a:t>OER nutzen</a:t>
                      </a:r>
                      <a:endParaRPr lang="de-D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 dirty="0">
                          <a:effectLst/>
                        </a:rPr>
                        <a:t> </a:t>
                      </a:r>
                      <a:endParaRPr lang="de-DE" sz="1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29070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>
                          <a:effectLst/>
                        </a:rPr>
                        <a:t>OER veröffentlichen</a:t>
                      </a:r>
                      <a:endParaRPr lang="de-D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de-DE" sz="1800" kern="100">
                          <a:effectLst/>
                        </a:rPr>
                        <a:t>Code, Prompts, Temperierung miteinander entwickeln</a:t>
                      </a:r>
                      <a:endParaRPr lang="de-DE" sz="1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4583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>
                          <a:effectLst/>
                        </a:rPr>
                        <a:t>Andere Bereiche</a:t>
                      </a:r>
                      <a:endParaRPr lang="de-D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 dirty="0">
                          <a:effectLst/>
                        </a:rPr>
                        <a:t> </a:t>
                      </a:r>
                      <a:endParaRPr lang="de-DE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6943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4685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1110</Words>
  <Application>Microsoft Office PowerPoint</Application>
  <PresentationFormat>Breitbild</PresentationFormat>
  <Paragraphs>191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Diekmann, Daniel</dc:creator>
  <cp:lastModifiedBy>Diekmann, Daniel</cp:lastModifiedBy>
  <cp:revision>1</cp:revision>
  <dcterms:created xsi:type="dcterms:W3CDTF">2025-02-25T08:48:10Z</dcterms:created>
  <dcterms:modified xsi:type="dcterms:W3CDTF">2025-03-25T13:10:38Z</dcterms:modified>
</cp:coreProperties>
</file>