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710" r:id="rId2"/>
    <p:sldMasterId id="2147483695" r:id="rId3"/>
    <p:sldMasterId id="2147483732" r:id="rId4"/>
    <p:sldMasterId id="2147483771" r:id="rId5"/>
    <p:sldMasterId id="2147483735" r:id="rId6"/>
    <p:sldMasterId id="2147483738" r:id="rId7"/>
    <p:sldMasterId id="2147483741" r:id="rId8"/>
    <p:sldMasterId id="2147483789" r:id="rId9"/>
  </p:sldMasterIdLst>
  <p:notesMasterIdLst>
    <p:notesMasterId r:id="rId33"/>
  </p:notesMasterIdLst>
  <p:handoutMasterIdLst>
    <p:handoutMasterId r:id="rId34"/>
  </p:handoutMasterIdLst>
  <p:sldIdLst>
    <p:sldId id="256" r:id="rId10"/>
    <p:sldId id="276" r:id="rId11"/>
    <p:sldId id="321" r:id="rId12"/>
    <p:sldId id="278" r:id="rId13"/>
    <p:sldId id="341" r:id="rId14"/>
    <p:sldId id="346" r:id="rId15"/>
    <p:sldId id="279" r:id="rId16"/>
    <p:sldId id="342" r:id="rId17"/>
    <p:sldId id="344" r:id="rId18"/>
    <p:sldId id="343" r:id="rId19"/>
    <p:sldId id="347" r:id="rId20"/>
    <p:sldId id="356" r:id="rId21"/>
    <p:sldId id="281" r:id="rId22"/>
    <p:sldId id="355" r:id="rId23"/>
    <p:sldId id="352" r:id="rId24"/>
    <p:sldId id="353" r:id="rId25"/>
    <p:sldId id="283" r:id="rId26"/>
    <p:sldId id="354" r:id="rId27"/>
    <p:sldId id="348" r:id="rId28"/>
    <p:sldId id="284" r:id="rId29"/>
    <p:sldId id="349" r:id="rId30"/>
    <p:sldId id="285" r:id="rId31"/>
    <p:sldId id="282" r:id="rId32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0" userDrawn="1">
          <p15:clr>
            <a:srgbClr val="A4A3A4"/>
          </p15:clr>
        </p15:guide>
        <p15:guide id="2" pos="3629" userDrawn="1">
          <p15:clr>
            <a:srgbClr val="A4A3A4"/>
          </p15:clr>
        </p15:guide>
        <p15:guide id="3" pos="36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76"/>
    <p:restoredTop sz="96327"/>
  </p:normalViewPr>
  <p:slideViewPr>
    <p:cSldViewPr snapToObjects="1" showGuides="1">
      <p:cViewPr varScale="1">
        <p:scale>
          <a:sx n="77" d="100"/>
          <a:sy n="77" d="100"/>
        </p:scale>
        <p:origin x="740" y="68"/>
      </p:cViewPr>
      <p:guideLst>
        <p:guide orient="horz" pos="3810"/>
        <p:guide pos="3629"/>
        <p:guide pos="36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13" d="100"/>
          <a:sy n="113" d="100"/>
        </p:scale>
        <p:origin x="35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F07C9C-CC79-4735-83EA-F9F037E50DAE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11B8D35-D1A2-4F3B-9D9E-36D30C6BA95C}">
      <dgm:prSet phldrT="[Text]"/>
      <dgm:spPr/>
      <dgm:t>
        <a:bodyPr/>
        <a:lstStyle/>
        <a:p>
          <a:r>
            <a:rPr lang="de-DE" dirty="0"/>
            <a:t>Kurzvideos mit KI-Experten, 2-monatlich</a:t>
          </a:r>
        </a:p>
      </dgm:t>
    </dgm:pt>
    <dgm:pt modelId="{D8EEB27B-1224-4114-A821-2577FC6A6027}" type="parTrans" cxnId="{66F17B06-BD76-4C60-9F76-5CB69C58E79D}">
      <dgm:prSet/>
      <dgm:spPr/>
      <dgm:t>
        <a:bodyPr/>
        <a:lstStyle/>
        <a:p>
          <a:endParaRPr lang="de-DE"/>
        </a:p>
      </dgm:t>
    </dgm:pt>
    <dgm:pt modelId="{4A8CD881-9533-4C06-9F53-C21A5C36C32F}" type="sibTrans" cxnId="{66F17B06-BD76-4C60-9F76-5CB69C58E79D}">
      <dgm:prSet/>
      <dgm:spPr/>
      <dgm:t>
        <a:bodyPr/>
        <a:lstStyle/>
        <a:p>
          <a:endParaRPr lang="de-DE"/>
        </a:p>
      </dgm:t>
    </dgm:pt>
    <dgm:pt modelId="{7EB35ECE-D7B7-4FB1-8973-5A038528782E}">
      <dgm:prSet phldrT="[Text]"/>
      <dgm:spPr/>
      <dgm:t>
        <a:bodyPr/>
        <a:lstStyle/>
        <a:p>
          <a:r>
            <a:rPr lang="de-DE" dirty="0"/>
            <a:t>„Neues aus der KI-Forschung“</a:t>
          </a:r>
        </a:p>
      </dgm:t>
    </dgm:pt>
    <dgm:pt modelId="{9D6F3EB7-6BA0-438B-9F6C-25C8714D9A54}" type="parTrans" cxnId="{10056812-3E32-451B-9C77-B5086EF8FBC9}">
      <dgm:prSet/>
      <dgm:spPr/>
      <dgm:t>
        <a:bodyPr/>
        <a:lstStyle/>
        <a:p>
          <a:endParaRPr lang="de-DE"/>
        </a:p>
      </dgm:t>
    </dgm:pt>
    <dgm:pt modelId="{BBD846DB-01F4-426B-ACA5-759720DC3A2D}" type="sibTrans" cxnId="{10056812-3E32-451B-9C77-B5086EF8FBC9}">
      <dgm:prSet/>
      <dgm:spPr/>
      <dgm:t>
        <a:bodyPr/>
        <a:lstStyle/>
        <a:p>
          <a:endParaRPr lang="de-DE"/>
        </a:p>
      </dgm:t>
    </dgm:pt>
    <dgm:pt modelId="{A1C5BF88-F81F-473E-A41B-0A7A19265DCB}">
      <dgm:prSet phldrT="[Text]"/>
      <dgm:spPr/>
      <dgm:t>
        <a:bodyPr/>
        <a:lstStyle/>
        <a:p>
          <a:r>
            <a:rPr lang="de-DE" dirty="0"/>
            <a:t>„Meinungs-beitrag“</a:t>
          </a:r>
        </a:p>
      </dgm:t>
    </dgm:pt>
    <dgm:pt modelId="{08A64E4B-26E4-4F18-AE93-351E58BA0C69}" type="parTrans" cxnId="{20281F8B-72C7-4A25-AAFF-BE1AFD605B53}">
      <dgm:prSet/>
      <dgm:spPr/>
      <dgm:t>
        <a:bodyPr/>
        <a:lstStyle/>
        <a:p>
          <a:endParaRPr lang="de-DE"/>
        </a:p>
      </dgm:t>
    </dgm:pt>
    <dgm:pt modelId="{8523D932-E357-4E1B-B98B-69F4DF779182}" type="sibTrans" cxnId="{20281F8B-72C7-4A25-AAFF-BE1AFD605B53}">
      <dgm:prSet/>
      <dgm:spPr/>
      <dgm:t>
        <a:bodyPr/>
        <a:lstStyle/>
        <a:p>
          <a:endParaRPr lang="de-DE"/>
        </a:p>
      </dgm:t>
    </dgm:pt>
    <dgm:pt modelId="{FEEEEC75-FAA6-43D7-BB09-5B406686C812}">
      <dgm:prSet phldrT="[Text]"/>
      <dgm:spPr/>
      <dgm:t>
        <a:bodyPr/>
        <a:lstStyle/>
        <a:p>
          <a:r>
            <a:rPr lang="de-DE" dirty="0"/>
            <a:t>„Praxis-Tipps“</a:t>
          </a:r>
        </a:p>
      </dgm:t>
    </dgm:pt>
    <dgm:pt modelId="{8809CB22-2532-4EB3-8BEF-3874137DEDF5}" type="parTrans" cxnId="{A872CD00-9E6E-48D0-AF59-DC79CE3883BE}">
      <dgm:prSet/>
      <dgm:spPr/>
      <dgm:t>
        <a:bodyPr/>
        <a:lstStyle/>
        <a:p>
          <a:endParaRPr lang="de-DE"/>
        </a:p>
      </dgm:t>
    </dgm:pt>
    <dgm:pt modelId="{FC07729B-B9E6-4817-8A85-3AF91D816185}" type="sibTrans" cxnId="{A872CD00-9E6E-48D0-AF59-DC79CE3883BE}">
      <dgm:prSet/>
      <dgm:spPr/>
      <dgm:t>
        <a:bodyPr/>
        <a:lstStyle/>
        <a:p>
          <a:endParaRPr lang="de-DE"/>
        </a:p>
      </dgm:t>
    </dgm:pt>
    <dgm:pt modelId="{AB3448A1-3E61-4E42-9EC4-3FED900D1B92}">
      <dgm:prSet phldrT="[Text]"/>
      <dgm:spPr/>
      <dgm:t>
        <a:bodyPr/>
        <a:lstStyle/>
        <a:p>
          <a:r>
            <a:rPr lang="de-DE" dirty="0"/>
            <a:t>„Neues aus der KI-Welt“</a:t>
          </a:r>
        </a:p>
      </dgm:t>
    </dgm:pt>
    <dgm:pt modelId="{3C1DFEEB-AAFB-4ED7-BCD0-759E50746FCC}" type="parTrans" cxnId="{DFFB14FE-A235-416A-BC4E-2B6CE3D75097}">
      <dgm:prSet/>
      <dgm:spPr/>
      <dgm:t>
        <a:bodyPr/>
        <a:lstStyle/>
        <a:p>
          <a:endParaRPr lang="de-DE"/>
        </a:p>
      </dgm:t>
    </dgm:pt>
    <dgm:pt modelId="{C39676E3-AED3-450C-86DF-EDB709DBAC85}" type="sibTrans" cxnId="{DFFB14FE-A235-416A-BC4E-2B6CE3D75097}">
      <dgm:prSet/>
      <dgm:spPr/>
      <dgm:t>
        <a:bodyPr/>
        <a:lstStyle/>
        <a:p>
          <a:endParaRPr lang="de-DE"/>
        </a:p>
      </dgm:t>
    </dgm:pt>
    <dgm:pt modelId="{784CE043-95F9-49C4-9DB0-3A80021D5137}" type="pres">
      <dgm:prSet presAssocID="{4FF07C9C-CC79-4735-83EA-F9F037E50DA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FF748A1-810C-41C6-858D-4E3250DDB39A}" type="pres">
      <dgm:prSet presAssocID="{F11B8D35-D1A2-4F3B-9D9E-36D30C6BA95C}" presName="centerShape" presStyleLbl="node0" presStyleIdx="0" presStyleCnt="1" custLinFactNeighborX="-3188" custLinFactNeighborY="-2485"/>
      <dgm:spPr/>
    </dgm:pt>
    <dgm:pt modelId="{CD58332D-E51E-4DF5-8CAC-A3C6827E327A}" type="pres">
      <dgm:prSet presAssocID="{9D6F3EB7-6BA0-438B-9F6C-25C8714D9A54}" presName="Name9" presStyleLbl="parChTrans1D2" presStyleIdx="0" presStyleCnt="4"/>
      <dgm:spPr/>
    </dgm:pt>
    <dgm:pt modelId="{BBEC67CC-2BE9-43C8-97E3-09A3D2193ED2}" type="pres">
      <dgm:prSet presAssocID="{9D6F3EB7-6BA0-438B-9F6C-25C8714D9A54}" presName="connTx" presStyleLbl="parChTrans1D2" presStyleIdx="0" presStyleCnt="4"/>
      <dgm:spPr/>
    </dgm:pt>
    <dgm:pt modelId="{1EF54F9E-1907-40BE-986D-864926BDEBF1}" type="pres">
      <dgm:prSet presAssocID="{7EB35ECE-D7B7-4FB1-8973-5A038528782E}" presName="node" presStyleLbl="node1" presStyleIdx="0" presStyleCnt="4" custRadScaleRad="115543" custRadScaleInc="335129">
        <dgm:presLayoutVars>
          <dgm:bulletEnabled val="1"/>
        </dgm:presLayoutVars>
      </dgm:prSet>
      <dgm:spPr/>
    </dgm:pt>
    <dgm:pt modelId="{CCD30EAA-B46B-4878-9978-785954E68171}" type="pres">
      <dgm:prSet presAssocID="{08A64E4B-26E4-4F18-AE93-351E58BA0C69}" presName="Name9" presStyleLbl="parChTrans1D2" presStyleIdx="1" presStyleCnt="4"/>
      <dgm:spPr/>
    </dgm:pt>
    <dgm:pt modelId="{76F608FE-4C15-4091-AB04-E29488BF8330}" type="pres">
      <dgm:prSet presAssocID="{08A64E4B-26E4-4F18-AE93-351E58BA0C69}" presName="connTx" presStyleLbl="parChTrans1D2" presStyleIdx="1" presStyleCnt="4"/>
      <dgm:spPr/>
    </dgm:pt>
    <dgm:pt modelId="{DD7DECF4-7988-4582-AD44-03766912A7B0}" type="pres">
      <dgm:prSet presAssocID="{A1C5BF88-F81F-473E-A41B-0A7A19265DCB}" presName="node" presStyleLbl="node1" presStyleIdx="1" presStyleCnt="4" custRadScaleRad="200256" custRadScaleInc="70060">
        <dgm:presLayoutVars>
          <dgm:bulletEnabled val="1"/>
        </dgm:presLayoutVars>
      </dgm:prSet>
      <dgm:spPr/>
    </dgm:pt>
    <dgm:pt modelId="{5F566EA9-A7A5-4411-B0B4-0CBF89D4F51C}" type="pres">
      <dgm:prSet presAssocID="{8809CB22-2532-4EB3-8BEF-3874137DEDF5}" presName="Name9" presStyleLbl="parChTrans1D2" presStyleIdx="2" presStyleCnt="4"/>
      <dgm:spPr/>
    </dgm:pt>
    <dgm:pt modelId="{153EEF39-6E02-4149-BE93-B9F3C4132C4A}" type="pres">
      <dgm:prSet presAssocID="{8809CB22-2532-4EB3-8BEF-3874137DEDF5}" presName="connTx" presStyleLbl="parChTrans1D2" presStyleIdx="2" presStyleCnt="4"/>
      <dgm:spPr/>
    </dgm:pt>
    <dgm:pt modelId="{1D8B234F-9A6E-4AFB-AB10-3853A76FBA6F}" type="pres">
      <dgm:prSet presAssocID="{FEEEEC75-FAA6-43D7-BB09-5B406686C812}" presName="node" presStyleLbl="node1" presStyleIdx="2" presStyleCnt="4" custRadScaleRad="115359" custRadScaleInc="64409">
        <dgm:presLayoutVars>
          <dgm:bulletEnabled val="1"/>
        </dgm:presLayoutVars>
      </dgm:prSet>
      <dgm:spPr/>
    </dgm:pt>
    <dgm:pt modelId="{A27AE0FC-FE38-47D9-B031-04C193DC44CF}" type="pres">
      <dgm:prSet presAssocID="{3C1DFEEB-AAFB-4ED7-BCD0-759E50746FCC}" presName="Name9" presStyleLbl="parChTrans1D2" presStyleIdx="3" presStyleCnt="4"/>
      <dgm:spPr/>
    </dgm:pt>
    <dgm:pt modelId="{B09436B0-FCD1-44D3-84B6-DDBD68777BFF}" type="pres">
      <dgm:prSet presAssocID="{3C1DFEEB-AAFB-4ED7-BCD0-759E50746FCC}" presName="connTx" presStyleLbl="parChTrans1D2" presStyleIdx="3" presStyleCnt="4"/>
      <dgm:spPr/>
    </dgm:pt>
    <dgm:pt modelId="{DD3A2CF4-0BC6-4F77-8517-2CC8F51946A4}" type="pres">
      <dgm:prSet presAssocID="{AB3448A1-3E61-4E42-9EC4-3FED900D1B92}" presName="node" presStyleLbl="node1" presStyleIdx="3" presStyleCnt="4" custRadScaleRad="199051" custRadScaleInc="-66778">
        <dgm:presLayoutVars>
          <dgm:bulletEnabled val="1"/>
        </dgm:presLayoutVars>
      </dgm:prSet>
      <dgm:spPr/>
    </dgm:pt>
  </dgm:ptLst>
  <dgm:cxnLst>
    <dgm:cxn modelId="{A872CD00-9E6E-48D0-AF59-DC79CE3883BE}" srcId="{F11B8D35-D1A2-4F3B-9D9E-36D30C6BA95C}" destId="{FEEEEC75-FAA6-43D7-BB09-5B406686C812}" srcOrd="2" destOrd="0" parTransId="{8809CB22-2532-4EB3-8BEF-3874137DEDF5}" sibTransId="{FC07729B-B9E6-4817-8A85-3AF91D816185}"/>
    <dgm:cxn modelId="{66F17B06-BD76-4C60-9F76-5CB69C58E79D}" srcId="{4FF07C9C-CC79-4735-83EA-F9F037E50DAE}" destId="{F11B8D35-D1A2-4F3B-9D9E-36D30C6BA95C}" srcOrd="0" destOrd="0" parTransId="{D8EEB27B-1224-4114-A821-2577FC6A6027}" sibTransId="{4A8CD881-9533-4C06-9F53-C21A5C36C32F}"/>
    <dgm:cxn modelId="{4A484B09-9D42-4594-99CA-CBE3C7672116}" type="presOf" srcId="{AB3448A1-3E61-4E42-9EC4-3FED900D1B92}" destId="{DD3A2CF4-0BC6-4F77-8517-2CC8F51946A4}" srcOrd="0" destOrd="0" presId="urn:microsoft.com/office/officeart/2005/8/layout/radial1"/>
    <dgm:cxn modelId="{10056812-3E32-451B-9C77-B5086EF8FBC9}" srcId="{F11B8D35-D1A2-4F3B-9D9E-36D30C6BA95C}" destId="{7EB35ECE-D7B7-4FB1-8973-5A038528782E}" srcOrd="0" destOrd="0" parTransId="{9D6F3EB7-6BA0-438B-9F6C-25C8714D9A54}" sibTransId="{BBD846DB-01F4-426B-ACA5-759720DC3A2D}"/>
    <dgm:cxn modelId="{FC02DF24-245F-4030-AEDE-82DFDC28FF48}" type="presOf" srcId="{3C1DFEEB-AAFB-4ED7-BCD0-759E50746FCC}" destId="{A27AE0FC-FE38-47D9-B031-04C193DC44CF}" srcOrd="0" destOrd="0" presId="urn:microsoft.com/office/officeart/2005/8/layout/radial1"/>
    <dgm:cxn modelId="{BD2FDA51-0C62-4F97-BA85-9C3AFD0E8C5B}" type="presOf" srcId="{9D6F3EB7-6BA0-438B-9F6C-25C8714D9A54}" destId="{CD58332D-E51E-4DF5-8CAC-A3C6827E327A}" srcOrd="0" destOrd="0" presId="urn:microsoft.com/office/officeart/2005/8/layout/radial1"/>
    <dgm:cxn modelId="{6FA7427C-019A-41AF-9A16-2E19C2D113C9}" type="presOf" srcId="{8809CB22-2532-4EB3-8BEF-3874137DEDF5}" destId="{5F566EA9-A7A5-4411-B0B4-0CBF89D4F51C}" srcOrd="0" destOrd="0" presId="urn:microsoft.com/office/officeart/2005/8/layout/radial1"/>
    <dgm:cxn modelId="{8AA5C584-923B-4DF8-B8D3-DC1E07DA3764}" type="presOf" srcId="{3C1DFEEB-AAFB-4ED7-BCD0-759E50746FCC}" destId="{B09436B0-FCD1-44D3-84B6-DDBD68777BFF}" srcOrd="1" destOrd="0" presId="urn:microsoft.com/office/officeart/2005/8/layout/radial1"/>
    <dgm:cxn modelId="{20281F8B-72C7-4A25-AAFF-BE1AFD605B53}" srcId="{F11B8D35-D1A2-4F3B-9D9E-36D30C6BA95C}" destId="{A1C5BF88-F81F-473E-A41B-0A7A19265DCB}" srcOrd="1" destOrd="0" parTransId="{08A64E4B-26E4-4F18-AE93-351E58BA0C69}" sibTransId="{8523D932-E357-4E1B-B98B-69F4DF779182}"/>
    <dgm:cxn modelId="{B797C790-A154-4591-9DD2-0C354EF820C2}" type="presOf" srcId="{A1C5BF88-F81F-473E-A41B-0A7A19265DCB}" destId="{DD7DECF4-7988-4582-AD44-03766912A7B0}" srcOrd="0" destOrd="0" presId="urn:microsoft.com/office/officeart/2005/8/layout/radial1"/>
    <dgm:cxn modelId="{8FAC23A2-24E9-4AE2-B64C-EE313D06C8CA}" type="presOf" srcId="{4FF07C9C-CC79-4735-83EA-F9F037E50DAE}" destId="{784CE043-95F9-49C4-9DB0-3A80021D5137}" srcOrd="0" destOrd="0" presId="urn:microsoft.com/office/officeart/2005/8/layout/radial1"/>
    <dgm:cxn modelId="{A30338AE-D9E9-45A4-882D-2DB6F7BC52A3}" type="presOf" srcId="{F11B8D35-D1A2-4F3B-9D9E-36D30C6BA95C}" destId="{3FF748A1-810C-41C6-858D-4E3250DDB39A}" srcOrd="0" destOrd="0" presId="urn:microsoft.com/office/officeart/2005/8/layout/radial1"/>
    <dgm:cxn modelId="{0AFAB8B9-76CE-41A8-AA93-A7E219830A18}" type="presOf" srcId="{08A64E4B-26E4-4F18-AE93-351E58BA0C69}" destId="{76F608FE-4C15-4091-AB04-E29488BF8330}" srcOrd="1" destOrd="0" presId="urn:microsoft.com/office/officeart/2005/8/layout/radial1"/>
    <dgm:cxn modelId="{935B70BE-7A9C-47E4-ABBB-440D4C573311}" type="presOf" srcId="{7EB35ECE-D7B7-4FB1-8973-5A038528782E}" destId="{1EF54F9E-1907-40BE-986D-864926BDEBF1}" srcOrd="0" destOrd="0" presId="urn:microsoft.com/office/officeart/2005/8/layout/radial1"/>
    <dgm:cxn modelId="{26BE15CC-BBF0-46CF-9081-4A3DE66EECB7}" type="presOf" srcId="{FEEEEC75-FAA6-43D7-BB09-5B406686C812}" destId="{1D8B234F-9A6E-4AFB-AB10-3853A76FBA6F}" srcOrd="0" destOrd="0" presId="urn:microsoft.com/office/officeart/2005/8/layout/radial1"/>
    <dgm:cxn modelId="{A4C195CC-D009-4F4C-A8F5-96FF22EE5ECD}" type="presOf" srcId="{08A64E4B-26E4-4F18-AE93-351E58BA0C69}" destId="{CCD30EAA-B46B-4878-9978-785954E68171}" srcOrd="0" destOrd="0" presId="urn:microsoft.com/office/officeart/2005/8/layout/radial1"/>
    <dgm:cxn modelId="{EC13E6FA-2D39-49F4-BF1A-49294F24A320}" type="presOf" srcId="{9D6F3EB7-6BA0-438B-9F6C-25C8714D9A54}" destId="{BBEC67CC-2BE9-43C8-97E3-09A3D2193ED2}" srcOrd="1" destOrd="0" presId="urn:microsoft.com/office/officeart/2005/8/layout/radial1"/>
    <dgm:cxn modelId="{9A94B5FD-A3F7-47BD-B7F1-46BE1DE46AA8}" type="presOf" srcId="{8809CB22-2532-4EB3-8BEF-3874137DEDF5}" destId="{153EEF39-6E02-4149-BE93-B9F3C4132C4A}" srcOrd="1" destOrd="0" presId="urn:microsoft.com/office/officeart/2005/8/layout/radial1"/>
    <dgm:cxn modelId="{DFFB14FE-A235-416A-BC4E-2B6CE3D75097}" srcId="{F11B8D35-D1A2-4F3B-9D9E-36D30C6BA95C}" destId="{AB3448A1-3E61-4E42-9EC4-3FED900D1B92}" srcOrd="3" destOrd="0" parTransId="{3C1DFEEB-AAFB-4ED7-BCD0-759E50746FCC}" sibTransId="{C39676E3-AED3-450C-86DF-EDB709DBAC85}"/>
    <dgm:cxn modelId="{5D9E0158-EF73-49EB-ADFF-4E4838E20FCC}" type="presParOf" srcId="{784CE043-95F9-49C4-9DB0-3A80021D5137}" destId="{3FF748A1-810C-41C6-858D-4E3250DDB39A}" srcOrd="0" destOrd="0" presId="urn:microsoft.com/office/officeart/2005/8/layout/radial1"/>
    <dgm:cxn modelId="{AA17BD94-64F8-4E4C-A67F-797310F3B0DF}" type="presParOf" srcId="{784CE043-95F9-49C4-9DB0-3A80021D5137}" destId="{CD58332D-E51E-4DF5-8CAC-A3C6827E327A}" srcOrd="1" destOrd="0" presId="urn:microsoft.com/office/officeart/2005/8/layout/radial1"/>
    <dgm:cxn modelId="{158968DF-5023-4449-A500-8CBD05F59433}" type="presParOf" srcId="{CD58332D-E51E-4DF5-8CAC-A3C6827E327A}" destId="{BBEC67CC-2BE9-43C8-97E3-09A3D2193ED2}" srcOrd="0" destOrd="0" presId="urn:microsoft.com/office/officeart/2005/8/layout/radial1"/>
    <dgm:cxn modelId="{FBB671DA-58A4-44D1-8E02-9A81A0916C94}" type="presParOf" srcId="{784CE043-95F9-49C4-9DB0-3A80021D5137}" destId="{1EF54F9E-1907-40BE-986D-864926BDEBF1}" srcOrd="2" destOrd="0" presId="urn:microsoft.com/office/officeart/2005/8/layout/radial1"/>
    <dgm:cxn modelId="{D0D01C48-9E8A-4C8E-84C4-5DE3B757DEB4}" type="presParOf" srcId="{784CE043-95F9-49C4-9DB0-3A80021D5137}" destId="{CCD30EAA-B46B-4878-9978-785954E68171}" srcOrd="3" destOrd="0" presId="urn:microsoft.com/office/officeart/2005/8/layout/radial1"/>
    <dgm:cxn modelId="{2EA31E8E-86A9-4C42-80D7-1A776C7B84C8}" type="presParOf" srcId="{CCD30EAA-B46B-4878-9978-785954E68171}" destId="{76F608FE-4C15-4091-AB04-E29488BF8330}" srcOrd="0" destOrd="0" presId="urn:microsoft.com/office/officeart/2005/8/layout/radial1"/>
    <dgm:cxn modelId="{0E6C14FF-CFCB-4D06-AFB6-738DAAC84827}" type="presParOf" srcId="{784CE043-95F9-49C4-9DB0-3A80021D5137}" destId="{DD7DECF4-7988-4582-AD44-03766912A7B0}" srcOrd="4" destOrd="0" presId="urn:microsoft.com/office/officeart/2005/8/layout/radial1"/>
    <dgm:cxn modelId="{2FF83551-A866-4140-8D81-1D902A0D9A61}" type="presParOf" srcId="{784CE043-95F9-49C4-9DB0-3A80021D5137}" destId="{5F566EA9-A7A5-4411-B0B4-0CBF89D4F51C}" srcOrd="5" destOrd="0" presId="urn:microsoft.com/office/officeart/2005/8/layout/radial1"/>
    <dgm:cxn modelId="{E5C39286-DAFF-4552-AF92-0AE8BDD5E707}" type="presParOf" srcId="{5F566EA9-A7A5-4411-B0B4-0CBF89D4F51C}" destId="{153EEF39-6E02-4149-BE93-B9F3C4132C4A}" srcOrd="0" destOrd="0" presId="urn:microsoft.com/office/officeart/2005/8/layout/radial1"/>
    <dgm:cxn modelId="{BF60542A-F2B6-4CA6-BC5E-F0A340EF6370}" type="presParOf" srcId="{784CE043-95F9-49C4-9DB0-3A80021D5137}" destId="{1D8B234F-9A6E-4AFB-AB10-3853A76FBA6F}" srcOrd="6" destOrd="0" presId="urn:microsoft.com/office/officeart/2005/8/layout/radial1"/>
    <dgm:cxn modelId="{2647353D-47EC-40D1-BD26-ECD6A889B122}" type="presParOf" srcId="{784CE043-95F9-49C4-9DB0-3A80021D5137}" destId="{A27AE0FC-FE38-47D9-B031-04C193DC44CF}" srcOrd="7" destOrd="0" presId="urn:microsoft.com/office/officeart/2005/8/layout/radial1"/>
    <dgm:cxn modelId="{71CF14C7-2616-401B-A09D-7496C77AABEC}" type="presParOf" srcId="{A27AE0FC-FE38-47D9-B031-04C193DC44CF}" destId="{B09436B0-FCD1-44D3-84B6-DDBD68777BFF}" srcOrd="0" destOrd="0" presId="urn:microsoft.com/office/officeart/2005/8/layout/radial1"/>
    <dgm:cxn modelId="{EF2311DB-8245-4A11-B0C5-33C6656D36BF}" type="presParOf" srcId="{784CE043-95F9-49C4-9DB0-3A80021D5137}" destId="{DD3A2CF4-0BC6-4F77-8517-2CC8F51946A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748A1-810C-41C6-858D-4E3250DDB39A}">
      <dsp:nvSpPr>
        <dsp:cNvPr id="0" name=""/>
        <dsp:cNvSpPr/>
      </dsp:nvSpPr>
      <dsp:spPr>
        <a:xfrm>
          <a:off x="3711250" y="1763860"/>
          <a:ext cx="1409985" cy="1409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Kurzvideos mit KI-Experten, 2-monatlich</a:t>
          </a:r>
        </a:p>
      </dsp:txBody>
      <dsp:txXfrm>
        <a:off x="3917738" y="1970348"/>
        <a:ext cx="997009" cy="997009"/>
      </dsp:txXfrm>
    </dsp:sp>
    <dsp:sp modelId="{CD58332D-E51E-4DF5-8CAC-A3C6827E327A}">
      <dsp:nvSpPr>
        <dsp:cNvPr id="0" name=""/>
        <dsp:cNvSpPr/>
      </dsp:nvSpPr>
      <dsp:spPr>
        <a:xfrm rot="3560676">
          <a:off x="4567633" y="3426516"/>
          <a:ext cx="849032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849032" y="139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970923" y="3419286"/>
        <a:ext cx="42451" cy="42451"/>
      </dsp:txXfrm>
    </dsp:sp>
    <dsp:sp modelId="{1EF54F9E-1907-40BE-986D-864926BDEBF1}">
      <dsp:nvSpPr>
        <dsp:cNvPr id="0" name=""/>
        <dsp:cNvSpPr/>
      </dsp:nvSpPr>
      <dsp:spPr>
        <a:xfrm>
          <a:off x="4863063" y="3707179"/>
          <a:ext cx="1409985" cy="1409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„Neues aus der KI-Forschung“</a:t>
          </a:r>
        </a:p>
      </dsp:txBody>
      <dsp:txXfrm>
        <a:off x="5069551" y="3913667"/>
        <a:ext cx="997009" cy="997009"/>
      </dsp:txXfrm>
    </dsp:sp>
    <dsp:sp modelId="{CCD30EAA-B46B-4878-9978-785954E68171}">
      <dsp:nvSpPr>
        <dsp:cNvPr id="0" name=""/>
        <dsp:cNvSpPr/>
      </dsp:nvSpPr>
      <dsp:spPr>
        <a:xfrm rot="1854403">
          <a:off x="4852200" y="3428042"/>
          <a:ext cx="2379369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2379369" y="139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800" kern="1200"/>
        </a:p>
      </dsp:txBody>
      <dsp:txXfrm>
        <a:off x="5982401" y="3382554"/>
        <a:ext cx="118968" cy="118968"/>
      </dsp:txXfrm>
    </dsp:sp>
    <dsp:sp modelId="{DD7DECF4-7988-4582-AD44-03766912A7B0}">
      <dsp:nvSpPr>
        <dsp:cNvPr id="0" name=""/>
        <dsp:cNvSpPr/>
      </dsp:nvSpPr>
      <dsp:spPr>
        <a:xfrm>
          <a:off x="6962535" y="3710231"/>
          <a:ext cx="1409985" cy="1409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„Meinungs-beitrag“</a:t>
          </a:r>
        </a:p>
      </dsp:txBody>
      <dsp:txXfrm>
        <a:off x="7169023" y="3916719"/>
        <a:ext cx="997009" cy="997009"/>
      </dsp:txXfrm>
    </dsp:sp>
    <dsp:sp modelId="{5F566EA9-A7A5-4411-B0B4-0CBF89D4F51C}">
      <dsp:nvSpPr>
        <dsp:cNvPr id="0" name=""/>
        <dsp:cNvSpPr/>
      </dsp:nvSpPr>
      <dsp:spPr>
        <a:xfrm rot="6903999">
          <a:off x="3593457" y="3426909"/>
          <a:ext cx="736264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736264" y="139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 rot="10800000">
        <a:off x="3943183" y="3422499"/>
        <a:ext cx="36813" cy="36813"/>
      </dsp:txXfrm>
    </dsp:sp>
    <dsp:sp modelId="{1D8B234F-9A6E-4AFB-AB10-3853A76FBA6F}">
      <dsp:nvSpPr>
        <dsp:cNvPr id="0" name=""/>
        <dsp:cNvSpPr/>
      </dsp:nvSpPr>
      <dsp:spPr>
        <a:xfrm>
          <a:off x="2801943" y="3707966"/>
          <a:ext cx="1409985" cy="1409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„Praxis-Tipps“</a:t>
          </a:r>
        </a:p>
      </dsp:txBody>
      <dsp:txXfrm>
        <a:off x="3008431" y="3914454"/>
        <a:ext cx="997009" cy="997009"/>
      </dsp:txXfrm>
    </dsp:sp>
    <dsp:sp modelId="{A27AE0FC-FE38-47D9-B031-04C193DC44CF}">
      <dsp:nvSpPr>
        <dsp:cNvPr id="0" name=""/>
        <dsp:cNvSpPr/>
      </dsp:nvSpPr>
      <dsp:spPr>
        <a:xfrm rot="8865617">
          <a:off x="1797073" y="3415575"/>
          <a:ext cx="2191834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2191834" y="139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700" kern="1200"/>
        </a:p>
      </dsp:txBody>
      <dsp:txXfrm rot="10800000">
        <a:off x="2838195" y="3374775"/>
        <a:ext cx="109591" cy="109591"/>
      </dsp:txXfrm>
    </dsp:sp>
    <dsp:sp modelId="{DD3A2CF4-0BC6-4F77-8517-2CC8F51946A4}">
      <dsp:nvSpPr>
        <dsp:cNvPr id="0" name=""/>
        <dsp:cNvSpPr/>
      </dsp:nvSpPr>
      <dsp:spPr>
        <a:xfrm>
          <a:off x="664745" y="3685297"/>
          <a:ext cx="1409985" cy="1409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„Neues aus der KI-Welt“</a:t>
          </a:r>
        </a:p>
      </dsp:txBody>
      <dsp:txXfrm>
        <a:off x="871233" y="3891785"/>
        <a:ext cx="997009" cy="997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906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goe UI" panose="020B0502040204020203" pitchFamily="34" charset="0"/>
              </a:defRPr>
            </a:lvl1pPr>
          </a:lstStyle>
          <a:p>
            <a:r>
              <a:rPr lang="de-DE" dirty="0"/>
              <a:t>TEST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goe UI" panose="020B0502040204020203" pitchFamily="34" charset="0"/>
              </a:defRPr>
            </a:lvl1pPr>
          </a:lstStyle>
          <a:p>
            <a:fld id="{54D3A734-2D61-4142-A445-70B62BD442B6}" type="datetimeFigureOut">
              <a:rPr lang="de-DE" smtClean="0"/>
              <a:pPr/>
              <a:t>10.04.2025</a:t>
            </a:fld>
            <a:endParaRPr lang="de-DE" dirty="0"/>
          </a:p>
        </p:txBody>
      </p:sp>
      <p:sp>
        <p:nvSpPr>
          <p:cNvPr id="8" name="Folienbildplatzhalter 7">
            <a:extLst>
              <a:ext uri="{FF2B5EF4-FFF2-40B4-BE49-F238E27FC236}">
                <a16:creationId xmlns:a16="http://schemas.microsoft.com/office/drawing/2014/main" id="{0A3240C2-4D07-B927-AC10-EE3CC4509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10" name="Notizenplatzhalter 9">
            <a:extLst>
              <a:ext uri="{FF2B5EF4-FFF2-40B4-BE49-F238E27FC236}">
                <a16:creationId xmlns:a16="http://schemas.microsoft.com/office/drawing/2014/main" id="{F841A342-6C68-D40C-64EC-40ADC7478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10746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ca.nrw/vernetzung/veranstaltungen/ki-und-oer/ki-und-oer-ki-freitag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ca.nrw/vernetzung/veranstaltungen/ki-kompetenzen-staerke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urzelinks.de/lvnr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ca.nrw/themenwelt-oer-ki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i-edu-nrw.ruhr-uni-bochum.de/ueber-das-projekt/phase-2/schulung-und-beratung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https://www.orca.nrw/vernetzung/veranstaltungen/ki-und-oer/ki-und-oer-ki-freitag/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774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https://www.orca.nrw/vernetzung/veranstaltungen/ki-kompetenzen-staerken/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957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https://kurzelinks.de/lvnrw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52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https://www.orca.nrw/themenwelt-oer-ki/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8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https://ki-edu-nrw.ruhr-uni-bochum.de/ueber-das-projekt/phase-2/schulung-und-beratung/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91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10440988" cy="349877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br>
              <a:rPr lang="de-DE" dirty="0">
                <a:effectLst/>
                <a:latin typeface="Segoe UI" panose="020B0502040204020203" pitchFamily="34" charset="0"/>
              </a:rPr>
            </a:br>
            <a:r>
              <a:rPr lang="de-DE" dirty="0"/>
              <a:t>TITELSEITE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EFA97F7-3989-9E5D-523F-03EC737E1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2EE70F2-D3DB-C8D3-A2AB-918639D4767F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87D772-84A5-9532-F332-A2EAFFC60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5E22670-BAD6-064A-AAC0-41631F23F0BC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F169B5-D5AE-0A17-DF09-9C15F5180F23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5" name="Textplatzhalter 19">
            <a:extLst>
              <a:ext uri="{FF2B5EF4-FFF2-40B4-BE49-F238E27FC236}">
                <a16:creationId xmlns:a16="http://schemas.microsoft.com/office/drawing/2014/main" id="{3850A58C-A016-27C3-9B24-7FF0E7B7F4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4342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8" userDrawn="1">
          <p15:clr>
            <a:srgbClr val="FBAE40"/>
          </p15:clr>
        </p15:guide>
        <p15:guide id="2" orient="horz" pos="381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A258ED6-9388-3026-42FA-42EEE036059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6320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488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20A54-617B-8C29-88C9-C5964F9D9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7861" r="14980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7E56B75-8D17-9A9D-FF30-B324C224718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42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E1C3390-F88D-3BD1-B5B0-4FC5009EF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7861" r="14980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DB71379-708E-573E-3095-500F83DD5D9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6320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46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20A54-617B-8C29-88C9-C5964F9D9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8816" r="24026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87E71C7-C475-80B8-3B10-C0249846A5E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3231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13EB9CF-1C04-BA68-6CE3-8198DDCD0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8816" r="24026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5969D4A-9290-EC49-C035-6A0C5F18E22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7971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6664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20A54-617B-8C29-88C9-C5964F9D9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3532" r="19310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16A7EE-1A3F-B7A4-6A31-32AD98BFF63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3592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2A944FF-E77F-FF8F-BA11-9AD84FFF2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3532" r="19310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D4BBB92-8226-565A-E3F8-57CDCE5E07F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7043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980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20A54-617B-8C29-88C9-C5964F9D9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7125" r="15717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4F9C87E-E16C-992A-03E8-D01D457D9F5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555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AFC5AAC-9A60-56DA-8BD6-1C96258D2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7125" r="15717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11271-DE27-FE59-E718-CFD39E66B7D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6320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</p:spTree>
    <p:extLst>
      <p:ext uri="{BB962C8B-B14F-4D97-AF65-F5344CB8AC3E}">
        <p14:creationId xmlns:p14="http://schemas.microsoft.com/office/powerpoint/2010/main" val="4283995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B2F1784-B308-3C6A-8FBA-6A25D4BBE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40" t="10406" b="1266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3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0534D5A-B2A4-ECA9-9162-C6677E0E8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7859" r="20380"/>
          <a:stretch/>
        </p:blipFill>
        <p:spPr>
          <a:xfrm>
            <a:off x="-1" y="0"/>
            <a:ext cx="11520489" cy="50088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B287DD-6B6A-0822-DD94-738ABB865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65C6F09-F6DE-BEB7-E958-949BD2EE4597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3D6906-CF0C-419F-81C8-E7ADCC229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30"/>
            <a:ext cx="7854950" cy="30992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br>
              <a:rPr lang="de-DE" dirty="0">
                <a:effectLst/>
                <a:latin typeface="Segoe UI" panose="020B0502040204020203" pitchFamily="34" charset="0"/>
              </a:rPr>
            </a:br>
            <a:r>
              <a:rPr lang="de-DE" dirty="0"/>
              <a:t>TITELSEITE</a:t>
            </a:r>
            <a:endParaRPr lang="en-US" dirty="0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255CA34A-F946-7068-A0AF-6D4683D57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C6B41F2-AE5C-FD43-93D6-9355DA2ED9AC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D4C62C-E517-6F1B-01BA-051BF0D68972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18D5AED5-03C4-AECD-B82A-98AC361AA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2048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B2F1784-B308-3C6A-8FBA-6A25D4BBE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69" t="6983" b="1314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B2F1784-B308-3C6A-8FBA-6A25D4BBE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" b="2761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D13C0143-B8CE-46ED-9163-B92794C9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A096E64-94BA-C542-812C-1DB5F622F634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F053CE7A-3BA8-3919-F797-9BF0FBF8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2665EC-8F94-AD8A-F26D-4CF3E80C50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2" y="1361294"/>
            <a:ext cx="10440987" cy="4184741"/>
          </a:xfrm>
          <a:prstGeom prst="rect">
            <a:avLst/>
          </a:prstGeom>
        </p:spPr>
        <p:txBody>
          <a:bodyPr lIns="0" tIns="0" rIns="0" bIns="0" numCol="2"/>
          <a:lstStyle>
            <a:lvl1pPr marL="514350" marR="0" indent="-51435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AutoNum type="arabicPlain"/>
              <a:tabLst>
                <a:tab pos="703263" algn="l"/>
                <a:tab pos="927100" algn="l"/>
              </a:tabLst>
              <a:defRPr lang="de-DE" sz="2600" b="1" i="0" smtClean="0">
                <a:solidFill>
                  <a:schemeClr val="accent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1800" indent="0">
              <a:buNone/>
              <a:tabLst>
                <a:tab pos="927100" algn="l"/>
                <a:tab pos="2127250" algn="l"/>
              </a:tabLst>
              <a:defRPr sz="1890" b="0" i="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marL="514350" marR="0" lvl="0" indent="-51435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lain"/>
              <a:tabLst>
                <a:tab pos="703263" algn="l"/>
                <a:tab pos="927100" algn="l"/>
              </a:tabLst>
              <a:defRPr/>
            </a:pPr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7246AF8-4909-DA69-4F6D-4876C8793210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895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E493D2E9-8732-92E7-B82C-CB7602980037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B09CC1D8-CF5B-58F7-E6BC-F334A3874CD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60241E5-C0DC-0BE7-5CC3-F65C8BB655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2" y="1361295"/>
            <a:ext cx="10440987" cy="4171488"/>
          </a:xfrm>
          <a:prstGeom prst="rect">
            <a:avLst/>
          </a:prstGeom>
        </p:spPr>
        <p:txBody>
          <a:bodyPr lIns="0" tIns="0" rIns="0" bIns="0" numCol="2"/>
          <a:lstStyle>
            <a:lvl1pPr marL="514350" marR="0" indent="-51435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AutoNum type="arabicPlain"/>
              <a:tabLst>
                <a:tab pos="703263" algn="l"/>
                <a:tab pos="927100" algn="l"/>
              </a:tabLst>
              <a:defRPr lang="de-DE" sz="2600" b="1" i="0" smtClean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1800" indent="0">
              <a:buClr>
                <a:schemeClr val="bg1"/>
              </a:buClr>
              <a:buNone/>
              <a:tabLst>
                <a:tab pos="927100" algn="l"/>
                <a:tab pos="2127250" algn="l"/>
              </a:tabLst>
              <a:defRPr sz="1890" b="0" i="0">
                <a:solidFill>
                  <a:schemeClr val="bg1"/>
                </a:solidFill>
                <a:latin typeface="Segoe UI" panose="020B0502040204020203" pitchFamily="34" charset="0"/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marL="514350" marR="0" lvl="0" indent="-51435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lain"/>
              <a:tabLst>
                <a:tab pos="703263" algn="l"/>
                <a:tab pos="927100" algn="l"/>
              </a:tabLst>
              <a:defRPr/>
            </a:pPr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F139B109-4B5A-F316-D02C-34D03B61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F0AE9F0-8DFF-004B-AC14-F3785B052E5C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60233194-0FE9-973F-A5BB-F87B80651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FCB15FC9-BE87-7349-B7E1-F24D72273FEA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47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Aufzählungs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6D5BB7-6078-73B8-9D91-F9240B4C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2F4F81F2-DF16-A40F-D3B1-D7EE8AA9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6E0246B-970A-4B41-AE09-FBDF97C91DAC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DEECFDC2-E5E7-5A64-5B88-BD857244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C5A3B72-2434-CFD2-3DDE-E4CF53DAC71E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51623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Nummer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E2ED-8187-F6D3-070D-1721350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62FD5BB-F64D-8BDC-F8C3-8E5AD5A86AF4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E32B03D-3062-DBA7-A879-E83C11054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/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SzPct val="100000"/>
              <a:buFont typeface="+mj-lt"/>
              <a:buAutoNum type="arabicPeriod"/>
              <a:defRPr/>
            </a:lvl2pPr>
            <a:lvl3pPr marL="558921" indent="-288000">
              <a:buSzPct val="100000"/>
              <a:buFont typeface="+mj-lt"/>
              <a:buAutoNum type="arabicPeriod"/>
              <a:defRPr/>
            </a:lvl3pPr>
            <a:lvl4pPr marL="864000" indent="-288000">
              <a:buSzPct val="100000"/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B2C6A9C-BE33-8044-E925-10E5A7673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3C321BA-42FA-7345-9BA2-6FEF3167044F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1299775-7C59-76FA-D1F1-6B877966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047B4413-A0DE-B47E-B762-652058E2CD8C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055043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6D5BB7-6078-73B8-9D91-F9240B4C10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numCol="2" spcCol="180000" rtlCol="0">
            <a:noAutofit/>
          </a:bodyPr>
          <a:lstStyle/>
          <a:p>
            <a:pPr lvl="0"/>
            <a:r>
              <a:rPr lang="de-DE" dirty="0"/>
              <a:t>Mastertextformat bearbeiten zweispaltig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EF3ED3A8-9FDB-0C44-41CC-002478224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DBF0553-1B3A-A041-BC38-2A9FA7FE64F2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B83FA90-47F8-3085-7E30-CF371ECF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175D9CD7-80DB-C4B8-8AE7-8D613D51C1D2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696491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E2ED-8187-F6D3-070D-1721350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62FD5BB-F64D-8BDC-F8C3-8E5AD5A86AF4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17BD7EE-2690-961F-F3F8-4C7B87872A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numCol="3" spcCol="180000" rtlCol="0">
            <a:noAutofit/>
          </a:bodyPr>
          <a:lstStyle/>
          <a:p>
            <a:pPr lvl="0"/>
            <a:r>
              <a:rPr lang="de-DE" dirty="0"/>
              <a:t>Mastertextformat bearbeiten dreispaltig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2EAD5873-92E1-E2A8-F37C-F30F275E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E7D59C6-BB7F-1A4C-B324-D5F6881C050D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EA8EF16-5021-BF37-3FBE-7C4C48FA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BC1A047-238F-AC9A-D119-50AAB2CF9A2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225877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5056080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3" name="Inhaltsplatzhalter 17">
            <a:extLst>
              <a:ext uri="{FF2B5EF4-FFF2-40B4-BE49-F238E27FC236}">
                <a16:creationId xmlns:a16="http://schemas.microsoft.com/office/drawing/2014/main" id="{147BFB93-33E0-43BD-DDA2-FF994976A5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40425" y="1079500"/>
            <a:ext cx="5580062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CCAC5BC-20C7-F6C1-F0F0-BE6727F19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5056080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51F8BFF-39A4-C365-53A2-D1F4DD11A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5025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7FCACA-1F4B-B5EC-57F4-506CDF56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CCC6D29-EA7A-BD4C-97A6-5F4EA45E4006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5D26E2F-CE41-21E5-0091-1A3B9288E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7E75B928-A5CA-56C9-8F4F-CB3423A9AD2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016384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5056080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3" name="Inhaltsplatzhalter 17">
            <a:extLst>
              <a:ext uri="{FF2B5EF4-FFF2-40B4-BE49-F238E27FC236}">
                <a16:creationId xmlns:a16="http://schemas.microsoft.com/office/drawing/2014/main" id="{147BFB93-33E0-43BD-DDA2-FF994976A5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40425" y="1079500"/>
            <a:ext cx="5580062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2D9F195C-B159-7B88-87D4-684EF1281E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1908176"/>
            <a:ext cx="5040313" cy="3419474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SzPct val="100000"/>
              <a:buFont typeface="+mj-lt"/>
              <a:buAutoNum type="arabicPeriod"/>
              <a:defRPr/>
            </a:lvl2pPr>
            <a:lvl3pPr marL="558921" indent="-288000">
              <a:buSzPct val="100000"/>
              <a:buFont typeface="+mj-lt"/>
              <a:buAutoNum type="arabicPeriod"/>
              <a:defRPr/>
            </a:lvl3pPr>
            <a:lvl4pPr marL="864000" indent="-288000">
              <a:buSzPct val="100000"/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0C9FE61-EB22-18F4-72BE-613AA19C25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5025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8F42E0-A4B2-BD05-407C-146CD62B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AA1337F-941C-E640-B0F0-329A8F5F32CB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393CFEF6-1C0B-6350-FD9B-40FE4D64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FF591A3-87D3-224A-21C2-9E83CB99A0C0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40692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Computer enthält.&#10;&#10;Automatisch generierte Beschreibung">
            <a:extLst>
              <a:ext uri="{FF2B5EF4-FFF2-40B4-BE49-F238E27FC236}">
                <a16:creationId xmlns:a16="http://schemas.microsoft.com/office/drawing/2014/main" id="{369EFA2C-4918-4370-42A1-128798AD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7776" r="10775" b="695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B287DD-6B6A-0822-DD94-738ABB865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65C6F09-F6DE-BEB7-E958-949BD2EE4597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3D6906-CF0C-419F-81C8-E7ADCC229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312394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br>
              <a:rPr lang="de-DE" dirty="0">
                <a:effectLst/>
                <a:latin typeface="Segoe UI" panose="020B0502040204020203" pitchFamily="34" charset="0"/>
              </a:rPr>
            </a:br>
            <a:r>
              <a:rPr lang="de-DE" dirty="0"/>
              <a:t>TITELSEITE</a:t>
            </a:r>
            <a:endParaRPr lang="en-US" dirty="0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947BEFAD-3D17-A29B-82D3-45D75FE7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B645BC9-D502-AF4C-9DB4-2604F8546651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FA536AD-2096-2D52-4FFE-C13706245B48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BF50D2D4-4390-36ED-19F6-B1022C832E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486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736" y="1263652"/>
            <a:ext cx="5056080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46DB0341-E39E-D654-40AD-54BD9CEE06A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079500"/>
            <a:ext cx="5589987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9FF6ADB-C48A-FC8D-7002-8E38E5A3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425" y="1908176"/>
            <a:ext cx="5056080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3F2226D-2E3A-6924-BC29-03842E2189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B2BD89-CED5-D8AF-3A8D-50F43BAB0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0CFC927-0532-E34E-AA4B-51FC12FB00F9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48741A8-B61B-76E9-498E-10AFA10D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E80671E4-4FDB-9DEB-56A5-3248D5355DFB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904649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ung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736" y="1263652"/>
            <a:ext cx="5056080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46DB0341-E39E-D654-40AD-54BD9CEE06A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079500"/>
            <a:ext cx="5589987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3A068491-309B-AD0F-1C69-CB90D85870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4658" y="1908176"/>
            <a:ext cx="5056080" cy="3419474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SzPct val="100000"/>
              <a:buFont typeface="+mj-lt"/>
              <a:buAutoNum type="arabicPeriod"/>
              <a:defRPr/>
            </a:lvl2pPr>
            <a:lvl3pPr marL="558921" indent="-288000">
              <a:buSzPct val="100000"/>
              <a:buFont typeface="+mj-lt"/>
              <a:buAutoNum type="arabicPeriod"/>
              <a:defRPr/>
            </a:lvl3pPr>
            <a:lvl4pPr marL="864000" indent="-288000">
              <a:buSzPct val="100000"/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B11A3D-2087-9526-8512-762A4549F4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C8734-6822-DF6D-1469-7B5779804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188A8BA-C921-D743-8245-77252BB4528B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8C419924-8072-8019-410C-90B4FE70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86F5B2D8-9347-07FD-7ED2-164260987EE3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635913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größer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3255855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2" name="Inhaltsplatzhalter 17">
            <a:extLst>
              <a:ext uri="{FF2B5EF4-FFF2-40B4-BE49-F238E27FC236}">
                <a16:creationId xmlns:a16="http://schemas.microsoft.com/office/drawing/2014/main" id="{66AF990F-C9AE-43C9-ADA2-65E4023A6A3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40200" y="1079500"/>
            <a:ext cx="7380288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4EAD1BE-2984-7B30-2D4C-F3DA0D9E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32400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55695F7-E8C5-1A16-2832-50E9D8599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449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0CC7A7-6BD6-9983-FDDA-69F5DBD4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4B71991-D002-1E48-AEC1-E2281FF632C0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09E0047-1B3C-9F36-914A-DE43095A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4BE80A0F-7793-163D-E65E-3B98B2ACAEB5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631913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größerem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444" y="1263652"/>
            <a:ext cx="3255855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66682374-BA33-ED85-F5B3-23D2B08FBE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079500"/>
            <a:ext cx="7380289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EAEEA59C-1C78-9606-2731-C1DFAA41E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650" y="1908176"/>
            <a:ext cx="32400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5AF182-55AA-7E64-C09B-757B054D8D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276AB1-B177-DA4B-FB6E-64DF97ACA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FC87BD0-452A-C146-A048-4527FD45FE1A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D926E04-3AB6-3B24-836A-7BB6F226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2E017836-F7A1-6DE6-FA12-1669ADF1E0C0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343396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448694BF-0797-2A8A-DABF-3872BF5CD2B8}"/>
              </a:ext>
            </a:extLst>
          </p:cNvPr>
          <p:cNvSpPr/>
          <p:nvPr userDrawn="1"/>
        </p:nvSpPr>
        <p:spPr>
          <a:xfrm>
            <a:off x="0" y="8540"/>
            <a:ext cx="3168650" cy="1070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Inhaltsplatzhalter 17">
            <a:extLst>
              <a:ext uri="{FF2B5EF4-FFF2-40B4-BE49-F238E27FC236}">
                <a16:creationId xmlns:a16="http://schemas.microsoft.com/office/drawing/2014/main" id="{1515CEBB-3CF3-1F08-756E-ED9509DF2A4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8541"/>
            <a:ext cx="11520488" cy="6297769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3C89B91F-7919-FECF-6640-D08963D6B7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540179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</p:spTree>
    <p:extLst>
      <p:ext uri="{BB962C8B-B14F-4D97-AF65-F5344CB8AC3E}">
        <p14:creationId xmlns:p14="http://schemas.microsoft.com/office/powerpoint/2010/main" val="4125013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50342" y="1079500"/>
            <a:ext cx="8194675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3A83451-D2BA-3842-9859-484F600873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8377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5681DB86-06DC-DB54-E228-AFB1E677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CF06667-27DB-D64D-BB79-6FF9DC966953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A5D5C9B9-F44C-373F-ABAE-0BDA7567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11C04EB-89D3-162B-6E97-67BC4B887D8F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02424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750" y="1079500"/>
            <a:ext cx="10440988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7AF31595-C80B-3370-90A0-307178DFD3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324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744DFF2F-F5EE-DC93-ADB2-D9537527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EA61E8E-9EE9-C14E-8C35-ED533758FA73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0338E922-CA7B-3B23-84E3-2386C8FB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EAE704C-0652-3320-C904-4E892E4FC89E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479203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750" y="1908175"/>
            <a:ext cx="10440988" cy="3671888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dirty="0"/>
              <a:t>Bild, Tabelle, Diagramm etc.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FEB711-74B9-46B5-BB6F-D5054DB9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9936162" cy="435905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3842668-E9CB-F4B0-F5DB-325F9A9C7C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7099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43E44F-F54F-E5C0-3AD6-63B9E0F3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952084F-9ADC-8E4A-96D0-A621A07615EE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0BEF3DA6-640C-B041-EA5A-8B63272C1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CF559BD6-A47B-27EA-F2F1-DCB8667BAF95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321067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mit 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AB4B2-D7E8-2C26-40F2-68EAA800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4ECBA260-2C6E-7F65-1D92-CC419F5214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750" y="1908175"/>
            <a:ext cx="10440988" cy="30759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3953BFC-AFD1-C195-3995-3BC333F0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5132232"/>
            <a:ext cx="6840538" cy="447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8B4EB8C3-A2D5-D723-C5B6-B500CABAC9AF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CFB1CDA6-34A0-0AFA-50AC-6C98A981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E965D55-BD65-6447-AEEC-AF29A1AC6518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EA2F08D9-AA3E-C4C2-BB6E-CD1FF288D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CF3BCC28-9FE2-2E09-659C-7BE57D90AD9C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970107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5C05F-6CCC-D5C4-A6EE-8C5E577372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79501"/>
            <a:ext cx="5580062" cy="42481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9" name="Bildplatzhalter 9">
            <a:extLst>
              <a:ext uri="{FF2B5EF4-FFF2-40B4-BE49-F238E27FC236}">
                <a16:creationId xmlns:a16="http://schemas.microsoft.com/office/drawing/2014/main" id="{6823A08B-9542-41E2-1FE3-9ABF519AE3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0428" y="1079501"/>
            <a:ext cx="5580062" cy="42481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B4CD4E8-53E6-B0B1-48A2-55894ABEF8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594482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89BE848-E90E-FC83-A731-A7A84DCCF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6860" y="4594482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7F7C9952-668A-37AA-6777-06035859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3361F68-06AB-6243-9754-895ACC23D2C5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272F74D-1C2A-370C-54E2-F30B6938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B73383D3-E27D-D1C1-9074-2202E5EE3706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68052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69EFA2C-4918-4370-42A1-128798AD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3273" r="24779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B287DD-6B6A-0822-DD94-738ABB865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65C6F09-F6DE-BEB7-E958-949BD2EE4597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3D6906-CF0C-419F-81C8-E7ADCC229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312394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br>
              <a:rPr lang="de-DE" dirty="0">
                <a:effectLst/>
                <a:latin typeface="Segoe UI" panose="020B0502040204020203" pitchFamily="34" charset="0"/>
              </a:rPr>
            </a:br>
            <a:r>
              <a:rPr lang="de-DE" dirty="0"/>
              <a:t>TITELSEITE</a:t>
            </a:r>
            <a:endParaRPr lang="en-US" dirty="0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CC32907B-A1F1-3E66-0503-80B55047E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23C10D2-A745-CC46-8249-9D3B75733FB5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E04541A-5A14-1DE5-D4C4-270FD4B6F759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AAADCE7D-7252-C992-9088-5DEC39835A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587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5C05F-6CCC-D5C4-A6EE-8C5E577372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2975" y="1079501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9F131A2-8B72-9CD3-E245-A99969CD42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92977" y="3419476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5BD5DF4E-50D5-21E4-0A84-CEEE1DE6A4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63150" y="1079500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A9ADD823-3029-AB69-F0B6-6248EF4218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3152" y="3419475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817E429-91C8-98FB-2C79-C9776D437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3866" y="4866619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A454429-42A1-9830-AE98-AA01AC07D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4335" y="4866619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D3F348FE-AE41-4A9D-D0DF-1FC75B8CA7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50342" y="249824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E783DE0-B4F8-0592-AB69-6154A80EC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10811" y="249824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1EEECD-6FC5-6675-76D4-0001A5AC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7AD30D9-9A39-B744-8922-4EBCCBFB9833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F8F8A9BA-3076-8974-6473-95C7470C3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6112D043-CE12-A099-F2BD-9B0A180C7ABD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963649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C97C9-A60E-5C76-1736-797ABE89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60364"/>
            <a:ext cx="10440988" cy="5759449"/>
          </a:xfrm>
          <a:prstGeom prst="rect">
            <a:avLst/>
          </a:prstGeom>
        </p:spPr>
        <p:txBody>
          <a:bodyPr anchor="ctr"/>
          <a:lstStyle>
            <a:lvl1pPr algn="ctr">
              <a:defRPr sz="240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63275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Aufzählungspunkt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6D5BB7-6078-73B8-9D91-F9240B4C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CC9AC2B6-B401-6AF2-92AB-09CE123C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FA428AB-72B0-B04D-BF02-6E481FCB15CA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B12C7E59-FCDE-8E28-8CF8-456A6D33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0341BB0-D28D-5E70-C25A-468207824AB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66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Nummerierun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E2ED-8187-F6D3-070D-1721350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E32B03D-3062-DBA7-A879-E83C11054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/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58921" indent="-288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864000" indent="-288000">
              <a:buClr>
                <a:schemeClr val="bg1"/>
              </a:buClr>
              <a:buSzPct val="100000"/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31F8E5CE-CD93-C19D-63A4-D6434847D8E2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4C38D750-0960-8E23-ECF3-367602A37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FCA14B3-C71E-5A47-90F4-6C53D533D80E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A6E14C0-045D-1FD5-FEE6-9C8C3EA9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0C58D62-43DC-58D6-06C7-5883DD816A2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47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6D5BB7-6078-73B8-9D91-F9240B4C10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numCol="2" spcCol="18000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 zweispaltig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2EB8C09A-ACB0-DEC1-2A4A-EBF0F35F6AE4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A7D9AACE-4E89-D4AB-F14B-0AFACF06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C2F0AAB-4681-834A-A71C-948E1B8D0A91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9CB6596-7058-1862-B9B1-AA327444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5C32D7EB-AAF4-AECF-7685-8D75E84ECC1F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55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E2ED-8187-F6D3-070D-1721350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17BD7EE-2690-961F-F3F8-4C7B87872A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numCol="3" spcCol="18000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 dreispaltig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15CF130E-25B3-6FAA-F469-DCD96B363C29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41A0A682-D777-F160-A0B6-AB72F634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ECD3CCF-223D-1246-840E-77C3249CA2AE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BF53A4D-4A35-29F4-4150-688D56CD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574795A-F6AD-B85F-2C8B-5B24E4D5711C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9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5056080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Inhaltsplatzhalter 17">
            <a:extLst>
              <a:ext uri="{FF2B5EF4-FFF2-40B4-BE49-F238E27FC236}">
                <a16:creationId xmlns:a16="http://schemas.microsoft.com/office/drawing/2014/main" id="{147BFB93-33E0-43BD-DDA2-FF994976A5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40425" y="1079500"/>
            <a:ext cx="5580062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CCAC5BC-20C7-F6C1-F0F0-BE6727F19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5056080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51F8BFF-39A4-C365-53A2-D1F4DD11A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5025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CD6AFABE-F9EF-473B-B9BA-CCA79986A4E3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9E42F986-46A1-210F-8820-2564E2A28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2E0F38B-CD6F-0B46-87FF-6FA8F1E6D266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EBFC059C-D998-5EB3-2CEF-A9DC2FCE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452CAF85-8011-B968-23DC-484C69D80A6D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04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ung mit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5056080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Inhaltsplatzhalter 17">
            <a:extLst>
              <a:ext uri="{FF2B5EF4-FFF2-40B4-BE49-F238E27FC236}">
                <a16:creationId xmlns:a16="http://schemas.microsoft.com/office/drawing/2014/main" id="{147BFB93-33E0-43BD-DDA2-FF994976A5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40425" y="1079500"/>
            <a:ext cx="5580062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2D9F195C-B159-7B88-87D4-684EF1281E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1908176"/>
            <a:ext cx="5040313" cy="3419474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58921" indent="-288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864000" indent="-288000">
              <a:buClr>
                <a:schemeClr val="bg1"/>
              </a:buClr>
              <a:buSzPct val="100000"/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0C9FE61-EB22-18F4-72BE-613AA19C25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5025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EA2D23F2-8F9B-7C35-FA1B-F55579F2DC76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0E8B7EEB-1D75-D449-ABE7-5F27964C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412D1D6-09F6-C147-8465-11DE0FAD1268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45348DBD-FBFD-E4AC-60EC-39C73B22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2F065B4-8AB2-EE02-1989-5FBDDEE3A33B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90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Bild links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736" y="1263652"/>
            <a:ext cx="5056080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46DB0341-E39E-D654-40AD-54BD9CEE06A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079500"/>
            <a:ext cx="5589987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9FF6ADB-C48A-FC8D-7002-8E38E5A3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425" y="1908176"/>
            <a:ext cx="5056080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3F2226D-2E3A-6924-BC29-03842E2189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24E908E-340F-2F3B-EA08-8AA5D22B8DCE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90E3D7A9-CC12-11EF-78D4-22F13662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094B2B2-84BB-9D42-B3CD-57889AED6ABC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2FC60D07-343E-AB3F-02CD-F0C12E006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86DEB82-8C7E-C598-2435-17BD469CC872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5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ung mit Bild links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736" y="1263652"/>
            <a:ext cx="5056080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46DB0341-E39E-D654-40AD-54BD9CEE06A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079500"/>
            <a:ext cx="5589987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3A068491-309B-AD0F-1C69-CB90D85870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4658" y="1908176"/>
            <a:ext cx="5056080" cy="3419474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58921" indent="-288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864000" indent="-288000">
              <a:buClr>
                <a:schemeClr val="bg1"/>
              </a:buClr>
              <a:buSzPct val="100000"/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B11A3D-2087-9526-8512-762A4549F4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81B62A64-5DAF-8A8D-7173-A221EA3D43C0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72314C75-0E04-6F2A-F618-DC45606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456D51F-DE29-9946-B717-BEC932F12219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85FB7C4-4655-270D-FDD8-CB8586F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55D29A3-9B33-B93D-3CC4-E64BB131B3D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4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14870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1" y="3574618"/>
            <a:ext cx="7829550" cy="986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Folienüberschrift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1673FC21-64BB-7A3E-116B-0EEAEF704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418CA45-E640-A44A-930F-664703A99BBB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4D5316A-76E8-669A-CF8B-B13C2AB7267C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E6B7125B-F7DF-6F79-8A02-FA1ECA9106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18495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größerem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3255855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2" name="Inhaltsplatzhalter 17">
            <a:extLst>
              <a:ext uri="{FF2B5EF4-FFF2-40B4-BE49-F238E27FC236}">
                <a16:creationId xmlns:a16="http://schemas.microsoft.com/office/drawing/2014/main" id="{66AF990F-C9AE-43C9-ADA2-65E4023A6A3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40200" y="1079500"/>
            <a:ext cx="7380288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4EAD1BE-2984-7B30-2D4C-F3DA0D9E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32400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55695F7-E8C5-1A16-2832-50E9D8599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449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04B672CD-F6C6-29DC-64E2-68BE9D0F85EC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72C2DF6B-C5C2-34AC-7A48-2EC29DAD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618E5F1-BA6D-1E4F-998B-64B013502381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9F676DB-C1D0-72CC-2DC4-CBD5C7ACA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0FAA427-2F09-34CB-F80A-24AD93A26D35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1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größerem Bild links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444" y="1263652"/>
            <a:ext cx="3255855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66682374-BA33-ED85-F5B3-23D2B08FBE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079500"/>
            <a:ext cx="7380289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EAEEA59C-1C78-9606-2731-C1DFAA41E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650" y="1908176"/>
            <a:ext cx="32400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5AF182-55AA-7E64-C09B-757B054D8D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D7F4401E-4E4A-CA1F-ED31-A5BD415CCC1C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6F20D55E-611B-7DCE-7238-976EC851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25961B0-F54F-0541-953E-2BFE985FAF97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42F56A7-7D66-3076-6B89-F2E7FA1B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3B847FA-A523-EA1E-787F-96DC5EBFFD9A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36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Medium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448694BF-0797-2A8A-DABF-3872BF5CD2B8}"/>
              </a:ext>
            </a:extLst>
          </p:cNvPr>
          <p:cNvSpPr/>
          <p:nvPr userDrawn="1"/>
        </p:nvSpPr>
        <p:spPr>
          <a:xfrm>
            <a:off x="0" y="8540"/>
            <a:ext cx="3168650" cy="107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Inhaltsplatzhalter 17">
            <a:extLst>
              <a:ext uri="{FF2B5EF4-FFF2-40B4-BE49-F238E27FC236}">
                <a16:creationId xmlns:a16="http://schemas.microsoft.com/office/drawing/2014/main" id="{1515CEBB-3CF3-1F08-756E-ED9509DF2A4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8541"/>
            <a:ext cx="11520487" cy="6297769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3C89B91F-7919-FECF-6640-D08963D6B7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540179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</p:spTree>
    <p:extLst>
      <p:ext uri="{BB962C8B-B14F-4D97-AF65-F5344CB8AC3E}">
        <p14:creationId xmlns:p14="http://schemas.microsoft.com/office/powerpoint/2010/main" val="17896405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50342" y="1079500"/>
            <a:ext cx="8194675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3A83451-D2BA-3842-9859-484F600873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8377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06FFDA0B-CA25-4C7D-5AF9-F69227DFBFB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0B90DA51-2104-0F43-741E-FBB2C05F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F705BA5-6288-8C49-BA16-7ECE1815CD39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33BADA3-DD24-E70D-D1C4-17542C6BA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9C59A69-C32E-2094-0BC1-807D465F5009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85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750" y="1079500"/>
            <a:ext cx="10440988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7AF31595-C80B-3370-90A0-307178DFD3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324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58B355ED-AB11-4C22-D8F7-7C8DC2D2D9DA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58110859-D35C-E187-4951-1E3FA0B8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ECCDAFA-199E-0A4B-B25B-88722548776F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6A05173-5411-C30A-B3A7-5486E957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2EDCDB0E-DEAE-040F-22D1-907C4141B207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70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mit 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750" y="1908175"/>
            <a:ext cx="10440988" cy="3671888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dirty="0"/>
              <a:t>Bild, Tabelle, Diagramm etc.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FEB711-74B9-46B5-BB6F-D5054DB9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9936162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3842668-E9CB-F4B0-F5DB-325F9A9C7C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7099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D19E28E-BE97-E90D-7206-1AEF4DE50812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ADA13F10-7780-2412-E392-E98F6AA9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4A0777D-BED9-8C49-858E-6F4088CCEF42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0B5552B-B588-D2C5-658E-7D1D255E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2F956BC-BF5B-CA82-7C06-07A966C7B4D7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34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mit Titel und Unter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AB4B2-D7E8-2C26-40F2-68EAA800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4ECBA260-2C6E-7F65-1D92-CC419F5214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750" y="1908175"/>
            <a:ext cx="10440988" cy="30759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3953BFC-AFD1-C195-3995-3BC333F0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5132232"/>
            <a:ext cx="6840538" cy="447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F007F505-A4F4-8482-D1DA-9C19DFA1F2D9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7D0DA720-1A36-8440-E56E-C70A7DF46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1A03270-F11B-F84A-AB90-F884474502DC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AACABE7-FF28-23F9-EBE6-1A47C920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831FF7BE-A337-B4D3-3354-680ED3324117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17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5C05F-6CCC-D5C4-A6EE-8C5E577372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79501"/>
            <a:ext cx="5580062" cy="42481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9" name="Bildplatzhalter 9">
            <a:extLst>
              <a:ext uri="{FF2B5EF4-FFF2-40B4-BE49-F238E27FC236}">
                <a16:creationId xmlns:a16="http://schemas.microsoft.com/office/drawing/2014/main" id="{6823A08B-9542-41E2-1FE3-9ABF519AE3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0428" y="1079501"/>
            <a:ext cx="5580062" cy="42481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B4CD4E8-53E6-B0B1-48A2-55894ABEF8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594482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89BE848-E90E-FC83-A731-A7A84DCCF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6860" y="4594482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7933890A-254E-5690-1803-698DFAED3BBC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A62D2F17-0CAF-37B8-5301-8945BFEFD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C95B5E7-C942-0543-B185-D580D716AD94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8249468-1180-BADE-3AD9-8AA08244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9F479105-12E2-3430-B14E-48B18E2D927B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03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5C05F-6CCC-D5C4-A6EE-8C5E577372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2975" y="1079501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9F131A2-8B72-9CD3-E245-A99969CD42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92977" y="3419476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5BD5DF4E-50D5-21E4-0A84-CEEE1DE6A4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63150" y="1079500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A9ADD823-3029-AB69-F0B6-6248EF4218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3152" y="3419475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817E429-91C8-98FB-2C79-C9776D437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3866" y="4866619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A454429-42A1-9830-AE98-AA01AC07D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4335" y="4866619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D3F348FE-AE41-4A9D-D0DF-1FC75B8CA7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50342" y="249824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E783DE0-B4F8-0592-AB69-6154A80EC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10811" y="249824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BBA3C4CF-A793-C92D-EBE3-6A4C2D73CF64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DD687AE4-669A-328F-C9E5-44CC4357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3AD60BC-EDE2-3342-B239-09325FE9F90C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43B1D0E-57BB-F16C-C5A3-82EC9702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11689CD6-CFAD-86DF-66C2-8F9449868752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251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groß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6CFBAB27-CD0D-A00F-4816-B7B008014C2F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2">
              <a:alpha val="2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solidFill>
                <a:schemeClr val="accent2"/>
              </a:solidFill>
              <a:latin typeface="Segoe UI Semibold" panose="020B05020402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345485-19CA-6D98-F735-6B54E5AFC2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7136" y="3789416"/>
            <a:ext cx="1181533" cy="980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E2E977-26C8-09DE-7682-5390A57F18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143" y="1678705"/>
            <a:ext cx="1181533" cy="98089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140479C-D417-31E7-3E62-F8BDB7AD3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7425" y="1760221"/>
            <a:ext cx="6830416" cy="2941319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lnSpc>
                <a:spcPct val="90000"/>
              </a:lnSpc>
              <a:buNone/>
              <a:defRPr sz="4200" b="1" i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58DF25-2CE5-ECFE-164A-E528CE3F9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7983" y="5026610"/>
            <a:ext cx="3939858" cy="312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1" i="0">
                <a:solidFill>
                  <a:schemeClr val="accent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/>
            </a:lvl2pPr>
            <a:lvl3pPr marL="864017" indent="0">
              <a:buNone/>
              <a:defRPr/>
            </a:lvl3pPr>
            <a:lvl4pPr marL="1296025" indent="0">
              <a:buNone/>
              <a:defRPr/>
            </a:lvl4pPr>
            <a:lvl5pPr marL="1728033" indent="0">
              <a:buNone/>
              <a:defRPr/>
            </a:lvl5pPr>
          </a:lstStyle>
          <a:p>
            <a:pPr lvl="0"/>
            <a:r>
              <a:rPr lang="de-DE" b="1" dirty="0"/>
              <a:t>— </a:t>
            </a:r>
            <a:r>
              <a:rPr lang="de-DE" dirty="0"/>
              <a:t>Vorname Nachname, Jahr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3B65B095-8C5A-47D3-5690-DB8492A2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1CABC0A-CD7D-7D4A-97E3-1A601886BCD8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2E8A66D-B502-1A1E-7683-810CE289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B442D0D-64E0-E6D6-E840-50EB38F7C89F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426803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B2D6F27-7D11-4CC6-3990-AB44E2966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7859" r="20380"/>
          <a:stretch/>
        </p:blipFill>
        <p:spPr>
          <a:xfrm>
            <a:off x="-1" y="0"/>
            <a:ext cx="11520489" cy="50088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1" y="3574618"/>
            <a:ext cx="7829550" cy="986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Folienüberschrift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1" y="1530429"/>
            <a:ext cx="7854950" cy="14870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4A542556-0A47-C203-D660-F701D14DC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A9BD9AF-9448-B74C-9340-0C3E9FB7A6FF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E8D2B3-0CC1-A2AB-75EA-7D77FA94BE41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5" name="Textplatzhalter 19">
            <a:extLst>
              <a:ext uri="{FF2B5EF4-FFF2-40B4-BE49-F238E27FC236}">
                <a16:creationId xmlns:a16="http://schemas.microsoft.com/office/drawing/2014/main" id="{18EBB6AB-6BE5-10FB-EE3A-7D75F88D1C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3967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groß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6CFBAB27-CD0D-A00F-4816-B7B008014C2F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solidFill>
                <a:schemeClr val="accent2"/>
              </a:solidFill>
              <a:latin typeface="Segoe UI Semibold" panose="020B05020402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345485-19CA-6D98-F735-6B54E5AFC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7136" y="3789416"/>
            <a:ext cx="1181533" cy="980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E2E977-26C8-09DE-7682-5390A57F18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43" y="1678705"/>
            <a:ext cx="1181533" cy="98089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140479C-D417-31E7-3E62-F8BDB7AD3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7425" y="1760221"/>
            <a:ext cx="6830416" cy="2941319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lnSpc>
                <a:spcPct val="90000"/>
              </a:lnSpc>
              <a:buNone/>
              <a:defRPr sz="42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58DF25-2CE5-ECFE-164A-E528CE3F9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7983" y="5026610"/>
            <a:ext cx="3939858" cy="312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1" i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/>
            </a:lvl2pPr>
            <a:lvl3pPr marL="864017" indent="0">
              <a:buNone/>
              <a:defRPr/>
            </a:lvl3pPr>
            <a:lvl4pPr marL="1296025" indent="0">
              <a:buNone/>
              <a:defRPr/>
            </a:lvl4pPr>
            <a:lvl5pPr marL="1728033" indent="0">
              <a:buNone/>
              <a:defRPr/>
            </a:lvl5pPr>
          </a:lstStyle>
          <a:p>
            <a:pPr lvl="0"/>
            <a:r>
              <a:rPr lang="de-DE" b="1" dirty="0"/>
              <a:t>— </a:t>
            </a:r>
            <a:r>
              <a:rPr lang="de-DE" dirty="0"/>
              <a:t>Vorname Nachname, Jahr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EA49C6-D2B5-7993-1B31-14499C24FD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3C6CEB5C-9E14-C070-C2EA-62EC213620D1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788822-EE2D-9A01-5F68-0D2F395E4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6F682D7-7AA0-A449-82EA-4B3CBBDF6C98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A68AFF-F253-CFA0-716B-C2BBE1AC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8FE44B0D-14D1-36E0-8341-F52DBAEA8DC9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1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klein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6CFBAB27-CD0D-A00F-4816-B7B008014C2F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2">
              <a:alpha val="2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solidFill>
                <a:schemeClr val="accent2"/>
              </a:solidFill>
              <a:latin typeface="Segoe UI Semibold" panose="020B05020402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345485-19CA-6D98-F735-6B54E5AFC2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7136" y="3789416"/>
            <a:ext cx="1181533" cy="980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E2E977-26C8-09DE-7682-5390A57F18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143" y="1678705"/>
            <a:ext cx="1181533" cy="98089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140479C-D417-31E7-3E62-F8BDB7AD3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1775461"/>
            <a:ext cx="7399021" cy="2941319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lnSpc>
                <a:spcPct val="90000"/>
              </a:lnSpc>
              <a:buNone/>
              <a:defRPr sz="2800" b="1" i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58DF25-2CE5-ECFE-164A-E528CE3F9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7983" y="5026610"/>
            <a:ext cx="3939858" cy="312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1" i="0">
                <a:solidFill>
                  <a:schemeClr val="accent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/>
            </a:lvl2pPr>
            <a:lvl3pPr marL="864017" indent="0">
              <a:buNone/>
              <a:defRPr/>
            </a:lvl3pPr>
            <a:lvl4pPr marL="1296025" indent="0">
              <a:buNone/>
              <a:defRPr/>
            </a:lvl4pPr>
            <a:lvl5pPr marL="1728033" indent="0">
              <a:buNone/>
              <a:defRPr/>
            </a:lvl5pPr>
          </a:lstStyle>
          <a:p>
            <a:pPr lvl="0"/>
            <a:r>
              <a:rPr lang="de-DE" b="1" dirty="0"/>
              <a:t>— </a:t>
            </a:r>
            <a:r>
              <a:rPr lang="de-DE" dirty="0"/>
              <a:t>Vorname Nachname, Jahr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7A47569-CAB3-3C25-C9EF-9472D600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3FFE946-1BD1-C247-B26D-5A43C0545F00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CC16BA62-ED37-6891-2F98-C5B4AEC8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232DF92D-C894-A4E9-CE55-68643C121E69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807858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klein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6CFBAB27-CD0D-A00F-4816-B7B008014C2F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solidFill>
                <a:schemeClr val="accent2"/>
              </a:solidFill>
              <a:latin typeface="Segoe UI Semibold" panose="020B05020402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345485-19CA-6D98-F735-6B54E5AFC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7136" y="3789416"/>
            <a:ext cx="1181533" cy="980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E2E977-26C8-09DE-7682-5390A57F18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43" y="1678705"/>
            <a:ext cx="1181533" cy="980895"/>
          </a:xfrm>
          <a:prstGeom prst="rect">
            <a:avLst/>
          </a:prstGeom>
        </p:spPr>
      </p:pic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58DF25-2CE5-ECFE-164A-E528CE3F9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7983" y="5026610"/>
            <a:ext cx="3939858" cy="312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1" i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/>
            </a:lvl2pPr>
            <a:lvl3pPr marL="864017" indent="0">
              <a:buNone/>
              <a:defRPr/>
            </a:lvl3pPr>
            <a:lvl4pPr marL="1296025" indent="0">
              <a:buNone/>
              <a:defRPr/>
            </a:lvl4pPr>
            <a:lvl5pPr marL="1728033" indent="0">
              <a:buNone/>
              <a:defRPr/>
            </a:lvl5pPr>
          </a:lstStyle>
          <a:p>
            <a:pPr lvl="0"/>
            <a:r>
              <a:rPr lang="de-DE" b="1" dirty="0"/>
              <a:t>— </a:t>
            </a:r>
            <a:r>
              <a:rPr lang="de-DE" dirty="0"/>
              <a:t>Vorname Nachname, Jahr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EA49C6-D2B5-7993-1B31-14499C24FD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3C6CEB5C-9E14-C070-C2EA-62EC213620D1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" name="Textplatzhalter 14">
            <a:extLst>
              <a:ext uri="{FF2B5EF4-FFF2-40B4-BE49-F238E27FC236}">
                <a16:creationId xmlns:a16="http://schemas.microsoft.com/office/drawing/2014/main" id="{FC19CEF3-BA73-2350-0FB1-4086496466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1775461"/>
            <a:ext cx="7399021" cy="2941319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lnSpc>
                <a:spcPct val="90000"/>
              </a:lnSpc>
              <a:buNone/>
              <a:defRPr sz="28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712D212D-A702-9502-0265-935C0CCB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206DB74-558F-4149-9734-F27BA04AFE02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FDDAF99-210C-0160-3126-7F33E9F7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45155A6-6DE1-EE58-C46F-097B1C555FCE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14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übersich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CBA2D5E-7AA3-9A44-EF58-367FC03A13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2150" y="1908175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6AF0B768-C2FD-6C20-A268-9AAE62D682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243" y="1908175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DAC47B34-785E-0182-FAD1-E09CC442F5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52829" y="1908175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DF10B7D0-20D8-8EFA-8268-B109BEDA6BC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62150" y="3419488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7CB3892A-3950-6B70-CB5C-14308A217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17243" y="3419488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CD99FB5A-87ED-E7DB-AAB3-11646061C65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52829" y="3419488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1F055AF6-38F3-1DE1-84E8-06226F71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632CA55-B18D-F040-A634-55DD0609DF78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91D1B46-C58E-564D-A1B6-8C14A865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53796DF-DD14-5014-AA95-C45EC7405163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604575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3" userDrawn="1">
          <p15:clr>
            <a:srgbClr val="5ACBF0"/>
          </p15:clr>
        </p15:guide>
        <p15:guide id="2" pos="4354" userDrawn="1">
          <p15:clr>
            <a:srgbClr val="5ACBF0"/>
          </p15:clr>
        </p15:guide>
        <p15:guide id="3" pos="4558" userDrawn="1">
          <p15:clr>
            <a:srgbClr val="5ACBF0"/>
          </p15:clr>
        </p15:guide>
        <p15:guide id="4" pos="6010" userDrawn="1">
          <p15:clr>
            <a:srgbClr val="5ACBF0"/>
          </p15:clr>
        </p15:guide>
        <p15:guide id="5" pos="2676" userDrawn="1">
          <p15:clr>
            <a:srgbClr val="5ACBF0"/>
          </p15:clr>
        </p15:guide>
        <p15:guide id="6" pos="1224" userDrawn="1">
          <p15:clr>
            <a:srgbClr val="5ACBF0"/>
          </p15:clr>
        </p15:guide>
        <p15:guide id="7" orient="horz" pos="1202" userDrawn="1">
          <p15:clr>
            <a:srgbClr val="5ACBF0"/>
          </p15:clr>
        </p15:guide>
        <p15:guide id="8" orient="horz" pos="1928" userDrawn="1">
          <p15:clr>
            <a:srgbClr val="5ACBF0"/>
          </p15:clr>
        </p15:guide>
        <p15:guide id="9" orient="horz" pos="2154" userDrawn="1">
          <p15:clr>
            <a:srgbClr val="5ACBF0"/>
          </p15:clr>
        </p15:guide>
        <p15:guide id="10" orient="horz" pos="2880" userDrawn="1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übersicht R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91B0139B-6F0D-1AA2-695D-C7E86224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443763-4452-934F-B09B-B6C6EC778D4A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AA360E47-10E8-B9A6-52B8-3AEBC62E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9B979B67-48C6-24EC-F64A-21D3BF73BE25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27489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3" userDrawn="1">
          <p15:clr>
            <a:srgbClr val="5ACBF0"/>
          </p15:clr>
        </p15:guide>
        <p15:guide id="2" pos="4354" userDrawn="1">
          <p15:clr>
            <a:srgbClr val="5ACBF0"/>
          </p15:clr>
        </p15:guide>
        <p15:guide id="3" pos="4558" userDrawn="1">
          <p15:clr>
            <a:srgbClr val="5ACBF0"/>
          </p15:clr>
        </p15:guide>
        <p15:guide id="4" pos="6010" userDrawn="1">
          <p15:clr>
            <a:srgbClr val="5ACBF0"/>
          </p15:clr>
        </p15:guide>
        <p15:guide id="5" pos="2676" userDrawn="1">
          <p15:clr>
            <a:srgbClr val="5ACBF0"/>
          </p15:clr>
        </p15:guide>
        <p15:guide id="6" pos="1224" userDrawn="1">
          <p15:clr>
            <a:srgbClr val="5ACBF0"/>
          </p15:clr>
        </p15:guide>
        <p15:guide id="7" orient="horz" pos="1202" userDrawn="1">
          <p15:clr>
            <a:srgbClr val="5ACBF0"/>
          </p15:clr>
        </p15:guide>
        <p15:guide id="8" orient="horz" pos="1928" userDrawn="1">
          <p15:clr>
            <a:srgbClr val="5ACBF0"/>
          </p15:clr>
        </p15:guide>
        <p15:guide id="9" orient="horz" pos="2154" userDrawn="1">
          <p15:clr>
            <a:srgbClr val="5ACBF0"/>
          </p15:clr>
        </p15:guide>
        <p15:guide id="10" orient="horz" pos="2880" userDrawn="1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übersicht Bildplatzh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965E2FC1-7491-D244-2BEB-3EB3C9754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40426" y="1187450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D59931A-4FEA-E5BA-1A5B-4C2A1A3BC5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9750" y="1187450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92874B98-87F4-E8BF-EA34-FB54B447F2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40088" y="1187450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64E5F82F-A16A-ACE9-6B0C-97D82AE89BC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0763" y="1187449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703E7C5C-90E1-BF69-45A2-DF7FBE16A5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40426" y="2648781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257D7766-8D5E-DDBC-1FA4-93297ED0CB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9750" y="2648781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108536AE-A05A-DBF7-149A-9A999261B9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40088" y="2648781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8" name="Bildplatzhalter 11">
            <a:extLst>
              <a:ext uri="{FF2B5EF4-FFF2-40B4-BE49-F238E27FC236}">
                <a16:creationId xmlns:a16="http://schemas.microsoft.com/office/drawing/2014/main" id="{97A8B4A4-96FE-CC34-220D-0C686F153A9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640763" y="2648780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9" name="Bildplatzhalter 11">
            <a:extLst>
              <a:ext uri="{FF2B5EF4-FFF2-40B4-BE49-F238E27FC236}">
                <a16:creationId xmlns:a16="http://schemas.microsoft.com/office/drawing/2014/main" id="{29D38B50-4745-D221-8476-AAD73E1F3B2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40426" y="4104228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0AF7BCA0-FF18-8E43-D5A7-6012BA53181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9750" y="4104228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21" name="Bildplatzhalter 11">
            <a:extLst>
              <a:ext uri="{FF2B5EF4-FFF2-40B4-BE49-F238E27FC236}">
                <a16:creationId xmlns:a16="http://schemas.microsoft.com/office/drawing/2014/main" id="{AC0BD624-D2D7-417F-93E0-6C8FBEE2D2B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40088" y="4104228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B44F1624-521D-FF8D-4646-FB74E99FA9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40763" y="4104227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7434E93F-C11F-0BFC-300B-493F561B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BEF535D-EE14-BC4D-9EA1-BB3E9B606F86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749684E8-120B-5797-E9CE-1E7298A9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669AAF87-DD82-F1E9-2775-466276AEA58F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02174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1" userDrawn="1">
          <p15:clr>
            <a:srgbClr val="5ACBF0"/>
          </p15:clr>
        </p15:guide>
        <p15:guide id="2" pos="3515" userDrawn="1">
          <p15:clr>
            <a:srgbClr val="5ACBF0"/>
          </p15:clr>
        </p15:guide>
        <p15:guide id="3" pos="3742" userDrawn="1">
          <p15:clr>
            <a:srgbClr val="5ACBF0"/>
          </p15:clr>
        </p15:guide>
        <p15:guide id="4" pos="5216" userDrawn="1">
          <p15:clr>
            <a:srgbClr val="5ACBF0"/>
          </p15:clr>
        </p15:guide>
        <p15:guide id="5" pos="1814" userDrawn="1">
          <p15:clr>
            <a:srgbClr val="5ACBF0"/>
          </p15:clr>
        </p15:guide>
        <p15:guide id="6" pos="5443" userDrawn="1">
          <p15:clr>
            <a:srgbClr val="5ACBF0"/>
          </p15:clr>
        </p15:guide>
        <p15:guide id="7" orient="horz" pos="746" userDrawn="1">
          <p15:clr>
            <a:srgbClr val="5ACBF0"/>
          </p15:clr>
        </p15:guide>
        <p15:guide id="8" orient="horz" pos="1451" userDrawn="1">
          <p15:clr>
            <a:srgbClr val="5ACBF0"/>
          </p15:clr>
        </p15:guide>
        <p15:guide id="9" orient="horz" pos="1665" userDrawn="1">
          <p15:clr>
            <a:srgbClr val="5ACBF0"/>
          </p15:clr>
        </p15:guide>
        <p15:guide id="10" orient="horz" pos="2381" userDrawn="1">
          <p15:clr>
            <a:srgbClr val="5ACBF0"/>
          </p15:clr>
        </p15:guide>
        <p15:guide id="11" orient="horz" pos="2585" userDrawn="1">
          <p15:clr>
            <a:srgbClr val="5ACBF0"/>
          </p15:clr>
        </p15:guide>
        <p15:guide id="12" orient="horz" pos="3288" userDrawn="1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übersicht Ra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564745E-3A8E-F7A3-544A-DD854ABE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8109662-C91D-9C43-867C-9AE7AC3998EC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7FCB6B46-8B32-713C-3604-6C272F6D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F7066737-4414-D4A4-8E25-A6E7609C368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284199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1" userDrawn="1">
          <p15:clr>
            <a:srgbClr val="5ACBF0"/>
          </p15:clr>
        </p15:guide>
        <p15:guide id="2" pos="3515" userDrawn="1">
          <p15:clr>
            <a:srgbClr val="5ACBF0"/>
          </p15:clr>
        </p15:guide>
        <p15:guide id="3" pos="3742" userDrawn="1">
          <p15:clr>
            <a:srgbClr val="5ACBF0"/>
          </p15:clr>
        </p15:guide>
        <p15:guide id="4" pos="5216" userDrawn="1">
          <p15:clr>
            <a:srgbClr val="5ACBF0"/>
          </p15:clr>
        </p15:guide>
        <p15:guide id="5" pos="1814" userDrawn="1">
          <p15:clr>
            <a:srgbClr val="5ACBF0"/>
          </p15:clr>
        </p15:guide>
        <p15:guide id="6" pos="5443" userDrawn="1">
          <p15:clr>
            <a:srgbClr val="5ACBF0"/>
          </p15:clr>
        </p15:guide>
        <p15:guide id="7" orient="horz" pos="746" userDrawn="1">
          <p15:clr>
            <a:srgbClr val="5ACBF0"/>
          </p15:clr>
        </p15:guide>
        <p15:guide id="8" orient="horz" pos="1451" userDrawn="1">
          <p15:clr>
            <a:srgbClr val="5ACBF0"/>
          </p15:clr>
        </p15:guide>
        <p15:guide id="9" orient="horz" pos="1665" userDrawn="1">
          <p15:clr>
            <a:srgbClr val="5ACBF0"/>
          </p15:clr>
        </p15:guide>
        <p15:guide id="10" orient="horz" pos="2381" userDrawn="1">
          <p15:clr>
            <a:srgbClr val="5ACBF0"/>
          </p15:clr>
        </p15:guide>
        <p15:guide id="11" orient="horz" pos="2585" userDrawn="1">
          <p15:clr>
            <a:srgbClr val="5ACBF0"/>
          </p15:clr>
        </p15:guide>
        <p15:guide id="12" orient="horz" pos="3288" userDrawn="1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Text, Computer enthält.&#10;&#10;Automatisch generierte Beschreibung">
            <a:extLst>
              <a:ext uri="{FF2B5EF4-FFF2-40B4-BE49-F238E27FC236}">
                <a16:creationId xmlns:a16="http://schemas.microsoft.com/office/drawing/2014/main" id="{0457A3B1-3A08-9C52-9238-67B96CE3D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7776" r="10775" b="695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A09E049-107C-AEBF-6906-2DDA310AB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798003"/>
            <a:ext cx="5220494" cy="4168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890B636-DAD2-7624-C6F1-EF2964482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5269" y="2525343"/>
            <a:ext cx="4376495" cy="14977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B6FB795-BCBD-8139-E2C6-D62522D260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452" y="2547605"/>
            <a:ext cx="1396626" cy="139521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</a:defRPr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070102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Text, Computer enthält.&#10;&#10;Automatisch generierte Beschreibung">
            <a:extLst>
              <a:ext uri="{FF2B5EF4-FFF2-40B4-BE49-F238E27FC236}">
                <a16:creationId xmlns:a16="http://schemas.microsoft.com/office/drawing/2014/main" id="{0457A3B1-3A08-9C52-9238-67B96CE3D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7776" r="10775" b="695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A09E049-107C-AEBF-6906-2DDA310AB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798003"/>
            <a:ext cx="5220494" cy="4168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890B636-DAD2-7624-C6F1-EF2964482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50" y="2525342"/>
            <a:ext cx="3036570" cy="18733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DBEE27F1-BD50-A57F-4EE7-1A28AE0026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5750" y="2525342"/>
            <a:ext cx="3036570" cy="18733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980159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A09E049-107C-AEBF-6906-2DDA310AB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2204403"/>
            <a:ext cx="1748000" cy="4168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890B636-DAD2-7624-C6F1-EF2964482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0888" y="2301822"/>
            <a:ext cx="3036570" cy="20610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DBEE27F1-BD50-A57F-4EE7-1A28AE0026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9128" y="2301822"/>
            <a:ext cx="3036570" cy="20610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6167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Computer enthält.&#10;&#10;Automatisch generierte Beschreibung">
            <a:extLst>
              <a:ext uri="{FF2B5EF4-FFF2-40B4-BE49-F238E27FC236}">
                <a16:creationId xmlns:a16="http://schemas.microsoft.com/office/drawing/2014/main" id="{1E347356-2C5C-69E6-B0C4-5832D9BE8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7776" r="10775" b="695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14870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5AB638-8435-3D63-9490-06A067EFD2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1" y="3574618"/>
            <a:ext cx="7829550" cy="986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Folienüberschrift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A074117B-147E-63FA-2D16-EEB629473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3576ACC-DD91-2240-BF3A-48309DD4FCD6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561EE604-92E5-F9D1-9050-9A51D4ADC2AA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58D92AE6-89D2-0170-6F04-D6BFFB637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4660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C97C9-A60E-5C76-1736-797ABE89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60364"/>
            <a:ext cx="10440988" cy="5759449"/>
          </a:xfrm>
          <a:prstGeom prst="rect">
            <a:avLst/>
          </a:prstGeom>
        </p:spPr>
        <p:txBody>
          <a:bodyPr anchor="ctr"/>
          <a:lstStyle>
            <a:lvl1pPr algn="ctr">
              <a:defRPr sz="240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5EFA206-B15A-5396-B00A-30110059C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3273" r="24779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14870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5AB638-8435-3D63-9490-06A067EFD2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1" y="3574618"/>
            <a:ext cx="7829550" cy="986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Folienüberschrift</a:t>
            </a:r>
          </a:p>
        </p:txBody>
      </p:sp>
      <p:sp>
        <p:nvSpPr>
          <p:cNvPr id="17" name="Datumsplatzhalter 2">
            <a:extLst>
              <a:ext uri="{FF2B5EF4-FFF2-40B4-BE49-F238E27FC236}">
                <a16:creationId xmlns:a16="http://schemas.microsoft.com/office/drawing/2014/main" id="{2D822A99-C56D-F706-0855-8B844B138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20E5292-F55D-784D-AD4B-B2A329ACE87B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317BCFC6-D851-CBBC-4E63-8A9458A36C0A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0FA6A31-DAF2-CFE8-163A-638E90869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06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3A1C2C-C7D0-68E8-AB66-95C54B13D83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925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6.sv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3583437-9D60-14D2-FB19-1494883E8ED0}"/>
              </a:ext>
            </a:extLst>
          </p:cNvPr>
          <p:cNvSpPr/>
          <p:nvPr userDrawn="1"/>
        </p:nvSpPr>
        <p:spPr>
          <a:xfrm>
            <a:off x="-794" y="0"/>
            <a:ext cx="11520488" cy="5188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60EA411-4B03-BC4D-AB3C-D69F65264D91}"/>
              </a:ext>
            </a:extLst>
          </p:cNvPr>
          <p:cNvSpPr/>
          <p:nvPr userDrawn="1"/>
        </p:nvSpPr>
        <p:spPr>
          <a:xfrm>
            <a:off x="0" y="5006975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C41B641-B9E7-E16D-870D-251F7D99FC4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28824" y="5700458"/>
            <a:ext cx="2151914" cy="44126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D20DAE-EC76-C4D7-308A-DD504D48B5E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966717" y="5486510"/>
            <a:ext cx="1252807" cy="68886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AFCF803-507A-2CEC-2A61-E1E2E140F546}"/>
              </a:ext>
            </a:extLst>
          </p:cNvPr>
          <p:cNvSpPr txBox="1"/>
          <p:nvPr userDrawn="1"/>
        </p:nvSpPr>
        <p:spPr>
          <a:xfrm>
            <a:off x="8823325" y="5464175"/>
            <a:ext cx="163512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b="0" i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Gefördert durch: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35AF4766-E6AA-1D40-E408-4BB302F6BD58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C623B34-3057-C904-456C-83F37826FEAC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67B0AF-30A1-D1D9-C8A5-204C02EFAED3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F94F6F-20FC-C4BE-8ED8-0FF863C36FF4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9E9AFE-15CF-85A5-44D9-ADAC4577B01B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960C60-565B-4B5C-87BB-4E3107D135C8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730AC0-6E51-DFA2-AA39-28F449B341C9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BF36DE-163E-E558-ED7E-4C2F92F8332B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1817FD-3B2F-9576-9BAE-2C90331B516E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D6C30F-43FC-1B13-0BFE-BE1196BD4A91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5230D1-A7AE-C2BB-CC7F-C0880A083A1B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E51337E-B5FB-18E9-8400-3C36B4F3087F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A5248D2-021D-EAA3-B04B-519132F06CCA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8489170-3C07-508D-314D-E4B9A3D9DA83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FBBFC31-511E-3C29-C82C-4D90CB26CED4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F80B674D-EF1D-46AE-657A-F7DAF8FC51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52B49DC6-EE5C-8661-3801-3A537BDBDC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59DF1372-EB5A-5295-480B-99E0461FAB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1AA63A46-53D2-875E-CA51-C909FA0C20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21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8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84" userDrawn="1">
          <p15:clr>
            <a:srgbClr val="F26B43"/>
          </p15:clr>
        </p15:guide>
        <p15:guide id="8" pos="52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CCBF806-8711-481C-947E-14A25B350EA4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B225F480-A49E-AC4B-2075-D3A00BC1D7D0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6805DE4B-6345-94E3-319B-A39FD7544A19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121D9E-EF89-E716-E6FE-424473134CDE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2DCA39-13A5-1429-FB01-2EF3C45D8C1F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2FB536-D0DD-83EB-AB23-CF503BE59C94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3F688D-2523-78DC-1614-D4387797EA5E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535416-5B90-96AD-0C9D-A121BC8324DB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8E9B73-9670-F9C8-93EA-47EBD882F124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1585E92-6AD4-9CB6-9953-B742F47CF3C1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E29DDF-5424-02EF-7C29-F58DF1F474D3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556B2C-E0ED-06CB-19CD-A70B61240642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2055BED-1577-E079-35D0-8A8B3742FEA8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4190F6D-99CB-A47C-B47C-04F615374DB3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5ADC0A2-FFB1-20AE-9639-EA84C1DA3211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D5AC77E4-7943-33A2-5BCD-8CE39BF1F6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7B534CEC-02B1-0923-4422-78482AB736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CCBC15AE-944D-C703-DD21-20CA3E5F1C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55E8042E-1C87-502A-67C8-A564B17463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27FA65E9-9BE7-3D53-B355-CF2A4EFDAE2E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226523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8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84" userDrawn="1">
          <p15:clr>
            <a:srgbClr val="F26B43"/>
          </p15:clr>
        </p15:guide>
        <p15:guide id="8" pos="52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1F85A1D4-9BA0-F0BC-2896-C68F7386B482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36FABC3-09D8-CDE4-23EB-2C822BCC0399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04B587-79FA-428E-BF8E-C49F9E10AF7B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65BECB-C628-D147-FB59-1D9FB7C030F8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F36F2D-F416-CA82-BE4B-C3356D9E3250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0CE4A9-4783-812C-6770-A8FCDE88B241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0A91F6-1477-EEA5-9D92-9FFA26274700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1331DA-F5DC-BCA7-6261-CDF50FC15A67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AEC460-6306-BAD6-AD17-622D3CBBF0BD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86455E-3833-9413-B0E2-4FFEE894B3D8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786D39-D0D3-FE67-EBA1-1503B5D0AD3D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216E3C8-5596-B111-4305-B71E1C95784C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95644177-696F-3641-4B67-1EA194EA7E2F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D9B7EAC-E76E-9A35-ACA4-5290BAFC8AB5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244552E7-0F52-70D6-6DF6-7C7792F8A2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D8E37672-64B0-0C9B-A85F-25384C0AD6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9133CBFF-7F06-82F4-72F3-D864B59CD1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C914D3AC-AF28-2CD0-56AD-596A241A23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136F9796-5D58-DE51-CA01-C6AD8509ACF0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134013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6" r:id="rId2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8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84" userDrawn="1">
          <p15:clr>
            <a:srgbClr val="F26B43"/>
          </p15:clr>
        </p15:guide>
        <p15:guide id="8" pos="527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0F17503-3FA1-D9B8-39C2-793CB639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9936162" cy="4359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F2CD16-51D5-BF37-9DEF-B602BB5BF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FE0191-ED67-322B-3C0E-45EA7082180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CDE6F142-EEED-2432-58B2-C93ADFFC07AA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7E3E5BA-C144-0ACF-22E9-E28567DEB202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8EFB86-9AFA-B17F-EB0D-8FB372B08917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A2E198-4A12-9919-2943-4FA896EDDDF0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2F5C64-9254-AC63-5E2A-824B035934E9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939D50-17A2-69E6-821B-8A8A09841657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69E900-6404-C75B-FC80-D5FA8BC64B5E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40290B-D2BB-A781-35FA-ED29F5E85CB4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53FF86-E158-62A7-49F4-04EDD51BA735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C20236-73BC-3405-A92E-0921C8561E21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81ED8B-1842-439A-FE16-7501B139DB84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C3E61D3-D691-1415-1001-EF57EE8BDFA9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E0BA4126-CFFF-E98F-6B55-FD131752E383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C770F79-53FB-CD52-A60C-ED5B75C7D972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827CB188-1DCA-3881-95B2-E75AD9663F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CFBBFAC1-7298-E500-46EB-ED110C654A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A4E84798-A3F6-A103-80CB-83CF6A1426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A2BECEBF-8882-65EA-42F0-883B2E5139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8B7424DF-787E-EE57-C82A-42308313BE5D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187520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6" r:id="rId3"/>
    <p:sldLayoutId id="2147483770" r:id="rId4"/>
    <p:sldLayoutId id="2147483653" r:id="rId5"/>
    <p:sldLayoutId id="2147483664" r:id="rId6"/>
    <p:sldLayoutId id="2147483655" r:id="rId7"/>
    <p:sldLayoutId id="2147483665" r:id="rId8"/>
    <p:sldLayoutId id="2147483654" r:id="rId9"/>
    <p:sldLayoutId id="2147483656" r:id="rId10"/>
    <p:sldLayoutId id="2147483659" r:id="rId11"/>
    <p:sldLayoutId id="2147483660" r:id="rId12"/>
    <p:sldLayoutId id="2147483662" r:id="rId13"/>
    <p:sldLayoutId id="2147483663" r:id="rId14"/>
    <p:sldLayoutId id="2147483661" r:id="rId15"/>
    <p:sldLayoutId id="2147483657" r:id="rId16"/>
    <p:sldLayoutId id="2147483658" r:id="rId17"/>
    <p:sldLayoutId id="2147483792" r:id="rId18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50" b="1" i="0" kern="1200">
          <a:solidFill>
            <a:schemeClr val="accent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Tx/>
        <a:buNone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2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60021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540000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540000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5ACBF0"/>
          </p15:clr>
        </p15:guide>
        <p15:guide id="2" pos="3628" userDrawn="1">
          <p15:clr>
            <a:srgbClr val="5ACBF0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96" userDrawn="1">
          <p15:clr>
            <a:srgbClr val="F26B43"/>
          </p15:clr>
        </p15:guide>
        <p15:guide id="8" pos="5261" userDrawn="1">
          <p15:clr>
            <a:srgbClr val="F26B43"/>
          </p15:clr>
        </p15:guide>
        <p15:guide id="9" orient="horz" pos="998" userDrawn="1">
          <p15:clr>
            <a:srgbClr val="A4A3A4"/>
          </p15:clr>
        </p15:guide>
        <p15:guide id="10" orient="horz" pos="1202" userDrawn="1">
          <p15:clr>
            <a:srgbClr val="A4A3A4"/>
          </p15:clr>
        </p15:guide>
        <p15:guide id="11" orient="horz" pos="3356" userDrawn="1">
          <p15:clr>
            <a:srgbClr val="A4A3A4"/>
          </p15:clr>
        </p15:guide>
        <p15:guide id="12" orient="horz" pos="680" userDrawn="1">
          <p15:clr>
            <a:srgbClr val="9FCC3B"/>
          </p15:clr>
        </p15:guide>
        <p15:guide id="13" orient="horz" pos="3515" userDrawn="1">
          <p15:clr>
            <a:srgbClr val="9FCC3B"/>
          </p15:clr>
        </p15:guide>
        <p15:guide id="14" pos="3742" userDrawn="1">
          <p15:clr>
            <a:srgbClr val="FDE53C"/>
          </p15:clr>
        </p15:guide>
        <p15:guide id="15" pos="3515" userDrawn="1">
          <p15:clr>
            <a:srgbClr val="FDE53C"/>
          </p15:clr>
        </p15:guide>
        <p15:guide id="16" pos="2381" userDrawn="1">
          <p15:clr>
            <a:srgbClr val="FBAE40"/>
          </p15:clr>
        </p15:guide>
        <p15:guide id="17" pos="4876" userDrawn="1">
          <p15:clr>
            <a:srgbClr val="FBAE40"/>
          </p15:clr>
        </p15:guide>
        <p15:guide id="18" pos="2608" userDrawn="1">
          <p15:clr>
            <a:srgbClr val="FDE53C"/>
          </p15:clr>
        </p15:guide>
        <p15:guide id="19" pos="4649" userDrawn="1">
          <p15:clr>
            <a:srgbClr val="FDE53C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FA36CA1-25F2-FE35-E1D9-668A60BDAFC7}"/>
              </a:ext>
            </a:extLst>
          </p:cNvPr>
          <p:cNvSpPr/>
          <p:nvPr userDrawn="1"/>
        </p:nvSpPr>
        <p:spPr>
          <a:xfrm>
            <a:off x="0" y="0"/>
            <a:ext cx="11520488" cy="629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0F17503-3FA1-D9B8-39C2-793CB639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9936162" cy="4359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F2CD16-51D5-BF37-9DEF-B602BB5BF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B74BAF-7FB8-6538-1A78-EC13E97E1A1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ADDB044-922C-4444-DBCE-7680AE7F3343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818592D-182D-70C1-501B-1CAA13C0FD6B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F631CC-EBD1-5650-9A9F-F2769CA46EFE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DA2A53-2A78-C440-89E3-B7DC7C269F56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9C635C-AC4E-93B7-F3EA-FA1E52D75DAE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B87DC6-7834-0637-D60F-6E156EC83879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CA1A82-AE15-C5AB-DC15-49F69C68A993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41D43D-9364-5580-1F0D-1F568B915F60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5E6A58-137D-6A71-A895-6D6B2C12691D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EC48B5-6C22-485B-61E5-73C82A440E20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D15A8F-BBE8-3A94-D9EB-E813D99B8D86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B562758-5459-0395-A5B8-427F3EF4BFD1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7BE3CBE9-3A44-54CF-93A2-8A6A59BAF96A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0BAF163-9508-174A-7A54-52AB62450B1D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55A3E0DF-5D32-72B0-ABE6-3AA8F1EF9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CB9313A4-D851-696C-5CD1-C25D77064D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84DBF56A-F054-C079-82FD-322F2FEC0C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AFCBCDDB-EA8F-CA8C-DBD6-20990E56D0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10995246-E6BB-532F-81F3-DE0BFE69F782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91562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50" b="1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00000"/>
        <a:buFontTx/>
        <a:buNone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2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60021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540000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540000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5ACBF0"/>
          </p15:clr>
        </p15:guide>
        <p15:guide id="2" pos="3628" userDrawn="1">
          <p15:clr>
            <a:srgbClr val="5ACBF0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96" userDrawn="1">
          <p15:clr>
            <a:srgbClr val="F26B43"/>
          </p15:clr>
        </p15:guide>
        <p15:guide id="8" pos="5261" userDrawn="1">
          <p15:clr>
            <a:srgbClr val="F26B43"/>
          </p15:clr>
        </p15:guide>
        <p15:guide id="9" orient="horz" pos="998" userDrawn="1">
          <p15:clr>
            <a:srgbClr val="A4A3A4"/>
          </p15:clr>
        </p15:guide>
        <p15:guide id="10" orient="horz" pos="1202" userDrawn="1">
          <p15:clr>
            <a:srgbClr val="A4A3A4"/>
          </p15:clr>
        </p15:guide>
        <p15:guide id="11" orient="horz" pos="3356" userDrawn="1">
          <p15:clr>
            <a:srgbClr val="A4A3A4"/>
          </p15:clr>
        </p15:guide>
        <p15:guide id="12" orient="horz" pos="680" userDrawn="1">
          <p15:clr>
            <a:srgbClr val="9FCC3B"/>
          </p15:clr>
        </p15:guide>
        <p15:guide id="13" orient="horz" pos="3515" userDrawn="1">
          <p15:clr>
            <a:srgbClr val="9FCC3B"/>
          </p15:clr>
        </p15:guide>
        <p15:guide id="14" pos="3742" userDrawn="1">
          <p15:clr>
            <a:srgbClr val="FDE53C"/>
          </p15:clr>
        </p15:guide>
        <p15:guide id="15" pos="3515" userDrawn="1">
          <p15:clr>
            <a:srgbClr val="FDE53C"/>
          </p15:clr>
        </p15:guide>
        <p15:guide id="16" pos="2381" userDrawn="1">
          <p15:clr>
            <a:srgbClr val="FBAE40"/>
          </p15:clr>
        </p15:guide>
        <p15:guide id="17" pos="4876" userDrawn="1">
          <p15:clr>
            <a:srgbClr val="FBAE40"/>
          </p15:clr>
        </p15:guide>
        <p15:guide id="18" pos="2608" userDrawn="1">
          <p15:clr>
            <a:srgbClr val="FDE53C"/>
          </p15:clr>
        </p15:guide>
        <p15:guide id="19" pos="4649" userDrawn="1">
          <p15:clr>
            <a:srgbClr val="FDE53C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0E93141B-DB04-B1A5-8B2F-36C29EDB2F23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6577A6D-70DA-C8AF-5075-E30D313ED473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37B1BA-9CB9-9E1E-8F5D-2B41B4DD7E5B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579C1A-DB2C-1C5B-7920-16B235000E5E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69C3C8-19FE-C491-80EA-BEDC412C3C20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F17B38-B42B-2E3C-524A-D065A12BF758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330666-D3E2-B56E-37AD-B47E48C339B9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1DCFCD-ADD7-569F-C6E7-21A8AA789D4E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2FD265-70EB-CE9A-B566-0B7EF9FFF78C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9DBD1E-CB7E-5770-09D3-A4691C2631F2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44AF95-2D54-FB06-83FA-5C1B1BCFA36F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9E59E74-91F5-6532-B468-F6E096453E89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641C59A6-8ECD-58A2-AE57-D7798E7380D9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08F612D-8B08-6041-7C2C-65A23E38A438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6A496E92-7839-E84D-2112-1DBD09F792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BE11AB59-AD2D-963F-4DDA-761D7F668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B97C1F56-BC20-5FD9-EFD9-4A922B4851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8AF780F3-44A1-D1A6-16B9-C1648DC583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808C6659-0D8D-D761-97FB-70A6E6CF17A0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380649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5" r:id="rId2"/>
    <p:sldLayoutId id="2147483744" r:id="rId3"/>
    <p:sldLayoutId id="2147483747" r:id="rId4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8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84" userDrawn="1">
          <p15:clr>
            <a:srgbClr val="F26B43"/>
          </p15:clr>
        </p15:guide>
        <p15:guide id="8" pos="527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B37610C6-8090-34C3-D711-63B63CBE4030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2E06ED9-D8A7-AF70-D8B5-2FC1746C50AF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830B19-4991-BB05-C922-284902B7C159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2FDCCC-A3DE-4CF9-C3E6-EEF842E6ABD5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D84F46-6B03-AFD5-0996-C33A17D1C729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F0FABC-3BEC-52C5-71D4-16C9A0C1E937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093A23-7EC2-D556-ED38-2A1B275CF6D2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CB0732-8413-78BF-E5CF-449F32D03C8E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F4B356-357C-0798-40E5-07AB8BCA7725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6173D0-E25B-9073-6E46-78E6ACEDEE51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33BA4F-3C52-D7F8-77AE-7B80DD487A35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10A715F-3CEF-FAA9-B07C-92A523F4A354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8BD881E-EE76-2248-FF19-C7674D7C9EDB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F395B0C-21BB-2CD6-6168-350FD381D9C5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FCF8AB17-A0C5-49F7-5AB8-D8FCD059D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C5212BE8-5331-2527-837F-F62FF39C3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234F227D-BCF5-07D9-1B32-A93FC8EF57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124069D7-2C88-14EA-29B8-AC4AA7242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994747D2-0CF2-822A-A7E5-F5C7133F5F08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38208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8" r:id="rId2"/>
    <p:sldLayoutId id="2147483749" r:id="rId3"/>
    <p:sldLayoutId id="2147483750" r:id="rId4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4B55BFF-EDD0-BFC3-C303-208149A7BF0C}"/>
              </a:ext>
            </a:extLst>
          </p:cNvPr>
          <p:cNvSpPr/>
          <p:nvPr userDrawn="1"/>
        </p:nvSpPr>
        <p:spPr>
          <a:xfrm>
            <a:off x="-794" y="0"/>
            <a:ext cx="11520488" cy="5188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C9BE7EC-34C3-FB78-9DBD-EACC8AE258A1}"/>
              </a:ext>
            </a:extLst>
          </p:cNvPr>
          <p:cNvSpPr/>
          <p:nvPr userDrawn="1"/>
        </p:nvSpPr>
        <p:spPr>
          <a:xfrm>
            <a:off x="0" y="5006975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E69006-2C5E-69A5-BD0B-80EA5780E8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28824" y="5700458"/>
            <a:ext cx="2151914" cy="4412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7E1F2CC-A1C5-6C72-8571-47B94A2018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66717" y="5486510"/>
            <a:ext cx="1252807" cy="68886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798BC04-69B9-20FA-7BA2-74D02A68B4BD}"/>
              </a:ext>
            </a:extLst>
          </p:cNvPr>
          <p:cNvSpPr txBox="1"/>
          <p:nvPr userDrawn="1"/>
        </p:nvSpPr>
        <p:spPr>
          <a:xfrm>
            <a:off x="8823325" y="5464175"/>
            <a:ext cx="163512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b="0" i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Gefördert durch: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9955C05C-852F-6FC0-6181-E17C77F4A514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CE4148F-011E-E326-ADA3-1AF634717C81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C5E8E4-9666-476F-BC15-4674605C3904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27346D-AC43-F449-70BE-98C5045B2000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C0B7E9-6B5D-6C97-5AEA-FABA52F0C36B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334E15-4372-96FD-F9C5-9A6C50453401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1658F7-4C73-037F-0165-17C684B4E1A1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C83A02-5FE9-01CD-F779-8971349DB0E5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C1A3F7-831F-8A06-6407-AE9AB03D1BE1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0A8C85-D702-5FA9-EF6F-AD8F61D3DA10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94496E-D432-8A4E-8E8C-94A8688BB414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C26A1A5-E30C-9207-C6EE-F1C54A408FAF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E50D7F4-78B5-EFC5-EFE2-D4788076A3C0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E7CC348-6B0C-BA07-851A-D5EA4F17D2E0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9F7EFED5-7994-3E42-D48E-0CB212D7AD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AB9AC097-15BF-B4FD-9378-BE7B35993F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79070EA3-1ABE-BD09-E72F-4E7D2AA395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FBDEFBF0-E477-B881-68CF-D8EA2F73DA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548E7BB3-1353-2390-3E05-A579222AB46F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244273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3" r:id="rId2"/>
    <p:sldLayoutId id="2147483752" r:id="rId3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4989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244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32C7BE56-D62D-2E89-341D-505768577060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8786052-CD0C-F95F-747F-C9A40ED388B8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91C1EB-8AF6-0CB6-D0B5-A3EA1B76DCA3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48EB84-645B-4C15-99FF-732C1A86D443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4E0E3A-8537-DD5C-2635-DF847417BC1C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98A71C-733C-99F6-0367-245AE71E6F59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2EDCD5-3987-CCBF-3E96-BEFBBD6B3636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E46D4C-0476-83B0-5331-A8A1677DA760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E72A5A-8BB1-60D4-CA41-0A4C6891E854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3E115B-0B51-92B5-2CAD-CAC163180AA2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7E528B4-FD78-9F6B-4D78-5053C5990E9E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1D7823B-6528-CB2B-80C7-A50E2E3BA90A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04C10C8-6A84-5172-FA18-25A84003643E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9F89410-F201-5360-4A52-57316C470AFC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3AEFE51B-1045-521D-7394-640210F56D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6B4CA680-273C-3FCE-020A-4279988409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5CEB00E7-0DDD-783D-24C9-B4F22B963C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0A7263AA-CC2D-813B-E93B-8485FC3785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EDC1CA4E-E1C3-73A4-54F1-0B2A8AA5394C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90634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4989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2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www.orca.nrw/vernetzung/veranstaltungen/ki-kompetenzen-staerke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rtificialintelligenceact.eu/de/article/4/" TargetMode="Externa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kurzelinks.de/lvnrw" TargetMode="Externa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urzelinks.de/lvnr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orca.nrw/themenwelt-oer-ki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i-edu-nrw.ruhr-uni-bochum.de/ueber-das-projekt/phase-2/schulung-und-beratun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rca.nrw/oer/oer-erstellen/rechtsinformation/" TargetMode="Externa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ca.nrw/vernetzung/veranstaltungen/ki-und-oer/ki-und-oer-thementisch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www.orca.nrw/vernetzung/veranstaltungen/ki-und-oer/ki-und-oer-informationveranstaltun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hyperlink" Target="https://www.orca.nrw/vernetzung/veranstaltungen/ki-und-oer/ki-und-oer-praesenzworkshop/" TargetMode="External"/><Relationship Id="rId5" Type="http://schemas.openxmlformats.org/officeDocument/2006/relationships/image" Target="../media/image24.png"/><Relationship Id="rId10" Type="http://schemas.openxmlformats.org/officeDocument/2006/relationships/hyperlink" Target="https://www.orca.nrw/vernetzung/veranstaltungen/ki-und-oer/ki-und-oer-online-diskussion/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www.orca.nrw/vernetzung/veranstaltungen/ki-und-oer/ki-und-oer-onlineworkshop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www.orca.nrw/vernetzung/veranstaltungen/ki-kompetenzen-staerken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s://www.orca.nrw/vernetzung/veranstaltungen/ki-und-oer/ki-und-oer-ki-freitag/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D34DB-5159-F0B1-72F0-5BC6FB431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660" y="1568942"/>
            <a:ext cx="10440988" cy="34987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4800" dirty="0"/>
              <a:t>Projekte „KI-Kompetenzen stärken“ und „KI-NEL-2023-NRW“</a:t>
            </a:r>
            <a:br>
              <a:rPr lang="de-DE" dirty="0"/>
            </a:br>
            <a:br>
              <a:rPr lang="de-DE" dirty="0"/>
            </a:br>
            <a:r>
              <a:rPr lang="de-DE" sz="3600" dirty="0"/>
              <a:t>Zusammenfassender Rückblick </a:t>
            </a:r>
            <a:r>
              <a:rPr lang="de-DE" sz="4000" dirty="0"/>
              <a:t>und Ausblick</a:t>
            </a:r>
            <a:endParaRPr lang="de-DE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C42A5D84-14F2-88DF-CD80-52DC04724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10.04.2025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3C7CDD-B4FB-D97B-2D0F-E81788D8B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PD Dr. Markus Deimann, Geschäftsführer  bei ORCA.nrw</a:t>
            </a:r>
          </a:p>
        </p:txBody>
      </p:sp>
    </p:spTree>
    <p:extLst>
      <p:ext uri="{BB962C8B-B14F-4D97-AF65-F5344CB8AC3E}">
        <p14:creationId xmlns:p14="http://schemas.microsoft.com/office/powerpoint/2010/main" val="340490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DFA8F-5B34-6029-F70F-76E8A14A6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0A2A0-80FE-50FB-2E61-8F7133DE2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Rückblick Teil 2: Videoformate</a:t>
            </a:r>
          </a:p>
        </p:txBody>
      </p:sp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2487B0F6-C619-3A62-ED85-BBEBD2789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36465"/>
              </p:ext>
            </p:extLst>
          </p:nvPr>
        </p:nvGraphicFramePr>
        <p:xfrm>
          <a:off x="376847" y="3857099"/>
          <a:ext cx="10436258" cy="15849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58231">
                  <a:extLst>
                    <a:ext uri="{9D8B030D-6E8A-4147-A177-3AD203B41FA5}">
                      <a16:colId xmlns:a16="http://schemas.microsoft.com/office/drawing/2014/main" val="394677718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9389817"/>
                    </a:ext>
                  </a:extLst>
                </a:gridCol>
                <a:gridCol w="3329054">
                  <a:extLst>
                    <a:ext uri="{9D8B030D-6E8A-4147-A177-3AD203B41FA5}">
                      <a16:colId xmlns:a16="http://schemas.microsoft.com/office/drawing/2014/main" val="17092419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689808403"/>
                    </a:ext>
                  </a:extLst>
                </a:gridCol>
                <a:gridCol w="3324669">
                  <a:extLst>
                    <a:ext uri="{9D8B030D-6E8A-4147-A177-3AD203B41FA5}">
                      <a16:colId xmlns:a16="http://schemas.microsoft.com/office/drawing/2014/main" val="563839004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de-DE" sz="1400" dirty="0"/>
                        <a:t>Wie kann KI mich bei der Erstellung von OER unterstützen?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400" b="0" dirty="0"/>
                        <a:t>Wie funktionieren Sprachmodelle?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400" b="0" dirty="0"/>
                        <a:t>Worauf kommt es bei einem guten Prompt an?</a:t>
                      </a:r>
                    </a:p>
                    <a:p>
                      <a:endParaRPr lang="de-DE" sz="1400" b="0" dirty="0"/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Wie hilft mir KI bei der Nutzung und Anpassung von OER?</a:t>
                      </a:r>
                    </a:p>
                    <a:p>
                      <a:r>
                        <a:rPr lang="de-DE" sz="1400" b="0" dirty="0"/>
                        <a:t>- Wie können erstellte Bildungsmaterialien auffindbar gemacht und angepasst werden?</a:t>
                      </a:r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Metadaten im Kontext von OER und Künstlicher Intelligenz</a:t>
                      </a:r>
                    </a:p>
                    <a:p>
                      <a:r>
                        <a:rPr lang="de-DE" sz="1400" b="0" dirty="0"/>
                        <a:t>- Was sind Metadaten und welche Rolle spielen Sie im Kontext von OER und KI?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065974"/>
                  </a:ext>
                </a:extLst>
              </a:tr>
            </a:tbl>
          </a:graphicData>
        </a:graphic>
      </p:graphicFrame>
      <p:pic>
        <p:nvPicPr>
          <p:cNvPr id="40" name="Grafik 39">
            <a:extLst>
              <a:ext uri="{FF2B5EF4-FFF2-40B4-BE49-F238E27FC236}">
                <a16:creationId xmlns:a16="http://schemas.microsoft.com/office/drawing/2014/main" id="{8B8E0221-0770-34B5-38C4-CF71CE1AC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933" y="158695"/>
            <a:ext cx="1391908" cy="117078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F2DA68F8-FB03-4DA8-B1C8-641E7DED7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74" y="1861917"/>
            <a:ext cx="3404286" cy="191602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BB7B96E8-4775-AD4A-D3CE-D689197EA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036" y="1858960"/>
            <a:ext cx="3414875" cy="1916025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B0E3B49-82CA-1CB7-A360-E8034CA20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230" y="1844901"/>
            <a:ext cx="3414875" cy="1921984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A812C9A0-200C-23DE-1772-AF0B580FE57A}"/>
              </a:ext>
            </a:extLst>
          </p:cNvPr>
          <p:cNvSpPr txBox="1"/>
          <p:nvPr/>
        </p:nvSpPr>
        <p:spPr>
          <a:xfrm>
            <a:off x="6552332" y="716207"/>
            <a:ext cx="210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hlinkClick r:id="rId7"/>
              </a:rPr>
              <a:t>Link zu den Videos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78098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70698-5D59-3A97-6E3F-3D63851CF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C3ADD-DBB2-3658-262A-4A8B5938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KI-Kompetenzen </a:t>
            </a:r>
            <a:br>
              <a:rPr lang="de-DE" dirty="0"/>
            </a:br>
            <a:r>
              <a:rPr lang="de-DE" dirty="0"/>
              <a:t>	</a:t>
            </a:r>
            <a:r>
              <a:rPr lang="de-DE" b="0" dirty="0"/>
              <a:t>Definitionsversuche, Einordnung bisheriger Projektaktivitäten und Ihre Erfahrungen</a:t>
            </a:r>
            <a:br>
              <a:rPr lang="de-DE" dirty="0"/>
            </a:br>
            <a:r>
              <a:rPr lang="de-DE" dirty="0"/>
              <a:t>	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36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4F58-2485-0466-99FA-F3B571B6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53802-F793-4A9B-F75B-42135FBC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824" y="505244"/>
            <a:ext cx="9936162" cy="435905"/>
          </a:xfrm>
        </p:spPr>
        <p:txBody>
          <a:bodyPr/>
          <a:lstStyle/>
          <a:p>
            <a:r>
              <a:rPr lang="de-DE" dirty="0"/>
              <a:t>KI-Kompetenz: Was ist das eigentlich?</a:t>
            </a:r>
            <a:br>
              <a:rPr lang="de-DE" dirty="0"/>
            </a:br>
            <a:r>
              <a:rPr lang="de-DE" dirty="0"/>
              <a:t>…das sagt die KI*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BD333A-B46D-93DE-28A6-3E55B199E1EC}"/>
              </a:ext>
            </a:extLst>
          </p:cNvPr>
          <p:cNvSpPr txBox="1"/>
          <p:nvPr/>
        </p:nvSpPr>
        <p:spPr>
          <a:xfrm>
            <a:off x="287636" y="1223863"/>
            <a:ext cx="10657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highlight>
                  <a:srgbClr val="FFFF00"/>
                </a:highlight>
              </a:rPr>
              <a:t>KI-Kompetenzen im Hochschulkontext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/>
              <a:t>bezeichnen das </a:t>
            </a:r>
            <a:r>
              <a:rPr lang="de-DE" b="1" dirty="0"/>
              <a:t>Wissen, die Fähigkeiten und die Haltungen</a:t>
            </a:r>
            <a:r>
              <a:rPr lang="de-DE" dirty="0"/>
              <a:t>, die notwendig sind, um </a:t>
            </a:r>
            <a:r>
              <a:rPr lang="de-DE" b="1" dirty="0"/>
              <a:t>Künstliche Intelligenz in Forschung, Lehre, Studium und Transfer kontextsensibel zu verstehen, anzuwenden, kritisch zu hinterfragen und aktiv mitzugestalten.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193769F-D1BC-4AC6-0346-418292C17506}"/>
              </a:ext>
            </a:extLst>
          </p:cNvPr>
          <p:cNvSpPr txBox="1"/>
          <p:nvPr/>
        </p:nvSpPr>
        <p:spPr>
          <a:xfrm>
            <a:off x="359644" y="2146273"/>
            <a:ext cx="1080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highlight>
                  <a:srgbClr val="FFFF00"/>
                </a:highlight>
              </a:rPr>
              <a:t>KI-Kompetenzen für Lehrende </a:t>
            </a:r>
            <a:r>
              <a:rPr lang="de-DE" sz="1600" b="1" dirty="0"/>
              <a:t>umfassen das Wissen, die Fähigkeiten und die Haltung, KI in der Hochschullehre fundiert einzuschätzen, didaktisch sinnvoll einzusetzen und ihre Auswirkungen auf Lehren, Lernen und Prüfen kritisch zu reflektieren.</a:t>
            </a:r>
            <a:endParaRPr lang="de-DE" sz="16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77089D6-6F44-4598-25A1-1F02B62A15CF}"/>
              </a:ext>
            </a:extLst>
          </p:cNvPr>
          <p:cNvSpPr txBox="1"/>
          <p:nvPr/>
        </p:nvSpPr>
        <p:spPr>
          <a:xfrm>
            <a:off x="719684" y="2937534"/>
            <a:ext cx="460851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Verstehen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Grundlagen von KI (z. B. maschinelles Lernen, generative KI) kennen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Funktionsweisen und Potenziale von KI im Bildungsbereich verstehen</a:t>
            </a:r>
          </a:p>
          <a:p>
            <a:endParaRPr lang="de-DE" sz="1400" dirty="0"/>
          </a:p>
          <a:p>
            <a:r>
              <a:rPr lang="de-DE" sz="1400" b="1" dirty="0"/>
              <a:t>Anwenden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KI-Tools (wie ChatGPT, KI-Bildgeneratoren, automatisierte Feedbacksysteme) sinnvoll in Lehr-, Lern- und Prüfprozesse integrieren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Einsatzszenarien planen und didaktisch begründen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7CC1156-A174-4918-F7A9-C789F834F879}"/>
              </a:ext>
            </a:extLst>
          </p:cNvPr>
          <p:cNvSpPr txBox="1"/>
          <p:nvPr/>
        </p:nvSpPr>
        <p:spPr>
          <a:xfrm>
            <a:off x="6007303" y="3052576"/>
            <a:ext cx="482453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Reflektieren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Chancen und Risiken des KI-Einsatzes abwägen (z. B. Bias, Transparenz, Urheberrecht, Plagiate)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Rolle von KI in der Hochschulbildung kritisch analysieren</a:t>
            </a:r>
          </a:p>
          <a:p>
            <a:endParaRPr lang="de-DE" sz="1400" dirty="0"/>
          </a:p>
          <a:p>
            <a:r>
              <a:rPr lang="de-DE" sz="1400" b="1" dirty="0"/>
              <a:t>Gestalten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Lehrveranstaltungen und Prüfungen KI-sensibel weiterentwickeln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Diskussion über KI mit Studierenden fördern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Beitrag zu einem ethisch verantwortungsvollen Umgang mit KI in der Hochschule leisten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98A3252-39B8-8FBB-2AFF-D142753FC3FD}"/>
              </a:ext>
            </a:extLst>
          </p:cNvPr>
          <p:cNvSpPr txBox="1"/>
          <p:nvPr/>
        </p:nvSpPr>
        <p:spPr>
          <a:xfrm>
            <a:off x="6912372" y="5799876"/>
            <a:ext cx="482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*ChatGPT-Recherche am 08.04.2025</a:t>
            </a:r>
          </a:p>
        </p:txBody>
      </p:sp>
    </p:spTree>
    <p:extLst>
      <p:ext uri="{BB962C8B-B14F-4D97-AF65-F5344CB8AC3E}">
        <p14:creationId xmlns:p14="http://schemas.microsoft.com/office/powerpoint/2010/main" val="16512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4B3A0-49A4-31F8-62BC-59900972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824" y="505244"/>
            <a:ext cx="9936162" cy="435905"/>
          </a:xfrm>
        </p:spPr>
        <p:txBody>
          <a:bodyPr/>
          <a:lstStyle/>
          <a:p>
            <a:r>
              <a:rPr lang="de-DE" dirty="0"/>
              <a:t>KI-Kompetenz: Was ist das eigentlich?</a:t>
            </a:r>
            <a:br>
              <a:rPr lang="de-DE" dirty="0"/>
            </a:br>
            <a:r>
              <a:rPr lang="de-DE" dirty="0"/>
              <a:t>…das sagt die KI*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C1B8A8-D646-FCFE-8334-16547BFD7396}"/>
              </a:ext>
            </a:extLst>
          </p:cNvPr>
          <p:cNvSpPr txBox="1"/>
          <p:nvPr/>
        </p:nvSpPr>
        <p:spPr>
          <a:xfrm>
            <a:off x="287636" y="1223863"/>
            <a:ext cx="10657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highlight>
                  <a:srgbClr val="FFFF00"/>
                </a:highlight>
              </a:rPr>
              <a:t>KI-Kompetenzen im Hochschulkontext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/>
              <a:t>bezeichnen das </a:t>
            </a:r>
            <a:r>
              <a:rPr lang="de-DE" b="1" dirty="0"/>
              <a:t>Wissen, die Fähigkeiten und die Haltungen</a:t>
            </a:r>
            <a:r>
              <a:rPr lang="de-DE" dirty="0"/>
              <a:t>, die notwendig sind, um </a:t>
            </a:r>
            <a:r>
              <a:rPr lang="de-DE" b="1" dirty="0"/>
              <a:t>Künstliche Intelligenz in Forschung, Lehre, Studium und Transfer kontextsensibel zu verstehen, anzuwenden, kritisch zu hinterfragen und aktiv mitzugestalten.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5101F29-4BAA-0DE8-6535-A4E87FF1866F}"/>
              </a:ext>
            </a:extLst>
          </p:cNvPr>
          <p:cNvSpPr txBox="1"/>
          <p:nvPr/>
        </p:nvSpPr>
        <p:spPr>
          <a:xfrm>
            <a:off x="359644" y="2146273"/>
            <a:ext cx="1080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highlight>
                  <a:srgbClr val="FFFF00"/>
                </a:highlight>
              </a:rPr>
              <a:t>KI-Kompetenzen für Lehrende </a:t>
            </a:r>
            <a:r>
              <a:rPr lang="de-DE" sz="1600" b="1" dirty="0"/>
              <a:t>umfassen das Wissen, die Fähigkeiten und die Haltung, KI in der Hochschullehre fundiert einzuschätzen, didaktisch sinnvoll einzusetzen und ihre Auswirkungen auf Lehren, Lernen und Prüfen kritisch zu reflektieren.</a:t>
            </a:r>
            <a:endParaRPr lang="de-DE" sz="16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4296971-B809-AAD0-5FF6-BD5F43A6E0BC}"/>
              </a:ext>
            </a:extLst>
          </p:cNvPr>
          <p:cNvSpPr txBox="1"/>
          <p:nvPr/>
        </p:nvSpPr>
        <p:spPr>
          <a:xfrm>
            <a:off x="719684" y="2937534"/>
            <a:ext cx="460851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Verstehen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Grundlagen von KI (z. B. maschinelles Lernen, generative KI) kennen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Funktionsweisen und Potenziale von KI im Bildungsbereich verstehen</a:t>
            </a:r>
          </a:p>
          <a:p>
            <a:endParaRPr lang="de-DE" sz="1400" dirty="0"/>
          </a:p>
          <a:p>
            <a:r>
              <a:rPr lang="de-DE" sz="1400" b="1" dirty="0"/>
              <a:t>Anwenden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KI-Tools (wie ChatGPT, KI-Bildgeneratoren, automatisierte Feedbacksysteme) sinnvoll in Lehr-, Lern- und Prüfprozesse integrieren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Einsatzszenarien planen und didaktisch begründen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3476593-413C-2091-B8F5-BB01CF7F0A17}"/>
              </a:ext>
            </a:extLst>
          </p:cNvPr>
          <p:cNvSpPr txBox="1"/>
          <p:nvPr/>
        </p:nvSpPr>
        <p:spPr>
          <a:xfrm>
            <a:off x="6007303" y="3052576"/>
            <a:ext cx="482453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Reflektieren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Chancen und Risiken des KI-Einsatzes abwägen (z. B. Bias, Transparenz, Urheberrecht, Plagiate)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Rolle von KI in der Hochschulbildung kritisch analysieren</a:t>
            </a:r>
          </a:p>
          <a:p>
            <a:endParaRPr lang="de-DE" sz="1400" dirty="0"/>
          </a:p>
          <a:p>
            <a:r>
              <a:rPr lang="de-DE" sz="1400" b="1" dirty="0"/>
              <a:t>Gestalten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Lehrveranstaltungen und Prüfungen KI-sensibel weiterentwickeln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Diskussion über KI mit Studierenden fördern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 Beitrag zu einem ethisch verantwortungsvollen Umgang mit KI in der Hochschule leisten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869B416-7871-D2B9-9CFB-0362731BBCE0}"/>
              </a:ext>
            </a:extLst>
          </p:cNvPr>
          <p:cNvSpPr txBox="1"/>
          <p:nvPr/>
        </p:nvSpPr>
        <p:spPr>
          <a:xfrm>
            <a:off x="6912372" y="5799876"/>
            <a:ext cx="482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*ChatGPT-Recherche am 08.04.2025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308040-015E-AEE1-BBF4-F391C2173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38" b="-1"/>
          <a:stretch/>
        </p:blipFill>
        <p:spPr>
          <a:xfrm>
            <a:off x="93449" y="4724389"/>
            <a:ext cx="907393" cy="907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6B3C57E-21FC-AB7E-856E-58232CC01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464" y="2147203"/>
            <a:ext cx="2028386" cy="11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BBAF5-4DB2-2D33-4551-3B56F4245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FAC00-927C-5ABE-843F-FC2426F56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Artikel 4, EU AI Act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234EB6D-EF6E-F9EA-CE42-68E5EDC80D17}"/>
              </a:ext>
            </a:extLst>
          </p:cNvPr>
          <p:cNvSpPr txBox="1">
            <a:spLocks/>
          </p:cNvSpPr>
          <p:nvPr/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/>
          <a:lstStyle>
            <a:lvl1pPr marL="0" indent="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Tx/>
              <a:buNone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2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60021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540000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540000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r>
              <a:rPr lang="de-DE" dirty="0"/>
              <a:t>„Die Anbieter und Betreiber von KI-Systemen ergreifen Maßnahmen, um nach bestem Wissen und Gewissen sicherzustellen, dass ihr Personal und andere Personen, die in ihrem Auftrag mit dem Betrieb und der Nutzung von KI-Systemen befasst sind, </a:t>
            </a:r>
            <a:r>
              <a:rPr lang="de-DE" dirty="0">
                <a:highlight>
                  <a:srgbClr val="FFFF00"/>
                </a:highlight>
              </a:rPr>
              <a:t>über ausreichende KI-Kompetenz verfügen</a:t>
            </a:r>
            <a:r>
              <a:rPr lang="de-DE" dirty="0"/>
              <a:t>, wobei ihre technischen Kenntnisse, ihre Erfahrung, ihre Aus- und Weiterbildung und der Kontext, in dem die KI-Systeme eingesetzt werden sollen, sowie die Personen oder Personengruppen, bei denen die KI-Systeme eingesetzt werden sollen, berücksichtigt werden.“</a:t>
            </a:r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r>
              <a:rPr lang="de-DE" dirty="0"/>
              <a:t>Quelle: </a:t>
            </a:r>
            <a:r>
              <a:rPr lang="de-DE" dirty="0">
                <a:hlinkClick r:id="rId2"/>
              </a:rPr>
              <a:t>https://artificialintelligenceact.eu/de/article/4/</a:t>
            </a:r>
            <a:endParaRPr lang="de-DE" dirty="0"/>
          </a:p>
          <a:p>
            <a:pPr marL="285762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02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2C1EA-6FEE-2E7C-8604-0D17CA7E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D72F7-9881-AE43-BA54-C644E948D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KI-Kompetenz: Ihre Erfahrungen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B832EB8-2855-5DC9-E125-D9A81CB5457E}"/>
              </a:ext>
            </a:extLst>
          </p:cNvPr>
          <p:cNvSpPr txBox="1">
            <a:spLocks/>
          </p:cNvSpPr>
          <p:nvPr/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/>
          <a:lstStyle>
            <a:lvl1pPr marL="0" indent="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Tx/>
              <a:buNone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2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60021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540000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540000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2" lvl="1" indent="-285750">
              <a:buFont typeface="Arial" panose="020B0604020202020204" pitchFamily="34" charset="0"/>
              <a:buChar char="•"/>
            </a:pPr>
            <a:r>
              <a:rPr lang="de-DE" dirty="0"/>
              <a:t>Was sind Ihrer Erfahrung/Einschätzung nach aktuell die wichtigsten KI-Kompetenzen für Studierende und Lehrende? </a:t>
            </a:r>
          </a:p>
          <a:p>
            <a:pPr marL="285762" lvl="1" indent="-285750">
              <a:buFont typeface="Arial" panose="020B0604020202020204" pitchFamily="34" charset="0"/>
              <a:buChar char="•"/>
            </a:pPr>
            <a:r>
              <a:rPr lang="de-DE" dirty="0"/>
              <a:t>Wo sehen Sie Bedarfe?/Welche Angebote sollte es geben?</a:t>
            </a:r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marL="285762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62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1" indent="0">
              <a:buNone/>
            </a:pPr>
            <a:r>
              <a:rPr lang="de-DE" dirty="0" err="1"/>
              <a:t>Padlet</a:t>
            </a:r>
            <a:r>
              <a:rPr lang="de-DE" dirty="0"/>
              <a:t>:</a:t>
            </a:r>
          </a:p>
          <a:p>
            <a:pPr lvl="1" indent="0">
              <a:buNone/>
            </a:pPr>
            <a:r>
              <a:rPr lang="de-DE" b="1" dirty="0">
                <a:hlinkClick r:id="rId2"/>
              </a:rPr>
              <a:t>https://kurzelinks.de/lvnrw</a:t>
            </a:r>
            <a:r>
              <a:rPr lang="de-DE" b="1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7882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2D749-107D-FDBB-A8D7-DE72B52D8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2AFC6-E2AB-11C5-36DC-1B004718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4. Anregungen für mögliche zukünftige Formate zum Thema KI</a:t>
            </a:r>
            <a:br>
              <a:rPr lang="de-DE" dirty="0"/>
            </a:br>
            <a:br>
              <a:rPr lang="de-DE" dirty="0"/>
            </a:br>
            <a:r>
              <a:rPr lang="de-DE" dirty="0"/>
              <a:t>	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751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4B3A0-49A4-31F8-62BC-59900972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Zum Hintergrund: Zukünftiges Video-Format bei ORCA.nrw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36A6B750-A74E-4B62-1E6B-71B644D3ED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60866"/>
              </p:ext>
            </p:extLst>
          </p:nvPr>
        </p:nvGraphicFramePr>
        <p:xfrm>
          <a:off x="1158111" y="575791"/>
          <a:ext cx="9066629" cy="5120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0616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1CE0-37E5-5AA9-3212-C5E5FECF2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BC968-0A17-7227-49F1-E10B7A96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Ihre Anregungen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D863C91-5302-4384-9BFB-821A095FF2E2}"/>
              </a:ext>
            </a:extLst>
          </p:cNvPr>
          <p:cNvSpPr txBox="1">
            <a:spLocks/>
          </p:cNvSpPr>
          <p:nvPr/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/>
          <a:lstStyle>
            <a:lvl1pPr marL="0" indent="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00000"/>
              <a:buFontTx/>
              <a:buNone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2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60021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540000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540000" indent="-180000" algn="l" defTabSz="86401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Segoe UI" panose="020B0502040204020203" pitchFamily="34" charset="0"/>
              <a:buChar char="›"/>
              <a:defRPr sz="17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2" lvl="1" indent="-285750">
              <a:buFont typeface="Arial" panose="020B0604020202020204" pitchFamily="34" charset="0"/>
              <a:buChar char="•"/>
            </a:pPr>
            <a:r>
              <a:rPr lang="de-DE" dirty="0"/>
              <a:t>Zu welchen Themen im Kontext von KI wünschen Sie sich zukünftig Informationen und Angebote?</a:t>
            </a:r>
          </a:p>
          <a:p>
            <a:pPr marL="285762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62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1" indent="0">
              <a:buNone/>
            </a:pPr>
            <a:r>
              <a:rPr lang="de-DE" dirty="0" err="1"/>
              <a:t>Padlet</a:t>
            </a:r>
            <a:r>
              <a:rPr lang="de-DE" dirty="0"/>
              <a:t> </a:t>
            </a:r>
          </a:p>
          <a:p>
            <a:pPr lvl="1" indent="0">
              <a:buNone/>
            </a:pPr>
            <a:r>
              <a:rPr lang="de-DE" b="1" dirty="0">
                <a:hlinkClick r:id="rId3"/>
              </a:rPr>
              <a:t>https://kurzelinks.de/lvnrw</a:t>
            </a:r>
            <a:r>
              <a:rPr lang="de-DE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697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AEA2-1219-AFEE-90C9-8562DA564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1582C-6741-1C65-48D8-7F0EA42C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Unterstützungsangebote zum Thema KI</a:t>
            </a:r>
          </a:p>
        </p:txBody>
      </p:sp>
    </p:spTree>
    <p:extLst>
      <p:ext uri="{BB962C8B-B14F-4D97-AF65-F5344CB8AC3E}">
        <p14:creationId xmlns:p14="http://schemas.microsoft.com/office/powerpoint/2010/main" val="60917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BCC511-D0A8-8FC8-1487-9ADF4CAFC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pPr lvl="0"/>
            <a:r>
              <a:rPr lang="de-DE" dirty="0"/>
              <a:t>›		Hintergrund</a:t>
            </a:r>
          </a:p>
          <a:p>
            <a:pPr lvl="1"/>
            <a:r>
              <a:rPr lang="de-DE" dirty="0"/>
              <a:t>	</a:t>
            </a:r>
          </a:p>
          <a:p>
            <a:pPr lvl="0"/>
            <a:r>
              <a:rPr lang="de-DE" dirty="0"/>
              <a:t>›		Rückblick </a:t>
            </a:r>
          </a:p>
          <a:p>
            <a:pPr lvl="1"/>
            <a:r>
              <a:rPr lang="de-DE" dirty="0"/>
              <a:t>	Projekte „KI-NEL-2023-NRW“ und „KI-Kompetenzen stärken“ </a:t>
            </a:r>
          </a:p>
          <a:p>
            <a:pPr lvl="0">
              <a:buClrTx/>
              <a:defRPr/>
            </a:pPr>
            <a:endParaRPr lang="de-DE" dirty="0"/>
          </a:p>
          <a:p>
            <a:pPr lvl="0"/>
            <a:r>
              <a:rPr lang="de-DE" dirty="0"/>
              <a:t>›		KI-Kompetenzen</a:t>
            </a:r>
          </a:p>
          <a:p>
            <a:pPr lvl="1"/>
            <a:r>
              <a:rPr lang="de-DE" dirty="0"/>
              <a:t>	Definitionsversuche, Einordnung bisheriger Projektaktivitäten und Erfahrungen der TN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Anregungen für mögliche zukünftige Formate zum Thema KI</a:t>
            </a:r>
          </a:p>
          <a:p>
            <a:pPr lvl="0"/>
            <a:endParaRPr lang="de-DE" dirty="0"/>
          </a:p>
          <a:p>
            <a:r>
              <a:rPr lang="de-DE" dirty="0"/>
              <a:t>›		Unterstützungsangebote zum Thema KI</a:t>
            </a:r>
          </a:p>
          <a:p>
            <a:pPr lvl="1"/>
            <a:r>
              <a:rPr lang="de-DE" dirty="0"/>
              <a:t>	Themenwelt „OER &amp; KI“ von ORCA.nrw; Fortbildungsangebote von </a:t>
            </a:r>
            <a:r>
              <a:rPr lang="de-DE" dirty="0" err="1"/>
              <a:t>KI:edu.nrw</a:t>
            </a:r>
            <a:r>
              <a:rPr lang="de-DE" dirty="0"/>
              <a:t>; 	Unterstützung durch die Rechtsinformationsstelle</a:t>
            </a:r>
          </a:p>
          <a:p>
            <a:pPr marL="0" lv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5798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039D5-5364-1F16-EC91-49F2F814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Zum Thema OER &amp; KI: Themenwelt bei ORCA.nrw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14A588A-56A1-6E86-28C9-A576E1F1D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2009" y="1864761"/>
            <a:ext cx="7488832" cy="3986978"/>
          </a:xfrm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252AC04-EC9F-2046-AA0E-FE0B8CEB9F86}"/>
              </a:ext>
            </a:extLst>
          </p:cNvPr>
          <p:cNvSpPr txBox="1"/>
          <p:nvPr/>
        </p:nvSpPr>
        <p:spPr>
          <a:xfrm>
            <a:off x="9144620" y="273603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hlinkClick r:id="rId4"/>
              </a:rPr>
              <a:t>Link zur Themenwelt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6843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A314F-07CC-F3A6-4543-A0329E57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47A48-109E-AA17-3B83-8D868E5D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 KI-Kompetenzen und Analytics: Angebote von </a:t>
            </a:r>
            <a:r>
              <a:rPr lang="de-DE" dirty="0" err="1"/>
              <a:t>KI:Edu.nrw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A65137-92A7-175A-5588-C6EA3308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D7E60483-1DED-BC4A-9387-CC4BADA123F9}" type="datetime1">
              <a:rPr lang="de-DE" smtClean="0"/>
              <a:t>10.04.2025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9D7D39-0315-9F78-5493-AC5931DE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86AB2D-7309-470C-A38E-2206FA74711C}"/>
              </a:ext>
            </a:extLst>
          </p:cNvPr>
          <p:cNvSpPr txBox="1"/>
          <p:nvPr/>
        </p:nvSpPr>
        <p:spPr>
          <a:xfrm>
            <a:off x="8496547" y="5704544"/>
            <a:ext cx="275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hlinkClick r:id="rId3"/>
              </a:rPr>
              <a:t>Link zu den Angeboten</a:t>
            </a:r>
            <a:endParaRPr lang="de-DE" b="1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B9AD55-34BE-864E-CEDC-57D026425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799927"/>
            <a:ext cx="8388846" cy="3419474"/>
          </a:xfrm>
        </p:spPr>
        <p:txBody>
          <a:bodyPr numCol="1"/>
          <a:lstStyle/>
          <a:p>
            <a:pPr marL="285762" lvl="1" indent="-285750">
              <a:buFont typeface="Arial" panose="020B0604020202020204" pitchFamily="34" charset="0"/>
              <a:buChar char="•"/>
            </a:pPr>
            <a:r>
              <a:rPr lang="de-DE" b="1" dirty="0"/>
              <a:t>Basisschulungen (online)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Für Lehrende und lehrunterstützendes Personal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Ohne größere Vorkenntnisse 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Inhalte: allgemeiner Überblick zur Funktion generativer KI, zu ethischen Aspekten und Didaktik und zum Rechtlichen Rahmen von KI-Einsatz in Studium und Lehre</a:t>
            </a:r>
          </a:p>
          <a:p>
            <a:pPr marL="285762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62" lvl="1" indent="-285750">
              <a:buFont typeface="Arial" panose="020B0604020202020204" pitchFamily="34" charset="0"/>
              <a:buChar char="•"/>
            </a:pPr>
            <a:r>
              <a:rPr lang="de-DE" b="1" dirty="0"/>
              <a:t>Vertiefungsangebote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Zur Vertiefung von KI-Kompetenzen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Inhalte: KI in Studium und Lehre und Learning Analytics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62" lvl="1" indent="-285750">
              <a:buFont typeface="Arial" panose="020B0604020202020204" pitchFamily="34" charset="0"/>
              <a:buChar char="•"/>
            </a:pPr>
            <a:r>
              <a:rPr lang="de-DE" b="1" dirty="0"/>
              <a:t>Selbstlernangebote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Ergänzung oder Alternative zu den Live-Veranstaltung: Selbstlernkurse von KI-</a:t>
            </a:r>
            <a:r>
              <a:rPr lang="de-DE" dirty="0" err="1"/>
              <a:t>edu.nrw</a:t>
            </a:r>
            <a:r>
              <a:rPr lang="de-DE" dirty="0"/>
              <a:t> oder von Dritten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4589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039D5-5364-1F16-EC91-49F2F814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Beratungsangebote der Rechtsinformationsstelle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DABBC79-8B60-725B-3057-E39BEA84D5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9750" y="1909755"/>
            <a:ext cx="957672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Thematische Schwerpunkte – jeweils im Kontext „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digitales Lehren und Lernen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– sind insbesondere: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Urheberrecht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(z. B. CC-Lizenzen, Plagiatssoftware)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Datenschutzrecht 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(z. B. im Zusammenhang mit Evaluationen, LMS, CMS)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Persönlichkeits- und Markenrecht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Internet- und Medienrecht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Prüfungsrecht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(insb. in Hinblick auf E-Prüfungen). Zu diesen Fragen stellen wir umfangreiche </a:t>
            </a: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Informationen bereit und geben auf Anfrage unsere Einschätzung zu individuellen Fragen.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Rechtsinformationsstelle steht auch für rechtliche Fragen rund um das Thema KI bereit!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de-DE" alt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Link zur Rechtsinformationsstelle</a:t>
            </a:r>
            <a:endParaRPr kumimoji="0" lang="de-DE" altLang="de-D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96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E054D-7190-CA7D-214B-3985833AB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972" y="2736031"/>
            <a:ext cx="5056080" cy="435905"/>
          </a:xfrm>
        </p:spPr>
        <p:txBody>
          <a:bodyPr/>
          <a:lstStyle/>
          <a:p>
            <a:r>
              <a:rPr lang="de-DE" dirty="0"/>
              <a:t>Herzlichen Dank!</a:t>
            </a:r>
          </a:p>
        </p:txBody>
      </p:sp>
    </p:spTree>
    <p:extLst>
      <p:ext uri="{BB962C8B-B14F-4D97-AF65-F5344CB8AC3E}">
        <p14:creationId xmlns:p14="http://schemas.microsoft.com/office/powerpoint/2010/main" val="406219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A1035-2B22-9B26-8A1F-1D318869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Hintergrund der Projekte</a:t>
            </a:r>
          </a:p>
        </p:txBody>
      </p:sp>
    </p:spTree>
    <p:extLst>
      <p:ext uri="{BB962C8B-B14F-4D97-AF65-F5344CB8AC3E}">
        <p14:creationId xmlns:p14="http://schemas.microsoft.com/office/powerpoint/2010/main" val="149514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Hintergrund der Projekte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5D2E93-B861-57BD-F0CC-A335055C0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62" lvl="1" indent="-285750">
              <a:buFont typeface="Arial" panose="020B0604020202020204" pitchFamily="34" charset="0"/>
              <a:buChar char="•"/>
            </a:pPr>
            <a:r>
              <a:rPr lang="de-DE" dirty="0"/>
              <a:t>Förderung der Stiftung Innovation in der Hochschullehre (STIL) 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Zeitraum: von 10/2023 bis 03/2024 und von 10/2024 bis 03/2025 </a:t>
            </a:r>
          </a:p>
          <a:p>
            <a:pPr lvl="2" indent="0">
              <a:buNone/>
            </a:pPr>
            <a:endParaRPr lang="de-DE" dirty="0"/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Gefördert: zentrale Landeseinrichtungen für Studium und Lehre aus dem gesamten Bundesgebiet </a:t>
            </a:r>
          </a:p>
          <a:p>
            <a:pPr marL="825750" lvl="3" indent="-285750">
              <a:buFont typeface="Arial" panose="020B0604020202020204" pitchFamily="34" charset="0"/>
              <a:buChar char="•"/>
            </a:pPr>
            <a:r>
              <a:rPr lang="de-DE" dirty="0"/>
              <a:t>NRW: DH.NRW und ORCA.nrw</a:t>
            </a:r>
          </a:p>
          <a:p>
            <a:pPr lvl="3" indent="0">
              <a:buNone/>
            </a:pPr>
            <a:endParaRPr lang="de-DE" dirty="0"/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Zweck: Durchführung von Weiterbildungsveranstaltungen für Lehrende</a:t>
            </a:r>
          </a:p>
          <a:p>
            <a:endParaRPr lang="de-DE" dirty="0"/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Fokus bei ORCA.nrw: Einfluss von generativer KI für offene Bildungsressourcen (OER)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047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B8883-B133-C724-8411-57A40715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A50FC-F8F2-8FF3-BD3C-3B757A2B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Hintergrund der Projekte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3A420B-2BBB-FB30-2B0F-61C1232C9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62" lvl="1" indent="-285750">
              <a:buFont typeface="Arial" panose="020B0604020202020204" pitchFamily="34" charset="0"/>
              <a:buChar char="•"/>
            </a:pPr>
            <a:r>
              <a:rPr lang="de-DE" dirty="0"/>
              <a:t>Förderung der Stiftung Innovation in der Hochschullehre (STIL) </a:t>
            </a:r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Zeitraum: von 10/2023 bis 03/2024 und von 10/2024 bis 03/2025 </a:t>
            </a:r>
          </a:p>
          <a:p>
            <a:pPr lvl="2" indent="0">
              <a:buNone/>
            </a:pPr>
            <a:endParaRPr lang="de-DE" dirty="0"/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Gefördert: zentrale Landeseinrichtungen aus dem gesamten Bundesgebiet </a:t>
            </a:r>
          </a:p>
          <a:p>
            <a:pPr marL="825750" lvl="3" indent="-285750">
              <a:buFont typeface="Arial" panose="020B0604020202020204" pitchFamily="34" charset="0"/>
              <a:buChar char="•"/>
            </a:pPr>
            <a:r>
              <a:rPr lang="de-DE" dirty="0"/>
              <a:t>NRW: DH.NRW und ORCA.nrw</a:t>
            </a:r>
          </a:p>
          <a:p>
            <a:pPr lvl="3" indent="0">
              <a:buNone/>
            </a:pPr>
            <a:endParaRPr lang="de-DE" dirty="0"/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Zweck: Durchführung von Weiterbildungsveranstaltungen für Lehrende. </a:t>
            </a:r>
          </a:p>
          <a:p>
            <a:endParaRPr lang="de-DE" dirty="0"/>
          </a:p>
          <a:p>
            <a:pPr marL="645771" lvl="2" indent="-285750">
              <a:buFont typeface="Arial" panose="020B0604020202020204" pitchFamily="34" charset="0"/>
              <a:buChar char="•"/>
            </a:pPr>
            <a:r>
              <a:rPr lang="de-DE" dirty="0"/>
              <a:t>Fokus bei ORCA.nrw: Einfluss von generativer KI für offene Bildungsressourcen (OER) </a:t>
            </a:r>
          </a:p>
          <a:p>
            <a:endParaRPr lang="de-DE" dirty="0"/>
          </a:p>
        </p:txBody>
      </p:sp>
      <p:sp>
        <p:nvSpPr>
          <p:cNvPr id="6" name="Rahmen 5">
            <a:extLst>
              <a:ext uri="{FF2B5EF4-FFF2-40B4-BE49-F238E27FC236}">
                <a16:creationId xmlns:a16="http://schemas.microsoft.com/office/drawing/2014/main" id="{FDE19106-D228-9D90-02C9-A554C19B59D6}"/>
              </a:ext>
            </a:extLst>
          </p:cNvPr>
          <p:cNvSpPr/>
          <p:nvPr/>
        </p:nvSpPr>
        <p:spPr>
          <a:xfrm>
            <a:off x="2447876" y="2159967"/>
            <a:ext cx="2160240" cy="432048"/>
          </a:xfrm>
          <a:prstGeom prst="fram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id="{EE43215D-D4AF-1F9A-4BA6-F5A00FDB6C71}"/>
              </a:ext>
            </a:extLst>
          </p:cNvPr>
          <p:cNvSpPr/>
          <p:nvPr/>
        </p:nvSpPr>
        <p:spPr>
          <a:xfrm>
            <a:off x="5305167" y="2171783"/>
            <a:ext cx="2160240" cy="432048"/>
          </a:xfrm>
          <a:prstGeom prst="fram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5224130-8D47-3FBF-E103-F3CAF6C31E76}"/>
              </a:ext>
            </a:extLst>
          </p:cNvPr>
          <p:cNvSpPr txBox="1"/>
          <p:nvPr/>
        </p:nvSpPr>
        <p:spPr>
          <a:xfrm>
            <a:off x="2159844" y="3149584"/>
            <a:ext cx="259228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Projekt „KI-NEL-23-NRW“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686D0C7-22D0-770B-6C24-6DF6922A68EE}"/>
              </a:ext>
            </a:extLst>
          </p:cNvPr>
          <p:cNvSpPr txBox="1"/>
          <p:nvPr/>
        </p:nvSpPr>
        <p:spPr>
          <a:xfrm>
            <a:off x="5220098" y="3167136"/>
            <a:ext cx="259228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Projekt „KI-Kompetenzen stärken“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943AB51-94F6-E8CF-85BF-B41109BDA71C}"/>
              </a:ext>
            </a:extLst>
          </p:cNvPr>
          <p:cNvCxnSpPr>
            <a:stCxn id="6" idx="2"/>
          </p:cNvCxnSpPr>
          <p:nvPr/>
        </p:nvCxnSpPr>
        <p:spPr>
          <a:xfrm>
            <a:off x="3527996" y="2592015"/>
            <a:ext cx="0" cy="36642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2715A4E-682B-EAED-37BF-BFE479BF54D1}"/>
              </a:ext>
            </a:extLst>
          </p:cNvPr>
          <p:cNvCxnSpPr/>
          <p:nvPr/>
        </p:nvCxnSpPr>
        <p:spPr>
          <a:xfrm>
            <a:off x="6481888" y="2592015"/>
            <a:ext cx="0" cy="36642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88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4F0D7-111D-8559-3D3C-1FE1E3E94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60B37-26BC-210E-87C1-14A351DF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Rückblick </a:t>
            </a:r>
            <a:br>
              <a:rPr lang="de-DE" dirty="0"/>
            </a:br>
            <a:r>
              <a:rPr lang="de-DE" b="0" dirty="0"/>
              <a:t>Projekte „KI-NEL-2023-NRW“ und „KI-Kompetenzen stärken“ 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648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037F6-5C20-BCDA-3826-53C12952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Rückblick Teil 1: Veranstaltungen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A7E07C-5985-2B1A-8C2A-5FE1CDFDF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43" y="1811337"/>
            <a:ext cx="1932806" cy="1932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54228CB-6EA2-7264-27F5-5415BD079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637" y="1821680"/>
            <a:ext cx="1922463" cy="19224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E15D082-33C5-9AC0-A33D-FCF5A4F3F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124" y="1811337"/>
            <a:ext cx="1943953" cy="1943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2C05AEF-23A8-00F8-7E0C-4F931D7C1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604" y="1811337"/>
            <a:ext cx="1943953" cy="1943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0140416-CA31-3902-792E-AAA41408A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364" y="1821680"/>
            <a:ext cx="1933610" cy="193361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9" name="Tabelle 18">
            <a:extLst>
              <a:ext uri="{FF2B5EF4-FFF2-40B4-BE49-F238E27FC236}">
                <a16:creationId xmlns:a16="http://schemas.microsoft.com/office/drawing/2014/main" id="{A428F865-8A1F-9661-E975-F14C1B150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17640"/>
              </p:ext>
            </p:extLst>
          </p:nvPr>
        </p:nvGraphicFramePr>
        <p:xfrm>
          <a:off x="370243" y="3803673"/>
          <a:ext cx="10631135" cy="23167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33617">
                  <a:extLst>
                    <a:ext uri="{9D8B030D-6E8A-4147-A177-3AD203B41FA5}">
                      <a16:colId xmlns:a16="http://schemas.microsoft.com/office/drawing/2014/main" val="1999773827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428325677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382845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10663682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946777188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75938981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7092419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689808403"/>
                    </a:ext>
                  </a:extLst>
                </a:gridCol>
                <a:gridCol w="2000774">
                  <a:extLst>
                    <a:ext uri="{9D8B030D-6E8A-4147-A177-3AD203B41FA5}">
                      <a16:colId xmlns:a16="http://schemas.microsoft.com/office/drawing/2014/main" val="563839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12.12.2023</a:t>
                      </a:r>
                    </a:p>
                    <a:p>
                      <a:r>
                        <a:rPr lang="de-DE" dirty="0"/>
                        <a:t>Info-Veranstaltung</a:t>
                      </a:r>
                    </a:p>
                    <a:p>
                      <a:r>
                        <a:rPr lang="de-DE" sz="1400" b="0" dirty="0"/>
                        <a:t>„Generative künstliche Intelligenz und offene Lehrmaterialien: Segen oder großes Risiko?“</a:t>
                      </a:r>
                    </a:p>
                    <a:p>
                      <a:endParaRPr lang="de-DE" sz="1400" b="0" dirty="0"/>
                    </a:p>
                    <a:p>
                      <a:r>
                        <a:rPr lang="de-DE" sz="1400" b="0" dirty="0">
                          <a:hlinkClick r:id="rId7"/>
                        </a:rPr>
                        <a:t>Link</a:t>
                      </a:r>
                      <a:r>
                        <a:rPr lang="de-DE" sz="1400" b="0" dirty="0"/>
                        <a:t> (Präsentationsfolien)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28.11.2023</a:t>
                      </a:r>
                    </a:p>
                    <a:p>
                      <a:r>
                        <a:rPr lang="de-DE" dirty="0"/>
                        <a:t>Thementisch</a:t>
                      </a:r>
                    </a:p>
                    <a:p>
                      <a:r>
                        <a:rPr lang="de-DE" sz="1400" b="0" dirty="0"/>
                        <a:t>„Transformation der Lehre durch Learning Analytics“</a:t>
                      </a:r>
                    </a:p>
                    <a:p>
                      <a:endParaRPr lang="de-DE" sz="1400" b="0" dirty="0"/>
                    </a:p>
                    <a:p>
                      <a:r>
                        <a:rPr lang="de-DE" sz="1400" b="0" dirty="0">
                          <a:hlinkClick r:id="rId8"/>
                        </a:rPr>
                        <a:t>Link</a:t>
                      </a:r>
                      <a:r>
                        <a:rPr lang="de-DE" sz="1400" b="0" dirty="0"/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20.02.2024</a:t>
                      </a:r>
                    </a:p>
                    <a:p>
                      <a:r>
                        <a:rPr lang="de-DE" dirty="0"/>
                        <a:t>Online-Workshop</a:t>
                      </a:r>
                    </a:p>
                    <a:p>
                      <a:r>
                        <a:rPr lang="de-DE" sz="1400" b="0" dirty="0"/>
                        <a:t>„Wie können wir Künstliche Intelligenz für OER sinnvoll nutzen?“</a:t>
                      </a:r>
                    </a:p>
                    <a:p>
                      <a:endParaRPr lang="de-DE" sz="1400" b="0" dirty="0"/>
                    </a:p>
                    <a:p>
                      <a:r>
                        <a:rPr lang="de-DE" sz="1400" b="0" dirty="0">
                          <a:hlinkClick r:id="rId9"/>
                        </a:rPr>
                        <a:t>Link</a:t>
                      </a:r>
                      <a:r>
                        <a:rPr lang="de-DE" sz="1400" b="0" dirty="0"/>
                        <a:t> (Dokumentation)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04.03.2024</a:t>
                      </a:r>
                    </a:p>
                    <a:p>
                      <a:r>
                        <a:rPr lang="de-DE" dirty="0"/>
                        <a:t>Online-Diskussion</a:t>
                      </a:r>
                    </a:p>
                    <a:p>
                      <a:r>
                        <a:rPr lang="de-DE" sz="1400" b="0" dirty="0"/>
                        <a:t>„</a:t>
                      </a:r>
                      <a:r>
                        <a:rPr lang="en-US" sz="1400" b="0" dirty="0"/>
                        <a:t>Open Educational Resources and (Generative) Artificial Intelligence: Potentials and Challenges”</a:t>
                      </a:r>
                    </a:p>
                    <a:p>
                      <a:endParaRPr lang="en-US" sz="1400" b="0" dirty="0"/>
                    </a:p>
                    <a:p>
                      <a:r>
                        <a:rPr lang="de-DE" sz="1400" b="0" dirty="0">
                          <a:hlinkClick r:id="rId10"/>
                        </a:rPr>
                        <a:t>Link</a:t>
                      </a:r>
                      <a:r>
                        <a:rPr lang="de-DE" sz="1400" b="0" dirty="0"/>
                        <a:t> (Präsentationsfolien)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06.03.2024</a:t>
                      </a:r>
                    </a:p>
                    <a:p>
                      <a:r>
                        <a:rPr lang="de-DE" dirty="0"/>
                        <a:t>Präsenz-Workshop</a:t>
                      </a:r>
                    </a:p>
                    <a:p>
                      <a:r>
                        <a:rPr lang="de-DE" sz="1400" b="0" dirty="0"/>
                        <a:t>„Künstliche Intelligenz und Open Educational Resources – Ideen entwickeln, gestalten, reflektieren“</a:t>
                      </a:r>
                    </a:p>
                    <a:p>
                      <a:endParaRPr lang="de-DE" sz="1400" b="0" dirty="0"/>
                    </a:p>
                    <a:p>
                      <a:r>
                        <a:rPr lang="de-DE" sz="1400" b="0" dirty="0">
                          <a:hlinkClick r:id="rId11"/>
                        </a:rPr>
                        <a:t>Link</a:t>
                      </a:r>
                      <a:r>
                        <a:rPr lang="de-DE" sz="1400" b="0" dirty="0"/>
                        <a:t> (Dokumentation)</a:t>
                      </a:r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065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14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D4389-FD7B-D77A-DCAD-649D595E1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0F5C3-9195-2A87-1A17-01000A91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Rückblick Teil 1: Veranstaltungen</a:t>
            </a:r>
          </a:p>
        </p:txBody>
      </p:sp>
      <p:graphicFrame>
        <p:nvGraphicFramePr>
          <p:cNvPr id="19" name="Tabelle 18">
            <a:extLst>
              <a:ext uri="{FF2B5EF4-FFF2-40B4-BE49-F238E27FC236}">
                <a16:creationId xmlns:a16="http://schemas.microsoft.com/office/drawing/2014/main" id="{FA7F65B0-AC53-8397-5C25-586ABC37F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518699"/>
              </p:ext>
            </p:extLst>
          </p:nvPr>
        </p:nvGraphicFramePr>
        <p:xfrm>
          <a:off x="370243" y="3803673"/>
          <a:ext cx="10631135" cy="25300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33617">
                  <a:extLst>
                    <a:ext uri="{9D8B030D-6E8A-4147-A177-3AD203B41FA5}">
                      <a16:colId xmlns:a16="http://schemas.microsoft.com/office/drawing/2014/main" val="1999773827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428325677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382845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10663682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946777188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75938981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7092419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689808403"/>
                    </a:ext>
                  </a:extLst>
                </a:gridCol>
                <a:gridCol w="2000774">
                  <a:extLst>
                    <a:ext uri="{9D8B030D-6E8A-4147-A177-3AD203B41FA5}">
                      <a16:colId xmlns:a16="http://schemas.microsoft.com/office/drawing/2014/main" val="563839004"/>
                    </a:ext>
                  </a:extLst>
                </a:gridCol>
              </a:tblGrid>
              <a:tr h="2356203">
                <a:tc>
                  <a:txBody>
                    <a:bodyPr/>
                    <a:lstStyle/>
                    <a:p>
                      <a:r>
                        <a:rPr lang="de-DE" dirty="0"/>
                        <a:t>13.11.2024</a:t>
                      </a:r>
                    </a:p>
                    <a:p>
                      <a:r>
                        <a:rPr lang="de-DE" dirty="0"/>
                        <a:t>Vortrag </a:t>
                      </a:r>
                    </a:p>
                    <a:p>
                      <a:r>
                        <a:rPr lang="de-DE" sz="1400" b="0" dirty="0"/>
                        <a:t>„KI in der Hochschullehre – Mehr als nur Chatbots“</a:t>
                      </a:r>
                    </a:p>
                    <a:p>
                      <a:r>
                        <a:rPr lang="de-DE" sz="1400" b="0" dirty="0"/>
                        <a:t> </a:t>
                      </a:r>
                    </a:p>
                    <a:p>
                      <a:r>
                        <a:rPr lang="de-DE" sz="1400" b="0" dirty="0">
                          <a:hlinkClick r:id="rId2"/>
                        </a:rPr>
                        <a:t>Link</a:t>
                      </a:r>
                      <a:r>
                        <a:rPr lang="de-DE" sz="1400" b="0" dirty="0"/>
                        <a:t> (Präsentationsfolien &amp; Videoaufzeichnung)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12.12.2024</a:t>
                      </a:r>
                    </a:p>
                    <a:p>
                      <a:r>
                        <a:rPr lang="de-DE" dirty="0"/>
                        <a:t>Projektvorstellung </a:t>
                      </a:r>
                    </a:p>
                    <a:p>
                      <a:r>
                        <a:rPr lang="de-DE" sz="1400" b="0" dirty="0"/>
                        <a:t>„KI-Kompetenzen stärken“</a:t>
                      </a:r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18.12.2024</a:t>
                      </a:r>
                    </a:p>
                    <a:p>
                      <a:r>
                        <a:rPr lang="de-DE" dirty="0"/>
                        <a:t>Vortrag</a:t>
                      </a:r>
                    </a:p>
                    <a:p>
                      <a:r>
                        <a:rPr lang="de-DE" sz="1400" b="0" dirty="0"/>
                        <a:t>„OER-Nutzungsszenarien mit generativer KI“</a:t>
                      </a:r>
                    </a:p>
                    <a:p>
                      <a:endParaRPr lang="de-DE" sz="1400" b="0" dirty="0"/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29.01.2025</a:t>
                      </a:r>
                    </a:p>
                    <a:p>
                      <a:r>
                        <a:rPr lang="de-DE" dirty="0"/>
                        <a:t>Workshop</a:t>
                      </a:r>
                    </a:p>
                    <a:p>
                      <a:r>
                        <a:rPr lang="de-DE" sz="1400" b="0" dirty="0"/>
                        <a:t>„</a:t>
                      </a:r>
                      <a:r>
                        <a:rPr lang="en-US" sz="1400" b="0" dirty="0" err="1"/>
                        <a:t>Unterrichtsvorbereitung</a:t>
                      </a:r>
                      <a:r>
                        <a:rPr lang="en-US" sz="1400" b="0" dirty="0"/>
                        <a:t> </a:t>
                      </a:r>
                      <a:r>
                        <a:rPr lang="en-US" sz="1400" b="0" dirty="0" err="1"/>
                        <a:t>mit</a:t>
                      </a:r>
                      <a:r>
                        <a:rPr lang="en-US" sz="1400" b="0" dirty="0"/>
                        <a:t> KI – Adaption von OER </a:t>
                      </a:r>
                      <a:r>
                        <a:rPr lang="en-US" sz="1400" b="0" dirty="0" err="1"/>
                        <a:t>mit</a:t>
                      </a:r>
                      <a:r>
                        <a:rPr lang="en-US" sz="1400" b="0" dirty="0"/>
                        <a:t> Chatbots”</a:t>
                      </a:r>
                    </a:p>
                    <a:p>
                      <a:endParaRPr lang="en-US" sz="1400" b="0" dirty="0"/>
                    </a:p>
                    <a:p>
                      <a:r>
                        <a:rPr lang="de-DE" sz="1400" b="0" dirty="0">
                          <a:hlinkClick r:id="rId2"/>
                        </a:rPr>
                        <a:t>Link</a:t>
                      </a:r>
                      <a:r>
                        <a:rPr lang="de-DE" sz="1400" b="0" dirty="0"/>
                        <a:t> (Präsentationsfolien)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11.02.2025</a:t>
                      </a:r>
                    </a:p>
                    <a:p>
                      <a:r>
                        <a:rPr lang="de-DE" dirty="0"/>
                        <a:t>Vortrag</a:t>
                      </a:r>
                    </a:p>
                    <a:p>
                      <a:r>
                        <a:rPr lang="de-DE" sz="1400" b="0" dirty="0"/>
                        <a:t>„Wie KI dabei helfen kann, heterogene Lerngruppen durch interaktive OER-Lehrbücher individuell zu unterstützen“</a:t>
                      </a:r>
                    </a:p>
                    <a:p>
                      <a:endParaRPr lang="de-DE" sz="1400" b="0" dirty="0"/>
                    </a:p>
                    <a:p>
                      <a:r>
                        <a:rPr lang="de-DE" sz="1400" b="0" dirty="0">
                          <a:hlinkClick r:id="rId2"/>
                        </a:rPr>
                        <a:t>Link</a:t>
                      </a:r>
                      <a:r>
                        <a:rPr lang="de-DE" sz="1400" b="0" dirty="0"/>
                        <a:t> (Präsentationsfolien &amp; Videoaufzeichnung)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065974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ACD184D2-AA90-FBB3-FDC6-4B187DBB0E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20" t="20739" r="2410" b="30484"/>
          <a:stretch/>
        </p:blipFill>
        <p:spPr>
          <a:xfrm>
            <a:off x="370243" y="1811568"/>
            <a:ext cx="1953710" cy="1943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7404C60-37E3-EE52-0245-E3A277382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884" y="1811336"/>
            <a:ext cx="1943953" cy="1952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68B5685-88FA-42E8-6FC5-411A351EF9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r="2397"/>
          <a:stretch/>
        </p:blipFill>
        <p:spPr>
          <a:xfrm>
            <a:off x="4672831" y="1811568"/>
            <a:ext cx="1943954" cy="1952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61FF6BF-A3F9-FDC0-B23F-D3471B7CA3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38" b="-1"/>
          <a:stretch/>
        </p:blipFill>
        <p:spPr>
          <a:xfrm>
            <a:off x="6825779" y="1811567"/>
            <a:ext cx="1943954" cy="1943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406E791-37BF-AABC-43DC-525939887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427" y="1811568"/>
            <a:ext cx="1978952" cy="1940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95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5C8F2-F677-32E7-5F75-BF96ACB16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B7FA2D-CAEB-60D7-A1E8-B64D0416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Rückblick Teil 2: Videoformate</a:t>
            </a:r>
          </a:p>
        </p:txBody>
      </p:sp>
      <p:graphicFrame>
        <p:nvGraphicFramePr>
          <p:cNvPr id="19" name="Tabelle 18">
            <a:extLst>
              <a:ext uri="{FF2B5EF4-FFF2-40B4-BE49-F238E27FC236}">
                <a16:creationId xmlns:a16="http://schemas.microsoft.com/office/drawing/2014/main" id="{CC259AE9-557E-01FD-CD9B-75D8DD17E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984319"/>
              </p:ext>
            </p:extLst>
          </p:nvPr>
        </p:nvGraphicFramePr>
        <p:xfrm>
          <a:off x="368259" y="2943279"/>
          <a:ext cx="10631135" cy="9448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33617">
                  <a:extLst>
                    <a:ext uri="{9D8B030D-6E8A-4147-A177-3AD203B41FA5}">
                      <a16:colId xmlns:a16="http://schemas.microsoft.com/office/drawing/2014/main" val="1999773827"/>
                    </a:ext>
                  </a:extLst>
                </a:gridCol>
                <a:gridCol w="218008">
                  <a:extLst>
                    <a:ext uri="{9D8B030D-6E8A-4147-A177-3AD203B41FA5}">
                      <a16:colId xmlns:a16="http://schemas.microsoft.com/office/drawing/2014/main" val="4283256773"/>
                    </a:ext>
                  </a:extLst>
                </a:gridCol>
                <a:gridCol w="1942232">
                  <a:extLst>
                    <a:ext uri="{9D8B030D-6E8A-4147-A177-3AD203B41FA5}">
                      <a16:colId xmlns:a16="http://schemas.microsoft.com/office/drawing/2014/main" val="4382845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10663682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946777188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75938981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7092419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689808403"/>
                    </a:ext>
                  </a:extLst>
                </a:gridCol>
                <a:gridCol w="2000774">
                  <a:extLst>
                    <a:ext uri="{9D8B030D-6E8A-4147-A177-3AD203B41FA5}">
                      <a16:colId xmlns:a16="http://schemas.microsoft.com/office/drawing/2014/main" val="563839004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de-DE" sz="1400" b="1" dirty="0"/>
                        <a:t>Vorteile von KI für OER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Potenziale von KI für OER</a:t>
                      </a:r>
                      <a:endParaRPr lang="de-DE" sz="1400" b="0" dirty="0"/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Projektvorstellung „</a:t>
                      </a:r>
                      <a:r>
                        <a:rPr lang="de-DE" sz="1400" dirty="0" err="1"/>
                        <a:t>TranscriptOER</a:t>
                      </a:r>
                      <a:r>
                        <a:rPr lang="de-DE" sz="1400" dirty="0"/>
                        <a:t>“</a:t>
                      </a:r>
                      <a:endParaRPr lang="de-DE" sz="1400" b="0" dirty="0"/>
                    </a:p>
                    <a:p>
                      <a:endParaRPr lang="de-DE" sz="1400" b="0" dirty="0"/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Rechtliche Aspekte bei der Nutzung von generativer KI für OER</a:t>
                      </a:r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Herausforderungen bei der Nutzung generativer KI für OER</a:t>
                      </a:r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06597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FE9C7500-062F-0242-D46E-0467AA9C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43" y="1771566"/>
            <a:ext cx="1963487" cy="110848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3F4C7C-B1D4-F252-6BD6-1B272AFF9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884" y="1785667"/>
            <a:ext cx="1967272" cy="110848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40D2640-E9CF-EA58-7C35-01F08E138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8" y="1785668"/>
            <a:ext cx="1967272" cy="11106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2BEAF17-C818-CCAF-E025-302B1A481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307" y="1785668"/>
            <a:ext cx="1967273" cy="110303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9EA1460-0C82-6BF8-DBD9-5A8B2AD00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0209" y="1785667"/>
            <a:ext cx="1984611" cy="111061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E921FA9-DE4C-DA6B-3B39-8A83C7212B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259" y="3938260"/>
            <a:ext cx="1965471" cy="110202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4AA7DBC-6143-8BE5-75B6-FB3844D9D6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1684" y="3951391"/>
            <a:ext cx="1965472" cy="110960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7E42B7D-7C45-9131-2832-081942FD52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0124" y="3938259"/>
            <a:ext cx="1992563" cy="112273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22C889D-BD55-CAF2-58C5-0BB8D8320E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0364" y="3938354"/>
            <a:ext cx="1992564" cy="111721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5D2F937-0B2A-934C-ECD4-CCFC9434C8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0604" y="3942733"/>
            <a:ext cx="1955870" cy="1104181"/>
          </a:xfrm>
          <a:prstGeom prst="rect">
            <a:avLst/>
          </a:prstGeom>
        </p:spPr>
      </p:pic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27C9EB57-2CDF-7910-AC7A-9E02B27CB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6059"/>
              </p:ext>
            </p:extLst>
          </p:nvPr>
        </p:nvGraphicFramePr>
        <p:xfrm>
          <a:off x="384908" y="5103519"/>
          <a:ext cx="10631135" cy="9448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33617">
                  <a:extLst>
                    <a:ext uri="{9D8B030D-6E8A-4147-A177-3AD203B41FA5}">
                      <a16:colId xmlns:a16="http://schemas.microsoft.com/office/drawing/2014/main" val="1999773827"/>
                    </a:ext>
                  </a:extLst>
                </a:gridCol>
                <a:gridCol w="218008">
                  <a:extLst>
                    <a:ext uri="{9D8B030D-6E8A-4147-A177-3AD203B41FA5}">
                      <a16:colId xmlns:a16="http://schemas.microsoft.com/office/drawing/2014/main" val="4283256773"/>
                    </a:ext>
                  </a:extLst>
                </a:gridCol>
                <a:gridCol w="1942232">
                  <a:extLst>
                    <a:ext uri="{9D8B030D-6E8A-4147-A177-3AD203B41FA5}">
                      <a16:colId xmlns:a16="http://schemas.microsoft.com/office/drawing/2014/main" val="4382845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10663682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946777188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75938981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70924197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689808403"/>
                    </a:ext>
                  </a:extLst>
                </a:gridCol>
                <a:gridCol w="2000774">
                  <a:extLst>
                    <a:ext uri="{9D8B030D-6E8A-4147-A177-3AD203B41FA5}">
                      <a16:colId xmlns:a16="http://schemas.microsoft.com/office/drawing/2014/main" val="563839004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de-DE" sz="1400" b="1" dirty="0"/>
                        <a:t>Bedeutung von KI für die Hochschullehre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Kompetenzen für die Nutzung von KI und OER</a:t>
                      </a:r>
                      <a:endParaRPr lang="de-DE" sz="1400" b="0" dirty="0"/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OER, generative KI und freie Lizenzen</a:t>
                      </a:r>
                      <a:endParaRPr lang="de-DE" sz="1400" b="0" dirty="0"/>
                    </a:p>
                    <a:p>
                      <a:endParaRPr lang="de-DE" sz="1400" b="0" dirty="0"/>
                    </a:p>
                    <a:p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KI-Modelle mit OER trainieren &amp; mit fremden Inhalten prompten</a:t>
                      </a:r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KI und OER – </a:t>
                      </a:r>
                      <a:r>
                        <a:rPr lang="de-DE" sz="1400" dirty="0" err="1"/>
                        <a:t>Openwashing</a:t>
                      </a:r>
                      <a:r>
                        <a:rPr lang="de-DE" sz="1400" dirty="0"/>
                        <a:t> oder mehr?</a:t>
                      </a:r>
                      <a:endParaRPr lang="de-DE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065974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B69551B7-A019-06B2-58AE-2147A21B19DD}"/>
              </a:ext>
            </a:extLst>
          </p:cNvPr>
          <p:cNvSpPr txBox="1"/>
          <p:nvPr/>
        </p:nvSpPr>
        <p:spPr>
          <a:xfrm>
            <a:off x="6552332" y="716207"/>
            <a:ext cx="210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hlinkClick r:id="rId13"/>
              </a:rPr>
              <a:t>Link zu den Videos</a:t>
            </a:r>
            <a:endParaRPr lang="de-DE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7E2123-6D3F-C27C-756B-A94BE4F26A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18829" y="242717"/>
            <a:ext cx="1368152" cy="10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48733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folien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apiteltrenner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Inhaltsverzeichnis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Inhaltsseiten auf weiß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Inhaltsseiten auf blau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Zitate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Logoübersicht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Abschluss/Kontakt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leer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Segoe UI ORCA.nrw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1488</Words>
  <Application>Microsoft Office PowerPoint</Application>
  <PresentationFormat>Benutzerdefiniert</PresentationFormat>
  <Paragraphs>211</Paragraphs>
  <Slides>23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23</vt:i4>
      </vt:variant>
    </vt:vector>
  </HeadingPairs>
  <TitlesOfParts>
    <vt:vector size="37" baseType="lpstr">
      <vt:lpstr>Arial</vt:lpstr>
      <vt:lpstr>Calibri</vt:lpstr>
      <vt:lpstr>Segoe UI</vt:lpstr>
      <vt:lpstr>Segoe UI Semibold</vt:lpstr>
      <vt:lpstr>Systemschrift</vt:lpstr>
      <vt:lpstr>1_Titelfolien</vt:lpstr>
      <vt:lpstr>2_Kapiteltrenner</vt:lpstr>
      <vt:lpstr>3_Inhaltsverzeichnis</vt:lpstr>
      <vt:lpstr>4_Inhaltsseiten auf weiß</vt:lpstr>
      <vt:lpstr>5_Inhaltsseiten auf blau</vt:lpstr>
      <vt:lpstr>6_Zitate</vt:lpstr>
      <vt:lpstr>7_Logoübersicht</vt:lpstr>
      <vt:lpstr>8_Abschluss/Kontakt</vt:lpstr>
      <vt:lpstr>9_leer</vt:lpstr>
      <vt:lpstr>Projekte „KI-Kompetenzen stärken“ und „KI-NEL-2023-NRW“  Zusammenfassender Rückblick und Ausblick</vt:lpstr>
      <vt:lpstr>PowerPoint-Präsentation</vt:lpstr>
      <vt:lpstr>1. Hintergrund der Projekte</vt:lpstr>
      <vt:lpstr>Hintergrund der Projekte </vt:lpstr>
      <vt:lpstr>Hintergrund der Projekte</vt:lpstr>
      <vt:lpstr>2. Rückblick  Projekte „KI-NEL-2023-NRW“ und „KI-Kompetenzen stärken“  </vt:lpstr>
      <vt:lpstr>Rückblick Teil 1: Veranstaltungen</vt:lpstr>
      <vt:lpstr>Rückblick Teil 1: Veranstaltungen</vt:lpstr>
      <vt:lpstr>Rückblick Teil 2: Videoformate</vt:lpstr>
      <vt:lpstr>Rückblick Teil 2: Videoformate</vt:lpstr>
      <vt:lpstr>3. KI-Kompetenzen   Definitionsversuche, Einordnung bisheriger Projektaktivitäten und Ihre Erfahrungen   </vt:lpstr>
      <vt:lpstr>KI-Kompetenz: Was ist das eigentlich? …das sagt die KI*</vt:lpstr>
      <vt:lpstr>KI-Kompetenz: Was ist das eigentlich? …das sagt die KI*</vt:lpstr>
      <vt:lpstr>Artikel 4, EU AI Act</vt:lpstr>
      <vt:lpstr>KI-Kompetenz: Ihre Erfahrungen</vt:lpstr>
      <vt:lpstr>  4. Anregungen für mögliche zukünftige Formate zum Thema KI    </vt:lpstr>
      <vt:lpstr>Zum Hintergrund: Zukünftiges Video-Format bei ORCA.nrw</vt:lpstr>
      <vt:lpstr>Ihre Anregungen</vt:lpstr>
      <vt:lpstr>Unterstützungsangebote zum Thema KI</vt:lpstr>
      <vt:lpstr>Zum Thema OER &amp; KI: Themenwelt bei ORCA.nrw</vt:lpstr>
      <vt:lpstr>Zu KI-Kompetenzen und Analytics: Angebote von KI:Edu.nrw</vt:lpstr>
      <vt:lpstr>Beratungsangebote der Rechtsinformationsstelle</vt:lpstr>
      <vt:lpstr>Herzlichen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Rene Wynands</dc:creator>
  <cp:lastModifiedBy>Diekmann, Daniel</cp:lastModifiedBy>
  <cp:revision>58</cp:revision>
  <dcterms:created xsi:type="dcterms:W3CDTF">2022-07-12T13:41:30Z</dcterms:created>
  <dcterms:modified xsi:type="dcterms:W3CDTF">2025-04-10T12:05:44Z</dcterms:modified>
</cp:coreProperties>
</file>