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94" r:id="rId2"/>
    <p:sldId id="362" r:id="rId3"/>
    <p:sldId id="354" r:id="rId4"/>
    <p:sldId id="355" r:id="rId5"/>
    <p:sldId id="356" r:id="rId6"/>
    <p:sldId id="365" r:id="rId7"/>
    <p:sldId id="357" r:id="rId8"/>
    <p:sldId id="359" r:id="rId9"/>
    <p:sldId id="368" r:id="rId10"/>
    <p:sldId id="364" r:id="rId11"/>
    <p:sldId id="360" r:id="rId12"/>
    <p:sldId id="361" r:id="rId13"/>
    <p:sldId id="367" r:id="rId14"/>
    <p:sldId id="358" r:id="rId15"/>
    <p:sldId id="369" r:id="rId16"/>
    <p:sldId id="366"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rin Schilbach" initials="KS" lastIdx="2" clrIdx="0">
    <p:extLst>
      <p:ext uri="{19B8F6BF-5375-455C-9EA6-DF929625EA0E}">
        <p15:presenceInfo xmlns:p15="http://schemas.microsoft.com/office/powerpoint/2012/main" userId="Kathrin Schilbach" providerId="None"/>
      </p:ext>
    </p:extLst>
  </p:cmAuthor>
  <p:cmAuthor id="2" name="Sabrina Januzik" initials="SJ" lastIdx="4" clrIdx="1">
    <p:extLst>
      <p:ext uri="{19B8F6BF-5375-455C-9EA6-DF929625EA0E}">
        <p15:presenceInfo xmlns:p15="http://schemas.microsoft.com/office/powerpoint/2012/main" userId="Sabrina Januzik" providerId="None"/>
      </p:ext>
    </p:extLst>
  </p:cmAuthor>
  <p:cmAuthor id="3" name="Anne Pferdekämper-Schmidt" initials="AP" lastIdx="3" clrIdx="2">
    <p:extLst>
      <p:ext uri="{19B8F6BF-5375-455C-9EA6-DF929625EA0E}">
        <p15:presenceInfo xmlns:p15="http://schemas.microsoft.com/office/powerpoint/2012/main" userId="Anne Pferdekämper-Schmid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57"/>
    <a:srgbClr val="AC145A"/>
    <a:srgbClr val="DBE2E9"/>
    <a:srgbClr val="E6E6E6"/>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28" autoAdjust="0"/>
    <p:restoredTop sz="73821" autoAdjust="0"/>
  </p:normalViewPr>
  <p:slideViewPr>
    <p:cSldViewPr snapToGrid="0">
      <p:cViewPr varScale="1">
        <p:scale>
          <a:sx n="83" d="100"/>
          <a:sy n="83" d="100"/>
        </p:scale>
        <p:origin x="728" y="52"/>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9" d="100"/>
          <a:sy n="99" d="100"/>
        </p:scale>
        <p:origin x="2692"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5C70CA-B494-48B3-89C3-A3DB7611D8B2}" type="datetimeFigureOut">
              <a:rPr lang="de-DE" smtClean="0"/>
              <a:t>14.05.2025</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E156D8-8033-4800-9236-C1F7436DA4BF}" type="slidenum">
              <a:rPr lang="de-DE" smtClean="0"/>
              <a:t>‹Nr.›</a:t>
            </a:fld>
            <a:endParaRPr lang="de-DE"/>
          </a:p>
        </p:txBody>
      </p:sp>
    </p:spTree>
    <p:extLst>
      <p:ext uri="{BB962C8B-B14F-4D97-AF65-F5344CB8AC3E}">
        <p14:creationId xmlns:p14="http://schemas.microsoft.com/office/powerpoint/2010/main" val="2150797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9BC22C-49E7-4984-A527-E6BC96447208}" type="datetimeFigureOut">
              <a:rPr lang="de-DE" smtClean="0"/>
              <a:t>14.05.2025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06A55-AB75-4A52-BDC6-248AF1A38356}" type="slidenum">
              <a:rPr lang="de-DE" smtClean="0"/>
              <a:t>‹Nr.›</a:t>
            </a:fld>
            <a:endParaRPr lang="de-DE"/>
          </a:p>
        </p:txBody>
      </p:sp>
    </p:spTree>
    <p:extLst>
      <p:ext uri="{BB962C8B-B14F-4D97-AF65-F5344CB8AC3E}">
        <p14:creationId xmlns:p14="http://schemas.microsoft.com/office/powerpoint/2010/main" val="3430063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a:t>
            </a:fld>
            <a:endParaRPr lang="de-DE"/>
          </a:p>
        </p:txBody>
      </p:sp>
    </p:spTree>
    <p:extLst>
      <p:ext uri="{BB962C8B-B14F-4D97-AF65-F5344CB8AC3E}">
        <p14:creationId xmlns:p14="http://schemas.microsoft.com/office/powerpoint/2010/main" val="2013700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12</a:t>
            </a:fld>
            <a:endParaRPr lang="de-DE"/>
          </a:p>
        </p:txBody>
      </p:sp>
    </p:spTree>
    <p:extLst>
      <p:ext uri="{BB962C8B-B14F-4D97-AF65-F5344CB8AC3E}">
        <p14:creationId xmlns:p14="http://schemas.microsoft.com/office/powerpoint/2010/main" val="3143874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13</a:t>
            </a:fld>
            <a:endParaRPr lang="de-DE"/>
          </a:p>
        </p:txBody>
      </p:sp>
    </p:spTree>
    <p:extLst>
      <p:ext uri="{BB962C8B-B14F-4D97-AF65-F5344CB8AC3E}">
        <p14:creationId xmlns:p14="http://schemas.microsoft.com/office/powerpoint/2010/main" val="2947775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14</a:t>
            </a:fld>
            <a:endParaRPr lang="de-DE"/>
          </a:p>
        </p:txBody>
      </p:sp>
    </p:spTree>
    <p:extLst>
      <p:ext uri="{BB962C8B-B14F-4D97-AF65-F5344CB8AC3E}">
        <p14:creationId xmlns:p14="http://schemas.microsoft.com/office/powerpoint/2010/main" val="197263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15</a:t>
            </a:fld>
            <a:endParaRPr lang="de-DE"/>
          </a:p>
        </p:txBody>
      </p:sp>
    </p:spTree>
    <p:extLst>
      <p:ext uri="{BB962C8B-B14F-4D97-AF65-F5344CB8AC3E}">
        <p14:creationId xmlns:p14="http://schemas.microsoft.com/office/powerpoint/2010/main" val="931950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2</a:t>
            </a:fld>
            <a:endParaRPr lang="de-DE"/>
          </a:p>
        </p:txBody>
      </p:sp>
    </p:spTree>
    <p:extLst>
      <p:ext uri="{BB962C8B-B14F-4D97-AF65-F5344CB8AC3E}">
        <p14:creationId xmlns:p14="http://schemas.microsoft.com/office/powerpoint/2010/main" val="198926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4</a:t>
            </a:fld>
            <a:endParaRPr lang="de-DE"/>
          </a:p>
        </p:txBody>
      </p:sp>
    </p:spTree>
    <p:extLst>
      <p:ext uri="{BB962C8B-B14F-4D97-AF65-F5344CB8AC3E}">
        <p14:creationId xmlns:p14="http://schemas.microsoft.com/office/powerpoint/2010/main" val="510982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0606A55-AB75-4A52-BDC6-248AF1A38356}"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5762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7</a:t>
            </a:fld>
            <a:endParaRPr lang="de-DE"/>
          </a:p>
        </p:txBody>
      </p:sp>
    </p:spTree>
    <p:extLst>
      <p:ext uri="{BB962C8B-B14F-4D97-AF65-F5344CB8AC3E}">
        <p14:creationId xmlns:p14="http://schemas.microsoft.com/office/powerpoint/2010/main" val="1740589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8</a:t>
            </a:fld>
            <a:endParaRPr lang="de-DE"/>
          </a:p>
        </p:txBody>
      </p:sp>
    </p:spTree>
    <p:extLst>
      <p:ext uri="{BB962C8B-B14F-4D97-AF65-F5344CB8AC3E}">
        <p14:creationId xmlns:p14="http://schemas.microsoft.com/office/powerpoint/2010/main" val="346300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9</a:t>
            </a:fld>
            <a:endParaRPr lang="de-DE"/>
          </a:p>
        </p:txBody>
      </p:sp>
    </p:spTree>
    <p:extLst>
      <p:ext uri="{BB962C8B-B14F-4D97-AF65-F5344CB8AC3E}">
        <p14:creationId xmlns:p14="http://schemas.microsoft.com/office/powerpoint/2010/main" val="3305625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0606A55-AB75-4A52-BDC6-248AF1A38356}" type="slidenum">
              <a:rPr lang="de-DE" smtClean="0"/>
              <a:t>10</a:t>
            </a:fld>
            <a:endParaRPr lang="de-DE"/>
          </a:p>
        </p:txBody>
      </p:sp>
    </p:spTree>
    <p:extLst>
      <p:ext uri="{BB962C8B-B14F-4D97-AF65-F5344CB8AC3E}">
        <p14:creationId xmlns:p14="http://schemas.microsoft.com/office/powerpoint/2010/main" val="3048349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0606A55-AB75-4A52-BDC6-248AF1A38356}" type="slidenum">
              <a:rPr lang="de-DE" smtClean="0"/>
              <a:t>11</a:t>
            </a:fld>
            <a:endParaRPr lang="de-DE"/>
          </a:p>
        </p:txBody>
      </p:sp>
    </p:spTree>
    <p:extLst>
      <p:ext uri="{BB962C8B-B14F-4D97-AF65-F5344CB8AC3E}">
        <p14:creationId xmlns:p14="http://schemas.microsoft.com/office/powerpoint/2010/main" val="5036175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pSp>
        <p:nvGrpSpPr>
          <p:cNvPr id="46" name="Gruppieren 45"/>
          <p:cNvGrpSpPr/>
          <p:nvPr userDrawn="1"/>
        </p:nvGrpSpPr>
        <p:grpSpPr>
          <a:xfrm>
            <a:off x="11168898" y="5468175"/>
            <a:ext cx="1022868" cy="1222435"/>
            <a:chOff x="9389533" y="5208478"/>
            <a:chExt cx="1022868" cy="1222435"/>
          </a:xfrm>
          <a:noFill/>
        </p:grpSpPr>
        <p:sp>
          <p:nvSpPr>
            <p:cNvPr id="33" name="Rechteck 32"/>
            <p:cNvSpPr/>
            <p:nvPr userDrawn="1"/>
          </p:nvSpPr>
          <p:spPr>
            <a:xfrm>
              <a:off x="9389533" y="5612154"/>
              <a:ext cx="5112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p:cNvSpPr/>
            <p:nvPr userDrawn="1"/>
          </p:nvSpPr>
          <p:spPr>
            <a:xfrm>
              <a:off x="9901201" y="5208478"/>
              <a:ext cx="511200" cy="40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Rechteck 41"/>
            <p:cNvSpPr/>
            <p:nvPr userDrawn="1"/>
          </p:nvSpPr>
          <p:spPr>
            <a:xfrm>
              <a:off x="9901201" y="5613912"/>
              <a:ext cx="511200" cy="40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42"/>
            <p:cNvSpPr/>
            <p:nvPr userDrawn="1"/>
          </p:nvSpPr>
          <p:spPr>
            <a:xfrm>
              <a:off x="9901201" y="6024113"/>
              <a:ext cx="511200" cy="406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 name="Titel 1"/>
          <p:cNvSpPr>
            <a:spLocks noGrp="1"/>
          </p:cNvSpPr>
          <p:nvPr>
            <p:ph type="ctrTitle" hasCustomPrompt="1"/>
          </p:nvPr>
        </p:nvSpPr>
        <p:spPr>
          <a:xfrm>
            <a:off x="1524000" y="1407381"/>
            <a:ext cx="9144000" cy="2387600"/>
          </a:xfrm>
        </p:spPr>
        <p:txBody>
          <a:bodyPr anchor="t"/>
          <a:lstStyle>
            <a:lvl1pPr algn="l">
              <a:defRPr sz="6000">
                <a:solidFill>
                  <a:srgbClr val="003057"/>
                </a:solidFill>
              </a:defRPr>
            </a:lvl1pPr>
          </a:lstStyle>
          <a:p>
            <a:r>
              <a:rPr lang="de-DE" dirty="0"/>
              <a:t>Titel</a:t>
            </a:r>
            <a:br>
              <a:rPr lang="de-DE" dirty="0"/>
            </a:br>
            <a:r>
              <a:rPr lang="de-DE" dirty="0"/>
              <a:t>zweizeilig</a:t>
            </a:r>
          </a:p>
        </p:txBody>
      </p:sp>
      <p:sp>
        <p:nvSpPr>
          <p:cNvPr id="3" name="Untertitel 2"/>
          <p:cNvSpPr>
            <a:spLocks noGrp="1"/>
          </p:cNvSpPr>
          <p:nvPr>
            <p:ph type="subTitle" idx="1" hasCustomPrompt="1"/>
          </p:nvPr>
        </p:nvSpPr>
        <p:spPr>
          <a:xfrm>
            <a:off x="1524000" y="3887056"/>
            <a:ext cx="9144000" cy="1655762"/>
          </a:xfrm>
        </p:spPr>
        <p:txBody>
          <a:bodyPr anchor="t"/>
          <a:lstStyle>
            <a:lvl1pPr marL="0" indent="0" algn="l">
              <a:buNone/>
              <a:defRPr sz="2400">
                <a:solidFill>
                  <a:srgbClr val="AC145A"/>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err="1"/>
              <a:t>Subline</a:t>
            </a:r>
            <a:r>
              <a:rPr lang="de-DE" dirty="0"/>
              <a:t> einzeilig</a:t>
            </a:r>
          </a:p>
        </p:txBody>
      </p:sp>
      <p:grpSp>
        <p:nvGrpSpPr>
          <p:cNvPr id="4" name="Gruppieren 3" descr="Corporate Design Elemente (2 Balken) am linken Folienrand">
            <a:extLst>
              <a:ext uri="{FF2B5EF4-FFF2-40B4-BE49-F238E27FC236}">
                <a16:creationId xmlns:a16="http://schemas.microsoft.com/office/drawing/2014/main" id="{BDC6A36A-DB33-6929-B9B6-D9850909B57D}"/>
              </a:ext>
            </a:extLst>
          </p:cNvPr>
          <p:cNvGrpSpPr/>
          <p:nvPr userDrawn="1"/>
        </p:nvGrpSpPr>
        <p:grpSpPr>
          <a:xfrm>
            <a:off x="0" y="0"/>
            <a:ext cx="456400" cy="6876000"/>
            <a:chOff x="0" y="0"/>
            <a:chExt cx="456400" cy="6876000"/>
          </a:xfrm>
        </p:grpSpPr>
        <p:sp>
          <p:nvSpPr>
            <p:cNvPr id="7" name="Rechteck 6" descr="C"/>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userDrawn="1"/>
          </p:nvSpPr>
          <p:spPr>
            <a:xfrm rot="16200000">
              <a:off x="-3035600" y="3384000"/>
              <a:ext cx="6876000" cy="108000"/>
            </a:xfrm>
            <a:prstGeom prst="rect">
              <a:avLst/>
            </a:prstGeom>
            <a:solidFill>
              <a:srgbClr val="AC1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19" name="Grafik 18" descr="Logo der DH.NRW"/>
          <p:cNvPicPr>
            <a:picLocks noChangeAspect="1"/>
          </p:cNvPicPr>
          <p:nvPr userDrawn="1"/>
        </p:nvPicPr>
        <p:blipFill rotWithShape="1">
          <a:blip r:embed="rId2" cstate="print">
            <a:extLst>
              <a:ext uri="{28A0092B-C50C-407E-A947-70E740481C1C}">
                <a14:useLocalDpi xmlns:a14="http://schemas.microsoft.com/office/drawing/2010/main" val="0"/>
              </a:ext>
            </a:extLst>
          </a:blip>
          <a:srcRect t="23093"/>
          <a:stretch/>
        </p:blipFill>
        <p:spPr>
          <a:xfrm>
            <a:off x="1619353" y="5872682"/>
            <a:ext cx="1295744" cy="540000"/>
          </a:xfrm>
          <a:prstGeom prst="rect">
            <a:avLst/>
          </a:prstGeom>
        </p:spPr>
      </p:pic>
      <p:cxnSp>
        <p:nvCxnSpPr>
          <p:cNvPr id="24" name="Gerader Verbinder 23">
            <a:extLst>
              <a:ext uri="{C183D7F6-B498-43B3-948B-1728B52AA6E4}">
                <adec:decorative xmlns:adec="http://schemas.microsoft.com/office/drawing/2017/decorative" xmlns="" val="1"/>
              </a:ext>
            </a:extLst>
          </p:cNvPr>
          <p:cNvCxnSpPr/>
          <p:nvPr userDrawn="1"/>
        </p:nvCxnSpPr>
        <p:spPr>
          <a:xfrm>
            <a:off x="1619353" y="5061833"/>
            <a:ext cx="10060745" cy="0"/>
          </a:xfrm>
          <a:prstGeom prst="line">
            <a:avLst/>
          </a:prstGeom>
          <a:ln w="12700">
            <a:solidFill>
              <a:srgbClr val="003057"/>
            </a:solidFill>
          </a:ln>
        </p:spPr>
        <p:style>
          <a:lnRef idx="1">
            <a:schemeClr val="accent1"/>
          </a:lnRef>
          <a:fillRef idx="0">
            <a:schemeClr val="accent1"/>
          </a:fillRef>
          <a:effectRef idx="0">
            <a:schemeClr val="accent1"/>
          </a:effectRef>
          <a:fontRef idx="minor">
            <a:schemeClr val="tx1"/>
          </a:fontRef>
        </p:style>
      </p:cxnSp>
      <p:pic>
        <p:nvPicPr>
          <p:cNvPr id="28" name="Grafik 27" descr="Logo des Ministeriums für Kultur und Wissenschaft des Landes NRW"/>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27005" y="5872682"/>
            <a:ext cx="2654976" cy="540000"/>
          </a:xfrm>
          <a:prstGeom prst="rect">
            <a:avLst/>
          </a:prstGeom>
        </p:spPr>
      </p:pic>
      <p:sp>
        <p:nvSpPr>
          <p:cNvPr id="29" name="Untertitel 2"/>
          <p:cNvSpPr txBox="1">
            <a:spLocks/>
          </p:cNvSpPr>
          <p:nvPr userDrawn="1"/>
        </p:nvSpPr>
        <p:spPr>
          <a:xfrm>
            <a:off x="1524000" y="5330975"/>
            <a:ext cx="3600000" cy="223746"/>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AC145A"/>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1000" dirty="0">
                <a:solidFill>
                  <a:schemeClr val="tx1"/>
                </a:solidFill>
              </a:rPr>
              <a:t>Ein Kooperationsvorhaben empfohlen</a:t>
            </a:r>
            <a:r>
              <a:rPr lang="de-DE" sz="1000" baseline="0" dirty="0">
                <a:solidFill>
                  <a:schemeClr val="tx1"/>
                </a:solidFill>
              </a:rPr>
              <a:t> durch die:</a:t>
            </a:r>
            <a:endParaRPr lang="de-DE" sz="1000" dirty="0">
              <a:solidFill>
                <a:schemeClr val="tx1"/>
              </a:solidFill>
            </a:endParaRPr>
          </a:p>
        </p:txBody>
      </p:sp>
      <p:sp>
        <p:nvSpPr>
          <p:cNvPr id="30" name="Untertitel 2"/>
          <p:cNvSpPr txBox="1">
            <a:spLocks/>
          </p:cNvSpPr>
          <p:nvPr userDrawn="1"/>
        </p:nvSpPr>
        <p:spPr>
          <a:xfrm>
            <a:off x="8930725" y="5333088"/>
            <a:ext cx="3600000" cy="223746"/>
          </a:xfrm>
          <a:prstGeom prst="rect">
            <a:avLst/>
          </a:prstGeom>
        </p:spPr>
        <p:txBody>
          <a:bodyPr vert="horz" lIns="91440" tIns="45720" rIns="91440" bIns="45720" rtlCol="0" anchor="t">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AC145A"/>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1000" dirty="0">
                <a:solidFill>
                  <a:schemeClr val="tx1"/>
                </a:solidFill>
              </a:rPr>
              <a:t>Gefördert durch:</a:t>
            </a:r>
          </a:p>
        </p:txBody>
      </p:sp>
      <p:cxnSp>
        <p:nvCxnSpPr>
          <p:cNvPr id="40" name="Gerader Verbinder 39"/>
          <p:cNvCxnSpPr/>
          <p:nvPr userDrawn="1"/>
        </p:nvCxnSpPr>
        <p:spPr>
          <a:xfrm flipV="1">
            <a:off x="9022945" y="4499875"/>
            <a:ext cx="0" cy="1899389"/>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48" name="Gerader Verbinder 47"/>
          <p:cNvCxnSpPr/>
          <p:nvPr userDrawn="1"/>
        </p:nvCxnSpPr>
        <p:spPr>
          <a:xfrm>
            <a:off x="11680332" y="412599"/>
            <a:ext cx="0" cy="6297286"/>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50" name="Gerader Verbinder 49"/>
          <p:cNvCxnSpPr/>
          <p:nvPr userDrawn="1"/>
        </p:nvCxnSpPr>
        <p:spPr>
          <a:xfrm>
            <a:off x="1619353" y="6312250"/>
            <a:ext cx="10159653" cy="0"/>
          </a:xfrm>
          <a:prstGeom prst="line">
            <a:avLst/>
          </a:prstGeom>
          <a:ln>
            <a:no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82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8200" y="365125"/>
            <a:ext cx="10940806" cy="1325563"/>
          </a:xfrm>
        </p:spPr>
        <p:txBody>
          <a:bodyPr/>
          <a:lstStyle>
            <a:lvl1pPr>
              <a:defRPr>
                <a:solidFill>
                  <a:srgbClr val="003057"/>
                </a:solidFill>
              </a:defRPr>
            </a:lvl1pPr>
          </a:lstStyle>
          <a:p>
            <a:r>
              <a:rPr lang="de-DE" dirty="0"/>
              <a:t>Headline einzeilig</a:t>
            </a:r>
          </a:p>
        </p:txBody>
      </p:sp>
      <p:sp>
        <p:nvSpPr>
          <p:cNvPr id="3" name="Inhaltsplatzhalter 2"/>
          <p:cNvSpPr>
            <a:spLocks noGrp="1"/>
          </p:cNvSpPr>
          <p:nvPr>
            <p:ph idx="1" hasCustomPrompt="1"/>
          </p:nvPr>
        </p:nvSpPr>
        <p:spPr>
          <a:xfrm>
            <a:off x="838199" y="1825625"/>
            <a:ext cx="10940807" cy="4351338"/>
          </a:xfrm>
        </p:spPr>
        <p:txBody>
          <a:bodyPr/>
          <a:lstStyle>
            <a:lvl1pPr marL="228600" indent="-228600">
              <a:buFont typeface="Calibri" panose="020F0502020204030204" pitchFamily="34" charset="0"/>
              <a:buChar char="‐"/>
              <a:defRPr>
                <a:solidFill>
                  <a:srgbClr val="003057"/>
                </a:solidFill>
              </a:defRPr>
            </a:lvl1pPr>
          </a:lstStyle>
          <a:p>
            <a:pPr lvl="0"/>
            <a:r>
              <a:rPr lang="de-DE" dirty="0"/>
              <a:t>Text</a:t>
            </a:r>
          </a:p>
        </p:txBody>
      </p:sp>
      <p:sp>
        <p:nvSpPr>
          <p:cNvPr id="4" name="Datumsplatzhalter 3">
            <a:extLst>
              <a:ext uri="{C183D7F6-B498-43B3-948B-1728B52AA6E4}">
                <adec:decorative xmlns:adec="http://schemas.microsoft.com/office/drawing/2017/decorative" xmlns="" val="1"/>
              </a:ext>
            </a:extLst>
          </p:cNvPr>
          <p:cNvSpPr>
            <a:spLocks noGrp="1"/>
          </p:cNvSpPr>
          <p:nvPr>
            <p:ph type="dt" sz="half" idx="10"/>
          </p:nvPr>
        </p:nvSpPr>
        <p:spPr>
          <a:xfrm>
            <a:off x="838200" y="6400417"/>
            <a:ext cx="2743200" cy="365125"/>
          </a:xfrm>
        </p:spPr>
        <p:txBody>
          <a:bodyPr/>
          <a:lstStyle>
            <a:lvl1pPr>
              <a:defRPr/>
            </a:lvl1pPr>
          </a:lstStyle>
          <a:p>
            <a:r>
              <a:rPr lang="de-DE" dirty="0" smtClean="0"/>
              <a:t>26.06.2023</a:t>
            </a:r>
            <a:endParaRPr lang="de-DE" dirty="0"/>
          </a:p>
        </p:txBody>
      </p:sp>
      <p:sp>
        <p:nvSpPr>
          <p:cNvPr id="6"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7" name="Rechteck 6">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91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1850" y="1709738"/>
            <a:ext cx="10515600" cy="2852737"/>
          </a:xfrm>
        </p:spPr>
        <p:txBody>
          <a:bodyPr anchor="b"/>
          <a:lstStyle>
            <a:lvl1pPr>
              <a:defRPr sz="6000">
                <a:solidFill>
                  <a:srgbClr val="003057"/>
                </a:solidFill>
              </a:defRPr>
            </a:lvl1pPr>
          </a:lstStyle>
          <a:p>
            <a:r>
              <a:rPr lang="de-DE" dirty="0"/>
              <a:t>Neues Kapitel – </a:t>
            </a:r>
            <a:br>
              <a:rPr lang="de-DE" dirty="0"/>
            </a:br>
            <a:r>
              <a:rPr lang="de-DE" dirty="0"/>
              <a:t>Headline zweizeilig</a:t>
            </a:r>
          </a:p>
        </p:txBody>
      </p:sp>
      <p:sp>
        <p:nvSpPr>
          <p:cNvPr id="3" name="Textplatzhalter 2"/>
          <p:cNvSpPr>
            <a:spLocks noGrp="1"/>
          </p:cNvSpPr>
          <p:nvPr>
            <p:ph type="body" idx="1" hasCustomPrompt="1"/>
          </p:nvPr>
        </p:nvSpPr>
        <p:spPr>
          <a:xfrm>
            <a:off x="831850" y="4589463"/>
            <a:ext cx="10515600" cy="1500187"/>
          </a:xfrm>
        </p:spPr>
        <p:txBody>
          <a:bodyPr anchor="ctr"/>
          <a:lstStyle>
            <a:lvl1pPr marL="0" indent="0">
              <a:buNone/>
              <a:defRPr sz="2400">
                <a:solidFill>
                  <a:srgbClr val="AC145A"/>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dirty="0" err="1"/>
              <a:t>Subline</a:t>
            </a:r>
            <a:r>
              <a:rPr lang="de-DE" dirty="0"/>
              <a:t> einzeilig</a:t>
            </a:r>
          </a:p>
        </p:txBody>
      </p:sp>
      <p:sp>
        <p:nvSpPr>
          <p:cNvPr id="11" name="Rechteck 10">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C183D7F6-B498-43B3-948B-1728B52AA6E4}">
                <adec:decorative xmlns:adec="http://schemas.microsoft.com/office/drawing/2017/decorative" xmlns="" val="1"/>
              </a:ext>
            </a:extLst>
          </p:cNvPr>
          <p:cNvSpPr/>
          <p:nvPr userDrawn="1"/>
        </p:nvSpPr>
        <p:spPr>
          <a:xfrm rot="16200000">
            <a:off x="-3035600" y="3384000"/>
            <a:ext cx="6876000" cy="108000"/>
          </a:xfrm>
          <a:prstGeom prst="rect">
            <a:avLst/>
          </a:prstGeom>
          <a:solidFill>
            <a:srgbClr val="AC1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4" name="Grafik 3" descr="Logo Barrierefreiheit.NRW, vor dem Schriftzug ein Hasht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77647" y="652053"/>
            <a:ext cx="4969803" cy="488769"/>
          </a:xfrm>
          <a:prstGeom prst="rect">
            <a:avLst/>
          </a:prstGeom>
        </p:spPr>
      </p:pic>
    </p:spTree>
    <p:extLst>
      <p:ext uri="{BB962C8B-B14F-4D97-AF65-F5344CB8AC3E}">
        <p14:creationId xmlns:p14="http://schemas.microsoft.com/office/powerpoint/2010/main" val="241907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3057"/>
                </a:solidFill>
              </a:defRPr>
            </a:lvl1pPr>
          </a:lstStyle>
          <a:p>
            <a:r>
              <a:rPr lang="de-DE" dirty="0"/>
              <a:t>Headline</a:t>
            </a:r>
          </a:p>
        </p:txBody>
      </p:sp>
      <p:sp>
        <p:nvSpPr>
          <p:cNvPr id="3" name="Inhaltsplatzhalter 2"/>
          <p:cNvSpPr>
            <a:spLocks noGrp="1"/>
          </p:cNvSpPr>
          <p:nvPr>
            <p:ph sz="half" idx="1" hasCustomPrompt="1"/>
          </p:nvPr>
        </p:nvSpPr>
        <p:spPr>
          <a:xfrm>
            <a:off x="838200" y="1825625"/>
            <a:ext cx="5181600" cy="4351338"/>
          </a:xfrm>
        </p:spPr>
        <p:txBody>
          <a:bodyPr/>
          <a:lstStyle>
            <a:lvl1pPr marL="176213" indent="-176213">
              <a:buFont typeface="Calibri" panose="020F0502020204030204" pitchFamily="34" charset="0"/>
              <a:buChar char="‐"/>
              <a:defRPr>
                <a:solidFill>
                  <a:srgbClr val="003057"/>
                </a:solidFill>
              </a:defRPr>
            </a:lvl1pPr>
          </a:lstStyle>
          <a:p>
            <a:pPr lvl="0"/>
            <a:r>
              <a:rPr lang="de-DE" dirty="0"/>
              <a:t>Text</a:t>
            </a:r>
          </a:p>
        </p:txBody>
      </p:sp>
      <p:sp>
        <p:nvSpPr>
          <p:cNvPr id="4" name="Inhaltsplatzhalter 3"/>
          <p:cNvSpPr>
            <a:spLocks noGrp="1"/>
          </p:cNvSpPr>
          <p:nvPr>
            <p:ph sz="half" idx="2" hasCustomPrompt="1"/>
          </p:nvPr>
        </p:nvSpPr>
        <p:spPr>
          <a:xfrm>
            <a:off x="6597406" y="1825625"/>
            <a:ext cx="5181600" cy="4351338"/>
          </a:xfrm>
        </p:spPr>
        <p:txBody>
          <a:bodyPr>
            <a:normAutofit/>
          </a:bodyPr>
          <a:lstStyle>
            <a:lvl1pPr marL="228600" indent="-228600">
              <a:defRPr lang="de-DE" sz="2800" kern="1200" dirty="0">
                <a:solidFill>
                  <a:srgbClr val="003057"/>
                </a:solidFill>
                <a:latin typeface="+mn-lt"/>
                <a:ea typeface="+mn-ea"/>
                <a:cs typeface="+mn-cs"/>
              </a:defRPr>
            </a:lvl1pPr>
          </a:lstStyle>
          <a:p>
            <a:pPr marL="176213" lvl="0" indent="-176213" algn="l" defTabSz="914400" rtl="0" eaLnBrk="1" latinLnBrk="0" hangingPunct="1">
              <a:lnSpc>
                <a:spcPct val="90000"/>
              </a:lnSpc>
              <a:spcBef>
                <a:spcPts val="1000"/>
              </a:spcBef>
              <a:buFont typeface="Calibri" panose="020F0502020204030204" pitchFamily="34" charset="0"/>
              <a:buChar char="‐"/>
            </a:pPr>
            <a:r>
              <a:rPr lang="de-DE" dirty="0"/>
              <a:t>Text</a:t>
            </a:r>
          </a:p>
        </p:txBody>
      </p:sp>
      <p:sp>
        <p:nvSpPr>
          <p:cNvPr id="5" name="Datumsplatzhalter 4">
            <a:extLst>
              <a:ext uri="{C183D7F6-B498-43B3-948B-1728B52AA6E4}">
                <adec:decorative xmlns:adec="http://schemas.microsoft.com/office/drawing/2017/decorative" xmlns=""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6" name="Fußzeilenplatzhalter 5">
            <a:extLst>
              <a:ext uri="{C183D7F6-B498-43B3-948B-1728B52AA6E4}">
                <adec:decorative xmlns:adec="http://schemas.microsoft.com/office/drawing/2017/decorative" xmlns="" val="1"/>
              </a:ext>
            </a:extLst>
          </p:cNvPr>
          <p:cNvSpPr>
            <a:spLocks noGrp="1"/>
          </p:cNvSpPr>
          <p:nvPr>
            <p:ph type="ftr" sz="quarter" idx="11"/>
          </p:nvPr>
        </p:nvSpPr>
        <p:spPr>
          <a:xfrm>
            <a:off x="3757008" y="6356350"/>
            <a:ext cx="5148000" cy="365125"/>
          </a:xfrm>
        </p:spPr>
        <p:txBody>
          <a:bodyPr/>
          <a:lstStyle/>
          <a:p>
            <a:endParaRPr lang="de-DE"/>
          </a:p>
        </p:txBody>
      </p:sp>
      <p:sp>
        <p:nvSpPr>
          <p:cNvPr id="8" name="Rechteck 7">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Tree>
    <p:extLst>
      <p:ext uri="{BB962C8B-B14F-4D97-AF65-F5344CB8AC3E}">
        <p14:creationId xmlns:p14="http://schemas.microsoft.com/office/powerpoint/2010/main" val="277123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839788" y="365125"/>
            <a:ext cx="10515600" cy="1325563"/>
          </a:xfrm>
        </p:spPr>
        <p:txBody>
          <a:bodyPr/>
          <a:lstStyle>
            <a:lvl1pPr>
              <a:defRPr>
                <a:solidFill>
                  <a:srgbClr val="003057"/>
                </a:solidFill>
              </a:defRPr>
            </a:lvl1pPr>
          </a:lstStyle>
          <a:p>
            <a:r>
              <a:rPr lang="de-DE" dirty="0"/>
              <a:t>Headline</a:t>
            </a:r>
          </a:p>
        </p:txBody>
      </p:sp>
      <p:sp>
        <p:nvSpPr>
          <p:cNvPr id="3" name="Textplatzhalter 2"/>
          <p:cNvSpPr>
            <a:spLocks noGrp="1"/>
          </p:cNvSpPr>
          <p:nvPr>
            <p:ph type="body" idx="1" hasCustomPrompt="1"/>
          </p:nvPr>
        </p:nvSpPr>
        <p:spPr>
          <a:xfrm>
            <a:off x="839788" y="1681163"/>
            <a:ext cx="5157787" cy="823912"/>
          </a:xfrm>
        </p:spPr>
        <p:txBody>
          <a:bodyPr anchor="b"/>
          <a:lstStyle>
            <a:lvl1pPr marL="0" indent="0">
              <a:buNone/>
              <a:defRPr sz="2400" b="1">
                <a:solidFill>
                  <a:srgbClr val="AC145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err="1"/>
              <a:t>Subline</a:t>
            </a:r>
            <a:endParaRPr lang="de-DE" dirty="0"/>
          </a:p>
        </p:txBody>
      </p:sp>
      <p:sp>
        <p:nvSpPr>
          <p:cNvPr id="4" name="Inhaltsplatzhalter 3"/>
          <p:cNvSpPr>
            <a:spLocks noGrp="1"/>
          </p:cNvSpPr>
          <p:nvPr>
            <p:ph sz="half" idx="2" hasCustomPrompt="1"/>
          </p:nvPr>
        </p:nvSpPr>
        <p:spPr>
          <a:xfrm>
            <a:off x="839788" y="2505075"/>
            <a:ext cx="5157787" cy="3684588"/>
          </a:xfrm>
        </p:spPr>
        <p:txBody>
          <a:bodyPr>
            <a:normAutofit/>
          </a:bodyPr>
          <a:lstStyle>
            <a:lvl1pPr marL="228600" indent="-228600">
              <a:buFont typeface="Calibri" panose="020F0502020204030204" pitchFamily="34" charset="0"/>
              <a:buChar char="‐"/>
              <a:defRPr lang="de-DE" sz="2800" kern="1200" dirty="0">
                <a:solidFill>
                  <a:srgbClr val="003057"/>
                </a:solidFill>
                <a:latin typeface="+mn-lt"/>
                <a:ea typeface="+mn-ea"/>
                <a:cs typeface="+mn-cs"/>
              </a:defRPr>
            </a:lvl1pPr>
          </a:lstStyle>
          <a:p>
            <a:pPr lvl="0"/>
            <a:r>
              <a:rPr lang="de-DE" dirty="0"/>
              <a:t>Text</a:t>
            </a:r>
          </a:p>
        </p:txBody>
      </p:sp>
      <p:sp>
        <p:nvSpPr>
          <p:cNvPr id="5" name="Textplatzhalter 4"/>
          <p:cNvSpPr>
            <a:spLocks noGrp="1"/>
          </p:cNvSpPr>
          <p:nvPr>
            <p:ph type="body" sz="quarter" idx="3" hasCustomPrompt="1"/>
          </p:nvPr>
        </p:nvSpPr>
        <p:spPr>
          <a:xfrm>
            <a:off x="6595818" y="1681163"/>
            <a:ext cx="5183188" cy="823912"/>
          </a:xfrm>
        </p:spPr>
        <p:txBody>
          <a:bodyPr anchor="b"/>
          <a:lstStyle>
            <a:lvl1pPr marL="0" indent="0">
              <a:buNone/>
              <a:defRPr sz="2400" b="1">
                <a:solidFill>
                  <a:srgbClr val="AC145A"/>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err="1"/>
              <a:t>Subline</a:t>
            </a:r>
            <a:endParaRPr lang="de-DE" dirty="0"/>
          </a:p>
        </p:txBody>
      </p:sp>
      <p:sp>
        <p:nvSpPr>
          <p:cNvPr id="6" name="Inhaltsplatzhalter 5"/>
          <p:cNvSpPr>
            <a:spLocks noGrp="1"/>
          </p:cNvSpPr>
          <p:nvPr>
            <p:ph sz="quarter" idx="4" hasCustomPrompt="1"/>
          </p:nvPr>
        </p:nvSpPr>
        <p:spPr>
          <a:xfrm>
            <a:off x="6595818" y="2505075"/>
            <a:ext cx="5183188" cy="3684588"/>
          </a:xfrm>
        </p:spPr>
        <p:txBody>
          <a:bodyPr>
            <a:normAutofit/>
          </a:bodyPr>
          <a:lstStyle>
            <a:lvl1pPr marL="228600" indent="-228600">
              <a:defRPr lang="de-DE" sz="2800" kern="1200" dirty="0">
                <a:solidFill>
                  <a:srgbClr val="003057"/>
                </a:solidFill>
                <a:latin typeface="+mn-lt"/>
                <a:ea typeface="+mn-ea"/>
                <a:cs typeface="+mn-cs"/>
              </a:defRPr>
            </a:lvl1pPr>
          </a:lstStyle>
          <a:p>
            <a:pPr marL="228600" lvl="0" indent="-228600" algn="l" defTabSz="914400" rtl="0" eaLnBrk="1" latinLnBrk="0" hangingPunct="1">
              <a:lnSpc>
                <a:spcPct val="90000"/>
              </a:lnSpc>
              <a:spcBef>
                <a:spcPts val="1000"/>
              </a:spcBef>
              <a:buFont typeface="Calibri" panose="020F0502020204030204" pitchFamily="34" charset="0"/>
              <a:buChar char="‐"/>
            </a:pPr>
            <a:r>
              <a:rPr lang="de-DE" dirty="0"/>
              <a:t>Text</a:t>
            </a:r>
          </a:p>
        </p:txBody>
      </p:sp>
      <p:sp>
        <p:nvSpPr>
          <p:cNvPr id="7" name="Datumsplatzhalter 6">
            <a:extLst>
              <a:ext uri="{C183D7F6-B498-43B3-948B-1728B52AA6E4}">
                <adec:decorative xmlns:adec="http://schemas.microsoft.com/office/drawing/2017/decorative" xmlns=""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10" name="Rechteck 9">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13" name="Fußzeilenplatzhalter 5">
            <a:extLst>
              <a:ext uri="{C183D7F6-B498-43B3-948B-1728B52AA6E4}">
                <adec:decorative xmlns:adec="http://schemas.microsoft.com/office/drawing/2017/decorative" xmlns=""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226196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3057"/>
                </a:solidFill>
              </a:defRPr>
            </a:lvl1pPr>
          </a:lstStyle>
          <a:p>
            <a:r>
              <a:rPr lang="de-DE" dirty="0"/>
              <a:t>Headline</a:t>
            </a:r>
          </a:p>
        </p:txBody>
      </p:sp>
      <p:sp>
        <p:nvSpPr>
          <p:cNvPr id="3" name="Datumsplatzhalter 2">
            <a:extLst>
              <a:ext uri="{C183D7F6-B498-43B3-948B-1728B52AA6E4}">
                <adec:decorative xmlns:adec="http://schemas.microsoft.com/office/drawing/2017/decorative" xmlns=""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6" name="Rechteck 5">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9" name="Fußzeilenplatzhalter 5">
            <a:extLst>
              <a:ext uri="{C183D7F6-B498-43B3-948B-1728B52AA6E4}">
                <adec:decorative xmlns:adec="http://schemas.microsoft.com/office/drawing/2017/decorative" xmlns=""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2556873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C183D7F6-B498-43B3-948B-1728B52AA6E4}">
                <adec:decorative xmlns:adec="http://schemas.microsoft.com/office/drawing/2017/decorative" xmlns=""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5" name="Rechteck 4">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Foliennummernplatzhalter 5"/>
          <p:cNvSpPr>
            <a:spLocks noGrp="1"/>
          </p:cNvSpPr>
          <p:nvPr>
            <p:ph type="sldNum" sz="quarter" idx="12"/>
          </p:nvPr>
        </p:nvSpPr>
        <p:spPr>
          <a:xfrm>
            <a:off x="9035806" y="6356350"/>
            <a:ext cx="2743200" cy="365125"/>
          </a:xfrm>
        </p:spPr>
        <p:txBody>
          <a:bodyPr/>
          <a:lstStyle/>
          <a:p>
            <a:fld id="{FB2375C0-7702-4EFE-AA9A-D259F46FFF45}" type="slidenum">
              <a:rPr lang="de-DE" smtClean="0"/>
              <a:t>‹Nr.›</a:t>
            </a:fld>
            <a:endParaRPr lang="de-DE"/>
          </a:p>
        </p:txBody>
      </p:sp>
      <p:sp>
        <p:nvSpPr>
          <p:cNvPr id="8" name="Fußzeilenplatzhalter 5">
            <a:extLst>
              <a:ext uri="{C183D7F6-B498-43B3-948B-1728B52AA6E4}">
                <adec:decorative xmlns:adec="http://schemas.microsoft.com/office/drawing/2017/decorative" xmlns=""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2739784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solidFill>
                  <a:srgbClr val="003057"/>
                </a:solidFill>
              </a:defRPr>
            </a:lvl1pPr>
          </a:lstStyle>
          <a:p>
            <a:r>
              <a:rPr lang="de-DE" dirty="0"/>
              <a:t>Headline</a:t>
            </a:r>
          </a:p>
        </p:txBody>
      </p:sp>
      <p:sp>
        <p:nvSpPr>
          <p:cNvPr id="3" name="Inhaltsplatzhalter 2"/>
          <p:cNvSpPr>
            <a:spLocks noGrp="1"/>
          </p:cNvSpPr>
          <p:nvPr>
            <p:ph sz="half" idx="1" hasCustomPrompt="1"/>
          </p:nvPr>
        </p:nvSpPr>
        <p:spPr>
          <a:xfrm>
            <a:off x="838200" y="1825625"/>
            <a:ext cx="5181600" cy="4351338"/>
          </a:xfrm>
        </p:spPr>
        <p:txBody>
          <a:bodyPr/>
          <a:lstStyle>
            <a:lvl1pPr marL="228600" indent="-228600">
              <a:buFont typeface="Calibri" panose="020F0502020204030204" pitchFamily="34" charset="0"/>
              <a:buChar char="‐"/>
              <a:defRPr>
                <a:solidFill>
                  <a:srgbClr val="003057"/>
                </a:solidFill>
              </a:defRPr>
            </a:lvl1pPr>
          </a:lstStyle>
          <a:p>
            <a:pPr lvl="0"/>
            <a:r>
              <a:rPr lang="de-DE" dirty="0"/>
              <a:t>Text</a:t>
            </a:r>
          </a:p>
        </p:txBody>
      </p:sp>
      <p:sp>
        <p:nvSpPr>
          <p:cNvPr id="5" name="Datumsplatzhalter 4">
            <a:extLst>
              <a:ext uri="{C183D7F6-B498-43B3-948B-1728B52AA6E4}">
                <adec:decorative xmlns:adec="http://schemas.microsoft.com/office/drawing/2017/decorative" xmlns="" val="1"/>
              </a:ext>
            </a:extLst>
          </p:cNvPr>
          <p:cNvSpPr>
            <a:spLocks noGrp="1"/>
          </p:cNvSpPr>
          <p:nvPr>
            <p:ph type="dt" sz="half" idx="10"/>
          </p:nvPr>
        </p:nvSpPr>
        <p:spPr/>
        <p:txBody>
          <a:bodyPr/>
          <a:lstStyle>
            <a:lvl1pPr>
              <a:defRPr/>
            </a:lvl1pPr>
          </a:lstStyle>
          <a:p>
            <a:r>
              <a:rPr lang="de-DE" dirty="0" smtClean="0"/>
              <a:t>26.06.2023</a:t>
            </a:r>
            <a:endParaRPr lang="de-DE" dirty="0"/>
          </a:p>
        </p:txBody>
      </p:sp>
      <p:sp>
        <p:nvSpPr>
          <p:cNvPr id="8" name="Rechteck 7">
            <a:extLst>
              <a:ext uri="{C183D7F6-B498-43B3-948B-1728B52AA6E4}">
                <adec:decorative xmlns:adec="http://schemas.microsoft.com/office/drawing/2017/decorative" xmlns="" val="1"/>
              </a:ext>
            </a:extLst>
          </p:cNvPr>
          <p:cNvSpPr/>
          <p:nvPr userDrawn="1"/>
        </p:nvSpPr>
        <p:spPr>
          <a:xfrm rot="16200000">
            <a:off x="-3258000" y="3258000"/>
            <a:ext cx="6876000" cy="360000"/>
          </a:xfrm>
          <a:prstGeom prst="rect">
            <a:avLst/>
          </a:prstGeom>
          <a:solidFill>
            <a:srgbClr val="003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Bildplatzhalter 2"/>
          <p:cNvSpPr>
            <a:spLocks noGrp="1"/>
          </p:cNvSpPr>
          <p:nvPr>
            <p:ph type="pic" idx="13"/>
          </p:nvPr>
        </p:nvSpPr>
        <p:spPr>
          <a:xfrm>
            <a:off x="6184215" y="1825625"/>
            <a:ext cx="5594791" cy="4351338"/>
          </a:xfrm>
        </p:spPr>
        <p:txBody>
          <a:bodyPr anchor="t">
            <a:normAutofit/>
          </a:bodyPr>
          <a:lstStyle>
            <a:lvl1pPr marL="0" indent="0" algn="l">
              <a:buNone/>
              <a:defRPr sz="2800">
                <a:solidFill>
                  <a:srgbClr val="003057"/>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a:t>
            </a:r>
          </a:p>
        </p:txBody>
      </p:sp>
      <p:sp>
        <p:nvSpPr>
          <p:cNvPr id="11" name="Foliennummernplatzhalter 5"/>
          <p:cNvSpPr>
            <a:spLocks noGrp="1"/>
          </p:cNvSpPr>
          <p:nvPr>
            <p:ph type="sldNum" sz="quarter" idx="12"/>
          </p:nvPr>
        </p:nvSpPr>
        <p:spPr>
          <a:xfrm>
            <a:off x="9035807" y="6356350"/>
            <a:ext cx="2743200" cy="365125"/>
          </a:xfrm>
        </p:spPr>
        <p:txBody>
          <a:bodyPr/>
          <a:lstStyle/>
          <a:p>
            <a:fld id="{FB2375C0-7702-4EFE-AA9A-D259F46FFF45}" type="slidenum">
              <a:rPr lang="de-DE" smtClean="0"/>
              <a:t>‹Nr.›</a:t>
            </a:fld>
            <a:endParaRPr lang="de-DE"/>
          </a:p>
        </p:txBody>
      </p:sp>
      <p:sp>
        <p:nvSpPr>
          <p:cNvPr id="12" name="Fußzeilenplatzhalter 5">
            <a:extLst>
              <a:ext uri="{C183D7F6-B498-43B3-948B-1728B52AA6E4}">
                <adec:decorative xmlns:adec="http://schemas.microsoft.com/office/drawing/2017/decorative" xmlns="" val="1"/>
              </a:ext>
            </a:extLst>
          </p:cNvPr>
          <p:cNvSpPr>
            <a:spLocks noGrp="1"/>
          </p:cNvSpPr>
          <p:nvPr>
            <p:ph type="ftr" sz="quarter" idx="11"/>
          </p:nvPr>
        </p:nvSpPr>
        <p:spPr>
          <a:xfrm>
            <a:off x="3757008" y="6356350"/>
            <a:ext cx="5112000" cy="365125"/>
          </a:xfrm>
        </p:spPr>
        <p:txBody>
          <a:bodyPr/>
          <a:lstStyle/>
          <a:p>
            <a:endParaRPr lang="de-DE"/>
          </a:p>
        </p:txBody>
      </p:sp>
    </p:spTree>
    <p:extLst>
      <p:ext uri="{BB962C8B-B14F-4D97-AF65-F5344CB8AC3E}">
        <p14:creationId xmlns:p14="http://schemas.microsoft.com/office/powerpoint/2010/main" val="3683858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dirty="0" smtClean="0"/>
              <a:t>26.06.2023</a:t>
            </a:r>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375C0-7702-4EFE-AA9A-D259F46FFF45}" type="slidenum">
              <a:rPr lang="de-DE" smtClean="0"/>
              <a:t>‹Nr.›</a:t>
            </a:fld>
            <a:endParaRPr lang="de-DE"/>
          </a:p>
        </p:txBody>
      </p:sp>
    </p:spTree>
    <p:extLst>
      <p:ext uri="{BB962C8B-B14F-4D97-AF65-F5344CB8AC3E}">
        <p14:creationId xmlns:p14="http://schemas.microsoft.com/office/powerpoint/2010/main" val="2869857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Calibri" panose="020F050202020403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Calibri" panose="020F050202020403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arrierefreiheit.dh.nrw/tests/ergebniss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barrierefreiheit.dh.nrw/" TargetMode="External"/><Relationship Id="rId7" Type="http://schemas.openxmlformats.org/officeDocument/2006/relationships/hyperlink" Target="https://de.freepik.com/autor/storie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hyperlink" Target="https://www.instagram.com/barrierefreiheit.nrw/" TargetMode="External"/><Relationship Id="rId4" Type="http://schemas.openxmlformats.org/officeDocument/2006/relationships/hyperlink" Target="https://www.linkedin.com/company/kompetenzzentrum-digitale-barrierefreiheit-nrw/?viewAsMember=tru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creativecommons.org/licenses/by/4.0/deed.d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chor="ctr"/>
          <a:lstStyle/>
          <a:p>
            <a:r>
              <a:rPr lang="de-DE" sz="3500" b="1" dirty="0" smtClean="0"/>
              <a:t>Kompetenzzentrum </a:t>
            </a:r>
            <a:r>
              <a:rPr lang="de-DE" sz="3500" b="1" dirty="0"/>
              <a:t>digitale </a:t>
            </a:r>
            <a:r>
              <a:rPr lang="de-DE" sz="3500" b="1" dirty="0" err="1" smtClean="0"/>
              <a:t>Barrierefreiheit.nrw</a:t>
            </a:r>
            <a:r>
              <a:rPr lang="de-DE" sz="3500" b="1" dirty="0" smtClean="0"/>
              <a:t/>
            </a:r>
            <a:br>
              <a:rPr lang="de-DE" sz="3500" b="1" dirty="0" smtClean="0"/>
            </a:br>
            <a:r>
              <a:rPr lang="de-DE" sz="3200" dirty="0" smtClean="0"/>
              <a:t>Angebote und Materialien für Ihre barrierefreie Lehre</a:t>
            </a:r>
            <a:endParaRPr lang="de-DE" sz="3200" b="1" dirty="0"/>
          </a:p>
        </p:txBody>
      </p:sp>
      <p:sp>
        <p:nvSpPr>
          <p:cNvPr id="3" name="Untertitel 2"/>
          <p:cNvSpPr>
            <a:spLocks noGrp="1"/>
          </p:cNvSpPr>
          <p:nvPr>
            <p:ph type="subTitle" idx="1"/>
          </p:nvPr>
        </p:nvSpPr>
        <p:spPr/>
        <p:txBody>
          <a:bodyPr/>
          <a:lstStyle/>
          <a:p>
            <a:r>
              <a:rPr lang="de-DE" dirty="0" smtClean="0"/>
              <a:t>Lehre verbindet</a:t>
            </a:r>
            <a:r>
              <a:rPr lang="de-DE" b="1" dirty="0" smtClean="0"/>
              <a:t> </a:t>
            </a:r>
            <a:r>
              <a:rPr lang="de-DE" dirty="0"/>
              <a:t>| </a:t>
            </a:r>
            <a:r>
              <a:rPr lang="de-DE" dirty="0" smtClean="0"/>
              <a:t>22. Mai 2025</a:t>
            </a:r>
            <a:endParaRPr lang="de-DE" dirty="0"/>
          </a:p>
        </p:txBody>
      </p:sp>
    </p:spTree>
    <p:extLst>
      <p:ext uri="{BB962C8B-B14F-4D97-AF65-F5344CB8AC3E}">
        <p14:creationId xmlns:p14="http://schemas.microsoft.com/office/powerpoint/2010/main" val="267234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 | Blogbeitrag: Umfragetools</a:t>
            </a:r>
            <a:endParaRPr lang="de-DE" dirty="0"/>
          </a:p>
        </p:txBody>
      </p:sp>
      <p:sp>
        <p:nvSpPr>
          <p:cNvPr id="3" name="Inhaltsplatzhalter 2"/>
          <p:cNvSpPr>
            <a:spLocks noGrp="1"/>
          </p:cNvSpPr>
          <p:nvPr>
            <p:ph idx="1"/>
          </p:nvPr>
        </p:nvSpPr>
        <p:spPr>
          <a:xfrm>
            <a:off x="838199" y="1825625"/>
            <a:ext cx="7741461" cy="4351338"/>
          </a:xfrm>
        </p:spPr>
        <p:txBody>
          <a:bodyPr>
            <a:normAutofit lnSpcReduction="10000"/>
          </a:bodyPr>
          <a:lstStyle/>
          <a:p>
            <a:pPr marL="0" indent="0">
              <a:buNone/>
            </a:pPr>
            <a:r>
              <a:rPr lang="de-DE" dirty="0"/>
              <a:t>Umfragetools in der digitalen Lehre. Wie setze ich </a:t>
            </a:r>
            <a:r>
              <a:rPr lang="de-DE" dirty="0" err="1"/>
              <a:t>Audience</a:t>
            </a:r>
            <a:r>
              <a:rPr lang="de-DE" dirty="0"/>
              <a:t> Response Systeme </a:t>
            </a:r>
            <a:r>
              <a:rPr lang="de-DE" dirty="0" smtClean="0"/>
              <a:t>(ARS) in </a:t>
            </a:r>
            <a:r>
              <a:rPr lang="de-DE" dirty="0"/>
              <a:t>der Lehre barrierefrei ein</a:t>
            </a:r>
            <a:r>
              <a:rPr lang="de-DE" dirty="0" smtClean="0"/>
              <a:t>?</a:t>
            </a:r>
          </a:p>
          <a:p>
            <a:pPr marL="0" indent="0">
              <a:buNone/>
            </a:pPr>
            <a:endParaRPr lang="de-DE" dirty="0"/>
          </a:p>
          <a:p>
            <a:pPr marL="0" indent="0">
              <a:buNone/>
            </a:pPr>
            <a:r>
              <a:rPr lang="de-DE" b="1" dirty="0" smtClean="0">
                <a:solidFill>
                  <a:srgbClr val="AC145A"/>
                </a:solidFill>
              </a:rPr>
              <a:t>Inhalt</a:t>
            </a:r>
          </a:p>
          <a:p>
            <a:pPr>
              <a:buFontTx/>
              <a:buChar char="-"/>
            </a:pPr>
            <a:r>
              <a:rPr lang="de-DE" dirty="0" smtClean="0"/>
              <a:t>Allgemeine Infos zu ARS </a:t>
            </a:r>
          </a:p>
          <a:p>
            <a:pPr>
              <a:buFontTx/>
              <a:buChar char="-"/>
            </a:pPr>
            <a:r>
              <a:rPr lang="de-DE" dirty="0"/>
              <a:t>Technische Einstellungsmöglichkeiten und didaktische Aspekte zur barrierefreien Nutzung von </a:t>
            </a:r>
            <a:r>
              <a:rPr lang="de-DE" dirty="0" smtClean="0"/>
              <a:t>ARS </a:t>
            </a:r>
          </a:p>
          <a:p>
            <a:pPr>
              <a:buFontTx/>
              <a:buChar char="-"/>
            </a:pPr>
            <a:r>
              <a:rPr lang="de-DE" dirty="0" smtClean="0"/>
              <a:t>Tipps zur Auswahl eines geeigneten Tools</a:t>
            </a:r>
          </a:p>
          <a:p>
            <a:pPr>
              <a:buFontTx/>
              <a:buChar char="-"/>
            </a:pPr>
            <a:endParaRPr lang="de-DE" dirty="0"/>
          </a:p>
          <a:p>
            <a:pPr>
              <a:buFontTx/>
              <a:buChar char="-"/>
            </a:pPr>
            <a:endParaRPr lang="de-DE" dirty="0"/>
          </a:p>
          <a:p>
            <a:pPr>
              <a:buFontTx/>
              <a:buChar char="-"/>
            </a:pPr>
            <a:endParaRPr lang="de-DE" dirty="0"/>
          </a:p>
        </p:txBody>
      </p:sp>
      <p:pic>
        <p:nvPicPr>
          <p:cNvPr id="6" name="Grafik 5" descr="Screenshot: Blogbeitrag &quot;ARS in digitaler Lehre&quot;. Illustration mit verschiedenen Umfragetools, die auf unterschiedlichen digitalen Device aufgerufen wurden. Unter der Illustration wird der Workshop beschrieben. "/>
          <p:cNvPicPr>
            <a:picLocks noChangeAspect="1"/>
          </p:cNvPicPr>
          <p:nvPr/>
        </p:nvPicPr>
        <p:blipFill>
          <a:blip r:embed="rId3"/>
          <a:stretch>
            <a:fillRect/>
          </a:stretch>
        </p:blipFill>
        <p:spPr>
          <a:xfrm>
            <a:off x="8579660" y="2073887"/>
            <a:ext cx="2657846" cy="3372321"/>
          </a:xfrm>
          <a:prstGeom prst="rect">
            <a:avLst/>
          </a:prstGeom>
        </p:spPr>
      </p:pic>
      <p:sp>
        <p:nvSpPr>
          <p:cNvPr id="5" name="Foliennummernplatzhalter 4"/>
          <p:cNvSpPr>
            <a:spLocks noGrp="1"/>
          </p:cNvSpPr>
          <p:nvPr>
            <p:ph type="sldNum" sz="quarter" idx="12"/>
          </p:nvPr>
        </p:nvSpPr>
        <p:spPr/>
        <p:txBody>
          <a:bodyPr/>
          <a:lstStyle/>
          <a:p>
            <a:fld id="{FB2375C0-7702-4EFE-AA9A-D259F46FFF45}" type="slidenum">
              <a:rPr lang="de-DE" smtClean="0"/>
              <a:t>10</a:t>
            </a:fld>
            <a:endParaRPr lang="de-DE"/>
          </a:p>
        </p:txBody>
      </p:sp>
    </p:spTree>
    <p:extLst>
      <p:ext uri="{BB962C8B-B14F-4D97-AF65-F5344CB8AC3E}">
        <p14:creationId xmlns:p14="http://schemas.microsoft.com/office/powerpoint/2010/main" val="2349535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Barrierefreiheits- und </a:t>
            </a:r>
            <a:r>
              <a:rPr lang="de-DE" dirty="0" smtClean="0"/>
              <a:t>Usability-Tests</a:t>
            </a:r>
            <a:endParaRPr lang="de-DE" dirty="0"/>
          </a:p>
        </p:txBody>
      </p:sp>
      <p:sp>
        <p:nvSpPr>
          <p:cNvPr id="3" name="Inhaltsplatzhalter 2"/>
          <p:cNvSpPr>
            <a:spLocks noGrp="1"/>
          </p:cNvSpPr>
          <p:nvPr>
            <p:ph idx="1"/>
          </p:nvPr>
        </p:nvSpPr>
        <p:spPr>
          <a:xfrm>
            <a:off x="838200" y="1690688"/>
            <a:ext cx="10940807" cy="4351338"/>
          </a:xfrm>
        </p:spPr>
        <p:txBody>
          <a:bodyPr>
            <a:noAutofit/>
          </a:bodyPr>
          <a:lstStyle/>
          <a:p>
            <a:pPr marL="0" indent="0">
              <a:spcBef>
                <a:spcPts val="0"/>
              </a:spcBef>
              <a:spcAft>
                <a:spcPts val="1800"/>
              </a:spcAft>
              <a:buNone/>
            </a:pPr>
            <a:r>
              <a:rPr lang="de-DE" dirty="0"/>
              <a:t>Über 50 </a:t>
            </a:r>
            <a:r>
              <a:rPr lang="de-DE" dirty="0">
                <a:hlinkClick r:id="rId3"/>
              </a:rPr>
              <a:t>Barrierefreiheits- und Usability-Testungen </a:t>
            </a:r>
            <a:r>
              <a:rPr lang="de-DE" dirty="0"/>
              <a:t>von Tools </a:t>
            </a:r>
            <a:br>
              <a:rPr lang="de-DE" dirty="0"/>
            </a:br>
            <a:r>
              <a:rPr lang="de-DE" dirty="0"/>
              <a:t>für Studium und Lehre</a:t>
            </a:r>
          </a:p>
          <a:p>
            <a:pPr marL="0" indent="0">
              <a:spcBef>
                <a:spcPts val="0"/>
              </a:spcBef>
              <a:spcAft>
                <a:spcPts val="600"/>
              </a:spcAft>
              <a:buNone/>
            </a:pPr>
            <a:r>
              <a:rPr lang="de-DE" b="1" dirty="0">
                <a:solidFill>
                  <a:srgbClr val="AC145A"/>
                </a:solidFill>
              </a:rPr>
              <a:t>Praxisorientierte </a:t>
            </a:r>
            <a:r>
              <a:rPr lang="de-DE" b="1" dirty="0" smtClean="0">
                <a:solidFill>
                  <a:srgbClr val="AC145A"/>
                </a:solidFill>
              </a:rPr>
              <a:t>Ergebnisdarstellung </a:t>
            </a:r>
            <a:endParaRPr lang="de-DE" dirty="0">
              <a:solidFill>
                <a:srgbClr val="AC145A"/>
              </a:solidFill>
            </a:endParaRPr>
          </a:p>
          <a:p>
            <a:r>
              <a:rPr lang="de-DE" sz="2400" dirty="0" smtClean="0">
                <a:solidFill>
                  <a:srgbClr val="003057"/>
                </a:solidFill>
              </a:rPr>
              <a:t>Wie </a:t>
            </a:r>
            <a:r>
              <a:rPr lang="de-DE" sz="2400" dirty="0">
                <a:solidFill>
                  <a:srgbClr val="003057"/>
                </a:solidFill>
              </a:rPr>
              <a:t>barrierefrei nutzbar sind die Tools?</a:t>
            </a:r>
          </a:p>
          <a:p>
            <a:r>
              <a:rPr lang="de-DE" sz="2400" dirty="0">
                <a:solidFill>
                  <a:srgbClr val="003057"/>
                </a:solidFill>
              </a:rPr>
              <a:t>Welche Aspekte müssen Lehrende beim Einsatz der Tools beachten?</a:t>
            </a:r>
          </a:p>
          <a:p>
            <a:r>
              <a:rPr lang="de-DE" sz="2400" dirty="0">
                <a:solidFill>
                  <a:srgbClr val="003057"/>
                </a:solidFill>
              </a:rPr>
              <a:t>Welche Strategien empfehlen wir Studierenden für die Nutzung? </a:t>
            </a:r>
          </a:p>
          <a:p>
            <a:r>
              <a:rPr lang="de-DE" sz="2400" dirty="0">
                <a:solidFill>
                  <a:srgbClr val="003057"/>
                </a:solidFill>
              </a:rPr>
              <a:t>Welche Punkte müssen von Tool-Entwickler*innen </a:t>
            </a:r>
            <a:r>
              <a:rPr lang="de-DE" sz="2400" dirty="0"/>
              <a:t/>
            </a:r>
            <a:br>
              <a:rPr lang="de-DE" sz="2400" dirty="0"/>
            </a:br>
            <a:r>
              <a:rPr lang="de-DE" sz="2400" dirty="0" smtClean="0">
                <a:solidFill>
                  <a:srgbClr val="003057"/>
                </a:solidFill>
              </a:rPr>
              <a:t>angepasst </a:t>
            </a:r>
            <a:r>
              <a:rPr lang="de-DE" sz="2400" dirty="0">
                <a:solidFill>
                  <a:srgbClr val="003057"/>
                </a:solidFill>
              </a:rPr>
              <a:t>werden?</a:t>
            </a:r>
          </a:p>
        </p:txBody>
      </p:sp>
      <p:pic>
        <p:nvPicPr>
          <p:cNvPr id="4" name="Grafik 3" descr="QR Code zu Testergebnissen"/>
          <p:cNvPicPr>
            <a:picLocks noChangeAspect="1"/>
          </p:cNvPicPr>
          <p:nvPr/>
        </p:nvPicPr>
        <p:blipFill rotWithShape="1">
          <a:blip r:embed="rId4">
            <a:extLst>
              <a:ext uri="{28A0092B-C50C-407E-A947-70E740481C1C}">
                <a14:useLocalDpi xmlns:a14="http://schemas.microsoft.com/office/drawing/2010/main" val="0"/>
              </a:ext>
            </a:extLst>
          </a:blip>
          <a:srcRect l="6718" t="6936" r="6420" b="7897"/>
          <a:stretch/>
        </p:blipFill>
        <p:spPr>
          <a:xfrm>
            <a:off x="9647323" y="4551524"/>
            <a:ext cx="1520167" cy="1490502"/>
          </a:xfrm>
          <a:prstGeom prst="rect">
            <a:avLst/>
          </a:prstGeom>
        </p:spPr>
      </p:pic>
      <p:sp>
        <p:nvSpPr>
          <p:cNvPr id="6" name="Textfeld 5"/>
          <p:cNvSpPr txBox="1"/>
          <p:nvPr/>
        </p:nvSpPr>
        <p:spPr>
          <a:xfrm>
            <a:off x="8881541" y="6042026"/>
            <a:ext cx="3557292" cy="338554"/>
          </a:xfrm>
          <a:prstGeom prst="rect">
            <a:avLst/>
          </a:prstGeom>
          <a:noFill/>
        </p:spPr>
        <p:txBody>
          <a:bodyPr wrap="square" rtlCol="0">
            <a:spAutoFit/>
          </a:bodyPr>
          <a:lstStyle/>
          <a:p>
            <a:r>
              <a:rPr lang="de-DE" sz="1600" dirty="0" smtClean="0"/>
              <a:t>QR-Code zu den Testergebnissen</a:t>
            </a:r>
            <a:endParaRPr lang="de-DE" sz="1600" dirty="0"/>
          </a:p>
        </p:txBody>
      </p:sp>
      <p:sp>
        <p:nvSpPr>
          <p:cNvPr id="5" name="Foliennummernplatzhalter 4"/>
          <p:cNvSpPr>
            <a:spLocks noGrp="1"/>
          </p:cNvSpPr>
          <p:nvPr>
            <p:ph type="sldNum" sz="quarter" idx="12"/>
          </p:nvPr>
        </p:nvSpPr>
        <p:spPr/>
        <p:txBody>
          <a:bodyPr/>
          <a:lstStyle/>
          <a:p>
            <a:fld id="{FB2375C0-7702-4EFE-AA9A-D259F46FFF45}" type="slidenum">
              <a:rPr lang="de-DE" smtClean="0"/>
              <a:t>11</a:t>
            </a:fld>
            <a:endParaRPr lang="de-DE" dirty="0"/>
          </a:p>
        </p:txBody>
      </p:sp>
    </p:spTree>
    <p:extLst>
      <p:ext uri="{BB962C8B-B14F-4D97-AF65-F5344CB8AC3E}">
        <p14:creationId xmlns:p14="http://schemas.microsoft.com/office/powerpoint/2010/main" val="4267582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wir testen </a:t>
            </a:r>
            <a:endParaRPr lang="de-DE" dirty="0"/>
          </a:p>
        </p:txBody>
      </p:sp>
      <p:sp>
        <p:nvSpPr>
          <p:cNvPr id="3" name="Inhaltsplatzhalter 2"/>
          <p:cNvSpPr>
            <a:spLocks noGrp="1"/>
          </p:cNvSpPr>
          <p:nvPr>
            <p:ph idx="1"/>
          </p:nvPr>
        </p:nvSpPr>
        <p:spPr>
          <a:xfrm>
            <a:off x="838199" y="1690688"/>
            <a:ext cx="10940807" cy="4762462"/>
          </a:xfrm>
        </p:spPr>
        <p:txBody>
          <a:bodyPr>
            <a:normAutofit lnSpcReduction="10000"/>
          </a:bodyPr>
          <a:lstStyle/>
          <a:p>
            <a:pPr marL="0" indent="0">
              <a:buNone/>
            </a:pPr>
            <a:r>
              <a:rPr lang="de-DE" b="1" dirty="0" smtClean="0">
                <a:solidFill>
                  <a:srgbClr val="AC145A"/>
                </a:solidFill>
              </a:rPr>
              <a:t>Barrierefreiheits- und </a:t>
            </a:r>
            <a:r>
              <a:rPr lang="de-DE" b="1" dirty="0" err="1" smtClean="0">
                <a:solidFill>
                  <a:srgbClr val="AC145A"/>
                </a:solidFill>
              </a:rPr>
              <a:t>Usabilitytests</a:t>
            </a:r>
            <a:r>
              <a:rPr lang="de-DE" b="1" dirty="0" smtClean="0">
                <a:solidFill>
                  <a:srgbClr val="AC145A"/>
                </a:solidFill>
              </a:rPr>
              <a:t> mit ausgebildeten Tester*innen </a:t>
            </a:r>
            <a:endParaRPr lang="de-DE" b="1" dirty="0">
              <a:solidFill>
                <a:srgbClr val="AC145A"/>
              </a:solidFill>
            </a:endParaRPr>
          </a:p>
          <a:p>
            <a:r>
              <a:rPr lang="de-DE" b="1" dirty="0"/>
              <a:t>Nutzendenzentrierte Perspektive</a:t>
            </a:r>
          </a:p>
          <a:p>
            <a:pPr lvl="1">
              <a:buFont typeface="Symbol" panose="05050102010706020507" pitchFamily="18" charset="2"/>
              <a:buChar char="-"/>
            </a:pPr>
            <a:r>
              <a:rPr lang="de-DE" dirty="0">
                <a:solidFill>
                  <a:srgbClr val="003057"/>
                </a:solidFill>
              </a:rPr>
              <a:t>Einsatz von geschulten Testpersonen: </a:t>
            </a:r>
            <a:r>
              <a:rPr lang="de-DE" dirty="0" smtClean="0">
                <a:solidFill>
                  <a:srgbClr val="003057"/>
                </a:solidFill>
              </a:rPr>
              <a:t>4 bis 6 </a:t>
            </a:r>
            <a:r>
              <a:rPr lang="de-DE" dirty="0">
                <a:solidFill>
                  <a:srgbClr val="003057"/>
                </a:solidFill>
              </a:rPr>
              <a:t>studentische Hilfskräfte mit unterschiedlichen </a:t>
            </a:r>
            <a:r>
              <a:rPr lang="de-DE" dirty="0" smtClean="0">
                <a:solidFill>
                  <a:srgbClr val="003057"/>
                </a:solidFill>
              </a:rPr>
              <a:t>Behinderungsprofilen </a:t>
            </a:r>
          </a:p>
          <a:p>
            <a:pPr lvl="1">
              <a:buFont typeface="Symbol" panose="05050102010706020507" pitchFamily="18" charset="2"/>
              <a:buChar char="-"/>
            </a:pPr>
            <a:r>
              <a:rPr lang="de-DE" dirty="0" smtClean="0">
                <a:solidFill>
                  <a:srgbClr val="003057"/>
                </a:solidFill>
              </a:rPr>
              <a:t>Unterschiedliche Arbeitstechniken: </a:t>
            </a:r>
            <a:r>
              <a:rPr lang="de-DE" dirty="0" err="1" smtClean="0">
                <a:solidFill>
                  <a:srgbClr val="003057"/>
                </a:solidFill>
              </a:rPr>
              <a:t>Screenreader</a:t>
            </a:r>
            <a:r>
              <a:rPr lang="de-DE" dirty="0" smtClean="0">
                <a:solidFill>
                  <a:srgbClr val="003057"/>
                </a:solidFill>
              </a:rPr>
              <a:t>, Vergrößerung, </a:t>
            </a:r>
            <a:r>
              <a:rPr lang="de-DE" dirty="0" err="1" smtClean="0">
                <a:solidFill>
                  <a:srgbClr val="003057"/>
                </a:solidFill>
              </a:rPr>
              <a:t>Farbinvertierung</a:t>
            </a:r>
            <a:r>
              <a:rPr lang="de-DE" dirty="0" smtClean="0">
                <a:solidFill>
                  <a:srgbClr val="003057"/>
                </a:solidFill>
              </a:rPr>
              <a:t>, Spracheingabe, Tastaturbedienung, </a:t>
            </a:r>
            <a:r>
              <a:rPr lang="de-DE" dirty="0" err="1" smtClean="0">
                <a:solidFill>
                  <a:srgbClr val="003057"/>
                </a:solidFill>
              </a:rPr>
              <a:t>Darkreader</a:t>
            </a:r>
            <a:r>
              <a:rPr lang="de-DE" dirty="0" smtClean="0">
                <a:solidFill>
                  <a:srgbClr val="003057"/>
                </a:solidFill>
              </a:rPr>
              <a:t>, Rechtschreibtools</a:t>
            </a:r>
            <a:endParaRPr lang="de-DE" dirty="0">
              <a:solidFill>
                <a:srgbClr val="003057"/>
              </a:solidFill>
            </a:endParaRPr>
          </a:p>
          <a:p>
            <a:r>
              <a:rPr lang="de-DE" b="1" dirty="0" smtClean="0"/>
              <a:t>Testablauf</a:t>
            </a:r>
            <a:endParaRPr lang="de-DE" b="1" dirty="0"/>
          </a:p>
          <a:p>
            <a:pPr lvl="1">
              <a:buFont typeface="Symbol" panose="05050102010706020507" pitchFamily="18" charset="2"/>
              <a:buChar char="-"/>
            </a:pPr>
            <a:r>
              <a:rPr lang="de-DE" dirty="0">
                <a:solidFill>
                  <a:srgbClr val="003057"/>
                </a:solidFill>
              </a:rPr>
              <a:t>Testpersonen erfüllen </a:t>
            </a:r>
            <a:r>
              <a:rPr lang="de-DE" dirty="0" smtClean="0">
                <a:solidFill>
                  <a:srgbClr val="003057"/>
                </a:solidFill>
              </a:rPr>
              <a:t>praxisnahe Aufgabenstellungen </a:t>
            </a:r>
            <a:r>
              <a:rPr lang="de-DE" dirty="0">
                <a:solidFill>
                  <a:srgbClr val="003057"/>
                </a:solidFill>
              </a:rPr>
              <a:t>der </a:t>
            </a:r>
            <a:r>
              <a:rPr lang="de-DE" dirty="0" smtClean="0">
                <a:solidFill>
                  <a:srgbClr val="003057"/>
                </a:solidFill>
              </a:rPr>
              <a:t>jeweiligen Tools </a:t>
            </a:r>
            <a:endParaRPr lang="de-DE" dirty="0">
              <a:solidFill>
                <a:srgbClr val="003057"/>
              </a:solidFill>
            </a:endParaRPr>
          </a:p>
          <a:p>
            <a:pPr lvl="1">
              <a:buFont typeface="Symbol" panose="05050102010706020507" pitchFamily="18" charset="2"/>
              <a:buChar char="-"/>
            </a:pPr>
            <a:r>
              <a:rPr lang="de-DE" dirty="0" smtClean="0">
                <a:solidFill>
                  <a:srgbClr val="003057"/>
                </a:solidFill>
              </a:rPr>
              <a:t>Think </a:t>
            </a:r>
            <a:r>
              <a:rPr lang="de-DE" dirty="0" err="1" smtClean="0">
                <a:solidFill>
                  <a:srgbClr val="003057"/>
                </a:solidFill>
              </a:rPr>
              <a:t>aloud</a:t>
            </a:r>
            <a:r>
              <a:rPr lang="de-DE" dirty="0" smtClean="0">
                <a:solidFill>
                  <a:srgbClr val="003057"/>
                </a:solidFill>
              </a:rPr>
              <a:t>: Test-Paare – Tester*in &amp; Monitoring</a:t>
            </a:r>
            <a:endParaRPr lang="de-DE" dirty="0">
              <a:solidFill>
                <a:srgbClr val="003057"/>
              </a:solidFill>
            </a:endParaRPr>
          </a:p>
          <a:p>
            <a:r>
              <a:rPr lang="de-DE" b="1" dirty="0" smtClean="0"/>
              <a:t>Ergänzend: </a:t>
            </a:r>
            <a:r>
              <a:rPr lang="de-DE" dirty="0" smtClean="0"/>
              <a:t>BITV-Testschritte durch Mitarbeitende</a:t>
            </a:r>
          </a:p>
          <a:p>
            <a:pPr lvl="1">
              <a:buFont typeface="Symbol" panose="05050102010706020507" pitchFamily="18" charset="2"/>
              <a:buChar char="-"/>
            </a:pPr>
            <a:r>
              <a:rPr lang="de-DE" dirty="0" smtClean="0">
                <a:solidFill>
                  <a:srgbClr val="003057"/>
                </a:solidFill>
              </a:rPr>
              <a:t>Kein vollständiger BITV-Test</a:t>
            </a:r>
            <a:endParaRPr lang="de-DE" dirty="0">
              <a:solidFill>
                <a:srgbClr val="003057"/>
              </a:solidFill>
            </a:endParaRPr>
          </a:p>
          <a:p>
            <a:pPr marL="0" indent="0">
              <a:buNone/>
            </a:pPr>
            <a:endParaRPr lang="de-DE" dirty="0"/>
          </a:p>
          <a:p>
            <a:pPr lvl="1"/>
            <a:endParaRPr lang="de-DE" dirty="0"/>
          </a:p>
        </p:txBody>
      </p:sp>
      <p:sp>
        <p:nvSpPr>
          <p:cNvPr id="4" name="Foliennummernplatzhalter 3"/>
          <p:cNvSpPr>
            <a:spLocks noGrp="1"/>
          </p:cNvSpPr>
          <p:nvPr>
            <p:ph type="sldNum" sz="quarter" idx="12"/>
          </p:nvPr>
        </p:nvSpPr>
        <p:spPr/>
        <p:txBody>
          <a:bodyPr/>
          <a:lstStyle/>
          <a:p>
            <a:fld id="{FB2375C0-7702-4EFE-AA9A-D259F46FFF45}" type="slidenum">
              <a:rPr lang="de-DE" smtClean="0"/>
              <a:t>12</a:t>
            </a:fld>
            <a:endParaRPr lang="de-DE"/>
          </a:p>
        </p:txBody>
      </p:sp>
    </p:spTree>
    <p:extLst>
      <p:ext uri="{BB962C8B-B14F-4D97-AF65-F5344CB8AC3E}">
        <p14:creationId xmlns:p14="http://schemas.microsoft.com/office/powerpoint/2010/main" val="57541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Datenbank für </a:t>
            </a:r>
            <a:r>
              <a:rPr lang="de-DE" dirty="0" err="1" smtClean="0"/>
              <a:t>assistive</a:t>
            </a:r>
            <a:r>
              <a:rPr lang="de-DE" dirty="0" smtClean="0"/>
              <a:t> Technologien</a:t>
            </a:r>
            <a:endParaRPr lang="de-DE" dirty="0"/>
          </a:p>
        </p:txBody>
      </p:sp>
      <p:sp>
        <p:nvSpPr>
          <p:cNvPr id="3" name="Inhaltsplatzhalter 2"/>
          <p:cNvSpPr>
            <a:spLocks noGrp="1"/>
          </p:cNvSpPr>
          <p:nvPr>
            <p:ph idx="1"/>
          </p:nvPr>
        </p:nvSpPr>
        <p:spPr>
          <a:xfrm>
            <a:off x="838200" y="1825624"/>
            <a:ext cx="6199208" cy="4670969"/>
          </a:xfrm>
        </p:spPr>
        <p:txBody>
          <a:bodyPr>
            <a:normAutofit fontScale="92500" lnSpcReduction="10000"/>
          </a:bodyPr>
          <a:lstStyle/>
          <a:p>
            <a:pPr marL="0" indent="0">
              <a:buNone/>
            </a:pPr>
            <a:r>
              <a:rPr lang="de-DE" b="1" dirty="0" smtClean="0">
                <a:solidFill>
                  <a:srgbClr val="AC145A"/>
                </a:solidFill>
              </a:rPr>
              <a:t>Aufbau und Inhalte</a:t>
            </a:r>
          </a:p>
          <a:p>
            <a:pPr>
              <a:buFontTx/>
              <a:buChar char="-"/>
            </a:pPr>
            <a:r>
              <a:rPr lang="de-DE" dirty="0" smtClean="0"/>
              <a:t>Informationen zur </a:t>
            </a:r>
            <a:r>
              <a:rPr lang="de-DE" dirty="0" err="1" smtClean="0"/>
              <a:t>assistiven</a:t>
            </a:r>
            <a:r>
              <a:rPr lang="de-DE" dirty="0" smtClean="0"/>
              <a:t> Technologien an NRW-Hochschulen </a:t>
            </a:r>
          </a:p>
          <a:p>
            <a:pPr lvl="1">
              <a:buFontTx/>
              <a:buChar char="-"/>
            </a:pPr>
            <a:r>
              <a:rPr lang="de-DE" dirty="0" smtClean="0">
                <a:solidFill>
                  <a:srgbClr val="003057"/>
                </a:solidFill>
              </a:rPr>
              <a:t>Hintergrundinformationen: Spezielle Hilfsmittel und allgemein verfügbare Tools</a:t>
            </a:r>
          </a:p>
          <a:p>
            <a:pPr lvl="1">
              <a:buFontTx/>
              <a:buChar char="-"/>
            </a:pPr>
            <a:r>
              <a:rPr lang="de-DE" dirty="0">
                <a:solidFill>
                  <a:srgbClr val="003057"/>
                </a:solidFill>
              </a:rPr>
              <a:t>Differenzierung zwischen unterschiedlichen Beeinträchtigungsformen</a:t>
            </a:r>
          </a:p>
          <a:p>
            <a:pPr lvl="1">
              <a:buFontTx/>
              <a:buChar char="-"/>
            </a:pPr>
            <a:r>
              <a:rPr lang="de-DE" dirty="0" smtClean="0">
                <a:solidFill>
                  <a:srgbClr val="003057"/>
                </a:solidFill>
              </a:rPr>
              <a:t>Verfügbarkeit an NRW-Hochschulen</a:t>
            </a:r>
          </a:p>
          <a:p>
            <a:pPr lvl="1">
              <a:buFontTx/>
              <a:buChar char="-"/>
            </a:pPr>
            <a:r>
              <a:rPr lang="de-DE" dirty="0" smtClean="0">
                <a:solidFill>
                  <a:srgbClr val="003057"/>
                </a:solidFill>
              </a:rPr>
              <a:t>Informationen zur Auswahl </a:t>
            </a:r>
            <a:r>
              <a:rPr lang="de-DE" dirty="0">
                <a:solidFill>
                  <a:srgbClr val="003057"/>
                </a:solidFill>
              </a:rPr>
              <a:t>geeigneter </a:t>
            </a:r>
            <a:r>
              <a:rPr lang="de-DE" dirty="0" err="1">
                <a:solidFill>
                  <a:srgbClr val="003057"/>
                </a:solidFill>
              </a:rPr>
              <a:t>assistiver</a:t>
            </a:r>
            <a:r>
              <a:rPr lang="de-DE" dirty="0">
                <a:solidFill>
                  <a:srgbClr val="003057"/>
                </a:solidFill>
              </a:rPr>
              <a:t> </a:t>
            </a:r>
            <a:r>
              <a:rPr lang="de-DE" dirty="0" smtClean="0">
                <a:solidFill>
                  <a:srgbClr val="003057"/>
                </a:solidFill>
              </a:rPr>
              <a:t>Technologien</a:t>
            </a:r>
          </a:p>
          <a:p>
            <a:pPr>
              <a:buFontTx/>
              <a:buChar char="-"/>
            </a:pPr>
            <a:r>
              <a:rPr lang="de-DE" dirty="0" smtClean="0"/>
              <a:t>Anregungen und Beratung zum Einsatz </a:t>
            </a:r>
            <a:r>
              <a:rPr lang="de-DE" dirty="0"/>
              <a:t>im Bereich barrierefreier </a:t>
            </a:r>
            <a:r>
              <a:rPr lang="de-DE" dirty="0" smtClean="0"/>
              <a:t>Lehre</a:t>
            </a:r>
          </a:p>
          <a:p>
            <a:pPr lvl="0"/>
            <a:r>
              <a:rPr lang="de-DE" dirty="0" smtClean="0"/>
              <a:t>Kontaktinformationen </a:t>
            </a:r>
            <a:r>
              <a:rPr lang="de-DE" dirty="0"/>
              <a:t>zu Beratungsstellen</a:t>
            </a:r>
          </a:p>
          <a:p>
            <a:pPr marL="0" indent="0">
              <a:buNone/>
            </a:pPr>
            <a:endParaRPr lang="de-DE" dirty="0"/>
          </a:p>
          <a:p>
            <a:pPr marL="0" indent="0">
              <a:buNone/>
            </a:pPr>
            <a:endParaRPr lang="de-DE" dirty="0"/>
          </a:p>
        </p:txBody>
      </p:sp>
      <p:pic>
        <p:nvPicPr>
          <p:cNvPr id="6" name="Grafik 5" descr="Screenshot: Startseite der Datenbank assistive Technologien "/>
          <p:cNvPicPr>
            <a:picLocks noChangeAspect="1"/>
          </p:cNvPicPr>
          <p:nvPr/>
        </p:nvPicPr>
        <p:blipFill>
          <a:blip r:embed="rId3"/>
          <a:stretch>
            <a:fillRect/>
          </a:stretch>
        </p:blipFill>
        <p:spPr>
          <a:xfrm>
            <a:off x="7316776" y="1825625"/>
            <a:ext cx="4462230" cy="3947544"/>
          </a:xfrm>
          <a:prstGeom prst="rect">
            <a:avLst/>
          </a:prstGeom>
        </p:spPr>
      </p:pic>
      <p:sp>
        <p:nvSpPr>
          <p:cNvPr id="5" name="Foliennummernplatzhalter 4"/>
          <p:cNvSpPr>
            <a:spLocks noGrp="1"/>
          </p:cNvSpPr>
          <p:nvPr>
            <p:ph type="sldNum" sz="quarter" idx="12"/>
          </p:nvPr>
        </p:nvSpPr>
        <p:spPr/>
        <p:txBody>
          <a:bodyPr/>
          <a:lstStyle/>
          <a:p>
            <a:fld id="{FB2375C0-7702-4EFE-AA9A-D259F46FFF45}" type="slidenum">
              <a:rPr lang="de-DE" smtClean="0"/>
              <a:t>13</a:t>
            </a:fld>
            <a:endParaRPr lang="de-DE"/>
          </a:p>
        </p:txBody>
      </p:sp>
    </p:spTree>
    <p:extLst>
      <p:ext uri="{BB962C8B-B14F-4D97-AF65-F5344CB8AC3E}">
        <p14:creationId xmlns:p14="http://schemas.microsoft.com/office/powerpoint/2010/main" val="3730894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Schulungsangebote des Kompetenzzentrums</a:t>
            </a:r>
          </a:p>
        </p:txBody>
      </p:sp>
      <p:sp>
        <p:nvSpPr>
          <p:cNvPr id="3" name="Inhaltsplatzhalter 2"/>
          <p:cNvSpPr>
            <a:spLocks noGrp="1"/>
          </p:cNvSpPr>
          <p:nvPr>
            <p:ph idx="1"/>
          </p:nvPr>
        </p:nvSpPr>
        <p:spPr>
          <a:xfrm>
            <a:off x="817417" y="1867189"/>
            <a:ext cx="10940807" cy="4671723"/>
          </a:xfrm>
        </p:spPr>
        <p:txBody>
          <a:bodyPr>
            <a:normAutofit lnSpcReduction="10000"/>
          </a:bodyPr>
          <a:lstStyle/>
          <a:p>
            <a:pPr marL="0" lvl="0" indent="0">
              <a:spcBef>
                <a:spcPts val="0"/>
              </a:spcBef>
              <a:spcAft>
                <a:spcPts val="600"/>
              </a:spcAft>
              <a:buNone/>
            </a:pPr>
            <a:r>
              <a:rPr lang="de-DE" b="1" dirty="0">
                <a:solidFill>
                  <a:srgbClr val="AC145A"/>
                </a:solidFill>
              </a:rPr>
              <a:t>Basiswissen zu digitaler Barrierefreiheit</a:t>
            </a:r>
          </a:p>
          <a:p>
            <a:pPr lvl="0">
              <a:spcBef>
                <a:spcPts val="0"/>
              </a:spcBef>
              <a:spcAft>
                <a:spcPts val="200"/>
              </a:spcAft>
            </a:pPr>
            <a:r>
              <a:rPr lang="de-DE" dirty="0"/>
              <a:t>Workshops für Mitarbeitende an den Hochschulen</a:t>
            </a:r>
          </a:p>
          <a:p>
            <a:pPr lvl="1">
              <a:spcBef>
                <a:spcPts val="0"/>
              </a:spcBef>
              <a:spcAft>
                <a:spcPts val="200"/>
              </a:spcAft>
              <a:buFont typeface="Symbol" panose="05050102010706020507" pitchFamily="18" charset="2"/>
              <a:buChar char="-"/>
            </a:pPr>
            <a:r>
              <a:rPr lang="de-DE" dirty="0" smtClean="0">
                <a:solidFill>
                  <a:srgbClr val="003057"/>
                </a:solidFill>
              </a:rPr>
              <a:t>barrierefreie </a:t>
            </a:r>
            <a:r>
              <a:rPr lang="de-DE" dirty="0">
                <a:solidFill>
                  <a:srgbClr val="003057"/>
                </a:solidFill>
              </a:rPr>
              <a:t>Videos/Internetseiten/Dokumente, Barrierefreiheit testen, barrierefrei Posten, barrierefreie </a:t>
            </a:r>
            <a:r>
              <a:rPr lang="de-DE" dirty="0" smtClean="0">
                <a:solidFill>
                  <a:srgbClr val="003057"/>
                </a:solidFill>
              </a:rPr>
              <a:t>Lehre, </a:t>
            </a:r>
            <a:r>
              <a:rPr lang="de-DE" dirty="0" err="1" smtClean="0">
                <a:solidFill>
                  <a:srgbClr val="003057"/>
                </a:solidFill>
              </a:rPr>
              <a:t>assistive</a:t>
            </a:r>
            <a:r>
              <a:rPr lang="de-DE" dirty="0" smtClean="0">
                <a:solidFill>
                  <a:srgbClr val="003057"/>
                </a:solidFill>
              </a:rPr>
              <a:t> Technologien fürs Studium</a:t>
            </a:r>
            <a:endParaRPr lang="de-DE" dirty="0">
              <a:solidFill>
                <a:srgbClr val="003057"/>
              </a:solidFill>
            </a:endParaRPr>
          </a:p>
          <a:p>
            <a:pPr lvl="1">
              <a:spcAft>
                <a:spcPts val="600"/>
              </a:spcAft>
              <a:buFont typeface="Symbol" panose="05050102010706020507" pitchFamily="18" charset="2"/>
              <a:buChar char="-"/>
            </a:pPr>
            <a:r>
              <a:rPr lang="de-DE" dirty="0" smtClean="0">
                <a:solidFill>
                  <a:srgbClr val="003057"/>
                </a:solidFill>
              </a:rPr>
              <a:t>Workshops teilweise in </a:t>
            </a:r>
            <a:r>
              <a:rPr lang="de-DE" dirty="0">
                <a:solidFill>
                  <a:srgbClr val="003057"/>
                </a:solidFill>
              </a:rPr>
              <a:t>Kooperation mit </a:t>
            </a:r>
            <a:r>
              <a:rPr lang="de-DE" dirty="0" smtClean="0">
                <a:solidFill>
                  <a:srgbClr val="003057"/>
                </a:solidFill>
              </a:rPr>
              <a:t>Hochschulen</a:t>
            </a:r>
            <a:endParaRPr lang="de-DE" dirty="0">
              <a:solidFill>
                <a:srgbClr val="003057"/>
              </a:solidFill>
            </a:endParaRPr>
          </a:p>
          <a:p>
            <a:pPr marL="0" lvl="0" indent="0">
              <a:spcBef>
                <a:spcPts val="1200"/>
              </a:spcBef>
              <a:spcAft>
                <a:spcPts val="600"/>
              </a:spcAft>
              <a:buNone/>
            </a:pPr>
            <a:r>
              <a:rPr lang="de-DE" b="1" dirty="0" smtClean="0">
                <a:solidFill>
                  <a:srgbClr val="AC145A"/>
                </a:solidFill>
              </a:rPr>
              <a:t>Expert*innenwissen </a:t>
            </a:r>
            <a:r>
              <a:rPr lang="de-DE" b="1" dirty="0">
                <a:solidFill>
                  <a:srgbClr val="AC145A"/>
                </a:solidFill>
              </a:rPr>
              <a:t>zu digitaler Barrierefreiheit</a:t>
            </a:r>
          </a:p>
          <a:p>
            <a:pPr lvl="0">
              <a:spcBef>
                <a:spcPts val="0"/>
              </a:spcBef>
              <a:spcAft>
                <a:spcPts val="200"/>
              </a:spcAft>
            </a:pPr>
            <a:r>
              <a:rPr lang="de-DE" dirty="0"/>
              <a:t>Schulungen von </a:t>
            </a:r>
            <a:r>
              <a:rPr lang="de-DE" dirty="0" err="1"/>
              <a:t>Barrierefreiheitsexpert</a:t>
            </a:r>
            <a:r>
              <a:rPr lang="de-DE" dirty="0"/>
              <a:t>*innen in zentralen Einrichtungen</a:t>
            </a:r>
          </a:p>
          <a:p>
            <a:pPr lvl="1">
              <a:spcBef>
                <a:spcPts val="600"/>
              </a:spcBef>
              <a:spcAft>
                <a:spcPts val="600"/>
              </a:spcAft>
              <a:buFont typeface="Symbol" panose="05050102010706020507" pitchFamily="18" charset="2"/>
              <a:buChar char="-"/>
            </a:pPr>
            <a:r>
              <a:rPr lang="de-DE" dirty="0">
                <a:solidFill>
                  <a:srgbClr val="003057"/>
                </a:solidFill>
              </a:rPr>
              <a:t>barrierefreie PDFs in Acrobat herstellen/bearbeiten, komplexe </a:t>
            </a:r>
            <a:r>
              <a:rPr lang="de-DE" dirty="0" smtClean="0">
                <a:solidFill>
                  <a:srgbClr val="003057"/>
                </a:solidFill>
              </a:rPr>
              <a:t>Formate, </a:t>
            </a:r>
            <a:r>
              <a:rPr lang="de-DE" dirty="0">
                <a:solidFill>
                  <a:srgbClr val="003057"/>
                </a:solidFill>
              </a:rPr>
              <a:t>BITV-Tests von Internetseiten </a:t>
            </a:r>
            <a:endParaRPr lang="de-DE" dirty="0" smtClean="0">
              <a:solidFill>
                <a:srgbClr val="003057"/>
              </a:solidFill>
            </a:endParaRPr>
          </a:p>
          <a:p>
            <a:pPr lvl="1">
              <a:spcBef>
                <a:spcPts val="600"/>
              </a:spcBef>
              <a:spcAft>
                <a:spcPts val="600"/>
              </a:spcAft>
              <a:buFont typeface="Symbol" panose="05050102010706020507" pitchFamily="18" charset="2"/>
              <a:buChar char="-"/>
            </a:pPr>
            <a:r>
              <a:rPr lang="de-DE" dirty="0" smtClean="0">
                <a:solidFill>
                  <a:srgbClr val="003057"/>
                </a:solidFill>
              </a:rPr>
              <a:t>Austausch- </a:t>
            </a:r>
            <a:r>
              <a:rPr lang="de-DE" dirty="0">
                <a:solidFill>
                  <a:srgbClr val="003057"/>
                </a:solidFill>
              </a:rPr>
              <a:t>und </a:t>
            </a:r>
            <a:r>
              <a:rPr lang="de-DE" dirty="0" err="1">
                <a:solidFill>
                  <a:srgbClr val="003057"/>
                </a:solidFill>
              </a:rPr>
              <a:t>Coachingformat</a:t>
            </a:r>
            <a:r>
              <a:rPr lang="de-DE" dirty="0">
                <a:solidFill>
                  <a:srgbClr val="003057"/>
                </a:solidFill>
              </a:rPr>
              <a:t> zur Entwicklung eigener </a:t>
            </a:r>
            <a:r>
              <a:rPr lang="de-DE" dirty="0" smtClean="0">
                <a:solidFill>
                  <a:srgbClr val="003057"/>
                </a:solidFill>
              </a:rPr>
              <a:t/>
            </a:r>
            <a:br>
              <a:rPr lang="de-DE" dirty="0" smtClean="0">
                <a:solidFill>
                  <a:srgbClr val="003057"/>
                </a:solidFill>
              </a:rPr>
            </a:br>
            <a:r>
              <a:rPr lang="de-DE" dirty="0" smtClean="0">
                <a:solidFill>
                  <a:srgbClr val="003057"/>
                </a:solidFill>
              </a:rPr>
              <a:t>Angebote </a:t>
            </a:r>
            <a:r>
              <a:rPr lang="de-DE" dirty="0">
                <a:solidFill>
                  <a:srgbClr val="003057"/>
                </a:solidFill>
              </a:rPr>
              <a:t>an den Hochschulen </a:t>
            </a:r>
          </a:p>
        </p:txBody>
      </p:sp>
      <p:sp>
        <p:nvSpPr>
          <p:cNvPr id="5" name="Foliennummernplatzhalter 4"/>
          <p:cNvSpPr>
            <a:spLocks noGrp="1"/>
          </p:cNvSpPr>
          <p:nvPr>
            <p:ph type="sldNum" sz="quarter" idx="12"/>
          </p:nvPr>
        </p:nvSpPr>
        <p:spPr/>
        <p:txBody>
          <a:bodyPr/>
          <a:lstStyle/>
          <a:p>
            <a:fld id="{FB2375C0-7702-4EFE-AA9A-D259F46FFF45}" type="slidenum">
              <a:rPr lang="de-DE" smtClean="0"/>
              <a:t>14</a:t>
            </a:fld>
            <a:endParaRPr lang="de-DE"/>
          </a:p>
        </p:txBody>
      </p:sp>
    </p:spTree>
    <p:extLst>
      <p:ext uri="{BB962C8B-B14F-4D97-AF65-F5344CB8AC3E}">
        <p14:creationId xmlns:p14="http://schemas.microsoft.com/office/powerpoint/2010/main" val="1279483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Kompetenzzentrum in den sozialen Medien</a:t>
            </a:r>
            <a:endParaRPr lang="de-DE" dirty="0"/>
          </a:p>
        </p:txBody>
      </p:sp>
      <p:sp>
        <p:nvSpPr>
          <p:cNvPr id="3" name="Inhaltsplatzhalter 2"/>
          <p:cNvSpPr>
            <a:spLocks noGrp="1"/>
          </p:cNvSpPr>
          <p:nvPr>
            <p:ph idx="1"/>
          </p:nvPr>
        </p:nvSpPr>
        <p:spPr>
          <a:xfrm>
            <a:off x="838200" y="1871557"/>
            <a:ext cx="5621978" cy="4351338"/>
          </a:xfrm>
        </p:spPr>
        <p:txBody>
          <a:bodyPr>
            <a:noAutofit/>
          </a:bodyPr>
          <a:lstStyle/>
          <a:p>
            <a:pPr marL="0" indent="0">
              <a:spcAft>
                <a:spcPts val="600"/>
              </a:spcAft>
              <a:buNone/>
            </a:pPr>
            <a:r>
              <a:rPr lang="de-DE" sz="2200" b="1" dirty="0" smtClean="0">
                <a:solidFill>
                  <a:srgbClr val="AC145A"/>
                </a:solidFill>
              </a:rPr>
              <a:t>Nichts mehr verpassen:</a:t>
            </a:r>
          </a:p>
          <a:p>
            <a:pPr marL="0" indent="0">
              <a:spcAft>
                <a:spcPts val="600"/>
              </a:spcAft>
              <a:buNone/>
            </a:pPr>
            <a:r>
              <a:rPr lang="de-DE" sz="2200" dirty="0" smtClean="0"/>
              <a:t>Alle Informationen und Materialien zum Projekt finden Sie auf unserer </a:t>
            </a:r>
            <a:r>
              <a:rPr lang="de-DE" sz="2200" b="1" dirty="0" smtClean="0">
                <a:hlinkClick r:id="rId3"/>
              </a:rPr>
              <a:t>Homepage</a:t>
            </a:r>
            <a:r>
              <a:rPr lang="de-DE" sz="2200" dirty="0" smtClean="0"/>
              <a:t>. </a:t>
            </a:r>
          </a:p>
          <a:p>
            <a:pPr marL="0" indent="0">
              <a:spcAft>
                <a:spcPts val="600"/>
              </a:spcAft>
              <a:buNone/>
            </a:pPr>
            <a:r>
              <a:rPr lang="de-DE" sz="2200" dirty="0" smtClean="0"/>
              <a:t>Aktuellen </a:t>
            </a:r>
            <a:r>
              <a:rPr lang="de-DE" sz="2200" dirty="0"/>
              <a:t>Entwicklungen im Bereich </a:t>
            </a:r>
            <a:r>
              <a:rPr lang="de-DE" sz="2200" dirty="0" smtClean="0"/>
              <a:t>digitale Barrierefreiheit und Angebote des Kompetenz-zentrums finden Sie auf </a:t>
            </a:r>
            <a:r>
              <a:rPr lang="de-DE" sz="2200" b="1" dirty="0" smtClean="0">
                <a:solidFill>
                  <a:srgbClr val="AC145A"/>
                </a:solidFill>
                <a:hlinkClick r:id="rId4"/>
              </a:rPr>
              <a:t>LinkedIn</a:t>
            </a:r>
            <a:r>
              <a:rPr lang="de-DE" sz="2200" dirty="0" smtClean="0"/>
              <a:t>.</a:t>
            </a:r>
          </a:p>
          <a:p>
            <a:pPr marL="0" indent="0">
              <a:buNone/>
            </a:pPr>
            <a:r>
              <a:rPr lang="de-DE" sz="2200" dirty="0" smtClean="0"/>
              <a:t>Sie kennen Studierende mit einer Behinderung? Dann empfehlen Sie gerne auch unsere Profil auf </a:t>
            </a:r>
            <a:r>
              <a:rPr lang="de-DE" sz="2200" b="1" dirty="0" smtClean="0">
                <a:solidFill>
                  <a:srgbClr val="AC145A"/>
                </a:solidFill>
                <a:hlinkClick r:id="rId5"/>
              </a:rPr>
              <a:t>Instagram</a:t>
            </a:r>
            <a:r>
              <a:rPr lang="de-DE" sz="2200" dirty="0" smtClean="0"/>
              <a:t> (mit nützlichen Informationen zum Thema Studieren mit Behinderung) weiter. </a:t>
            </a:r>
            <a:endParaRPr lang="de-DE" sz="2200" dirty="0"/>
          </a:p>
        </p:txBody>
      </p:sp>
      <p:pic>
        <p:nvPicPr>
          <p:cNvPr id="7" name="Grafik 6" descr="Illustration: Bildmarke des Kompetenzzentrums zentral angeordnet, darauf und daneben sitzt bzw. steht jeweils eine Person, sie schauen in ihren Laptop bzw in ihr Smartphone. Im Hintergrund ist ein angedeutetes Social Media Profil."/>
          <p:cNvPicPr>
            <a:picLocks noChangeAspect="1"/>
          </p:cNvPicPr>
          <p:nvPr/>
        </p:nvPicPr>
        <p:blipFill rotWithShape="1">
          <a:blip r:embed="rId6">
            <a:extLst>
              <a:ext uri="{28A0092B-C50C-407E-A947-70E740481C1C}">
                <a14:useLocalDpi xmlns:a14="http://schemas.microsoft.com/office/drawing/2010/main" val="0"/>
              </a:ext>
            </a:extLst>
          </a:blip>
          <a:srcRect l="8380" t="12491" r="2792" b="5391"/>
          <a:stretch/>
        </p:blipFill>
        <p:spPr>
          <a:xfrm>
            <a:off x="6735177" y="2963917"/>
            <a:ext cx="4917519" cy="3810956"/>
          </a:xfrm>
          <a:prstGeom prst="rect">
            <a:avLst/>
          </a:prstGeom>
        </p:spPr>
      </p:pic>
      <p:sp>
        <p:nvSpPr>
          <p:cNvPr id="9" name="Rechteck 8"/>
          <p:cNvSpPr/>
          <p:nvPr/>
        </p:nvSpPr>
        <p:spPr>
          <a:xfrm>
            <a:off x="838200" y="6374513"/>
            <a:ext cx="3421117" cy="307777"/>
          </a:xfrm>
          <a:prstGeom prst="rect">
            <a:avLst/>
          </a:prstGeom>
        </p:spPr>
        <p:txBody>
          <a:bodyPr wrap="square">
            <a:spAutoFit/>
          </a:bodyPr>
          <a:lstStyle/>
          <a:p>
            <a:r>
              <a:rPr lang="de-DE" sz="1400" dirty="0">
                <a:solidFill>
                  <a:schemeClr val="bg1">
                    <a:lumMod val="50000"/>
                  </a:schemeClr>
                </a:solidFill>
              </a:rPr>
              <a:t>Bildnachweis: </a:t>
            </a:r>
            <a:r>
              <a:rPr lang="de-DE" sz="1400" dirty="0" err="1" smtClean="0">
                <a:solidFill>
                  <a:schemeClr val="bg1">
                    <a:lumMod val="50000"/>
                  </a:schemeClr>
                </a:solidFill>
              </a:rPr>
              <a:t>storyset</a:t>
            </a:r>
            <a:r>
              <a:rPr lang="de-DE" sz="1400" dirty="0" smtClean="0">
                <a:solidFill>
                  <a:schemeClr val="bg1">
                    <a:lumMod val="50000"/>
                  </a:schemeClr>
                </a:solidFill>
              </a:rPr>
              <a:t> </a:t>
            </a:r>
            <a:r>
              <a:rPr lang="de-DE" sz="1400" dirty="0">
                <a:solidFill>
                  <a:schemeClr val="bg1">
                    <a:lumMod val="50000"/>
                  </a:schemeClr>
                </a:solidFill>
              </a:rPr>
              <a:t>auf </a:t>
            </a:r>
            <a:r>
              <a:rPr lang="de-DE" sz="1400" dirty="0" smtClean="0">
                <a:solidFill>
                  <a:schemeClr val="bg1">
                    <a:lumMod val="50000"/>
                  </a:schemeClr>
                </a:solidFill>
                <a:hlinkClick r:id="rId7"/>
              </a:rPr>
              <a:t>Freepik</a:t>
            </a:r>
            <a:endParaRPr lang="de-DE" sz="1400" dirty="0">
              <a:solidFill>
                <a:schemeClr val="bg1">
                  <a:lumMod val="50000"/>
                </a:schemeClr>
              </a:solidFill>
            </a:endParaRPr>
          </a:p>
        </p:txBody>
      </p:sp>
      <p:sp>
        <p:nvSpPr>
          <p:cNvPr id="5" name="Foliennummernplatzhalter 4"/>
          <p:cNvSpPr>
            <a:spLocks noGrp="1"/>
          </p:cNvSpPr>
          <p:nvPr>
            <p:ph type="sldNum" sz="quarter" idx="12"/>
          </p:nvPr>
        </p:nvSpPr>
        <p:spPr/>
        <p:txBody>
          <a:bodyPr/>
          <a:lstStyle/>
          <a:p>
            <a:fld id="{FB2375C0-7702-4EFE-AA9A-D259F46FFF45}" type="slidenum">
              <a:rPr lang="de-DE" smtClean="0"/>
              <a:t>15</a:t>
            </a:fld>
            <a:endParaRPr lang="de-DE"/>
          </a:p>
        </p:txBody>
      </p:sp>
    </p:spTree>
    <p:extLst>
      <p:ext uri="{BB962C8B-B14F-4D97-AF65-F5344CB8AC3E}">
        <p14:creationId xmlns:p14="http://schemas.microsoft.com/office/powerpoint/2010/main" val="1461281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Vielen Dank für Ihre Aufmerksamkeit!</a:t>
            </a:r>
            <a:endParaRPr lang="de-DE" dirty="0"/>
          </a:p>
        </p:txBody>
      </p:sp>
      <p:sp>
        <p:nvSpPr>
          <p:cNvPr id="3" name="Textplatzhalter 2"/>
          <p:cNvSpPr>
            <a:spLocks noGrp="1"/>
          </p:cNvSpPr>
          <p:nvPr>
            <p:ph type="body" idx="1"/>
          </p:nvPr>
        </p:nvSpPr>
        <p:spPr>
          <a:xfrm>
            <a:off x="831850" y="5056094"/>
            <a:ext cx="10515600" cy="1033556"/>
          </a:xfrm>
        </p:spPr>
        <p:txBody>
          <a:bodyPr/>
          <a:lstStyle/>
          <a:p>
            <a:r>
              <a:rPr lang="de-DE" dirty="0" smtClean="0"/>
              <a:t>Kontakt: 	</a:t>
            </a:r>
            <a:r>
              <a:rPr lang="de-DE" b="1" dirty="0" smtClean="0">
                <a:solidFill>
                  <a:srgbClr val="003057"/>
                </a:solidFill>
              </a:rPr>
              <a:t>Anne Pferdekämper-Schmidt</a:t>
            </a:r>
          </a:p>
          <a:p>
            <a:r>
              <a:rPr lang="de-DE" dirty="0">
                <a:solidFill>
                  <a:srgbClr val="003057"/>
                </a:solidFill>
              </a:rPr>
              <a:t>	</a:t>
            </a:r>
            <a:r>
              <a:rPr lang="de-DE" dirty="0" smtClean="0">
                <a:solidFill>
                  <a:srgbClr val="003057"/>
                </a:solidFill>
              </a:rPr>
              <a:t>	anne.pferdekaemper@tu-dortmund.de</a:t>
            </a:r>
            <a:endParaRPr lang="de-DE" dirty="0">
              <a:solidFill>
                <a:srgbClr val="003057"/>
              </a:solidFill>
            </a:endParaRPr>
          </a:p>
        </p:txBody>
      </p:sp>
    </p:spTree>
    <p:extLst>
      <p:ext uri="{BB962C8B-B14F-4D97-AF65-F5344CB8AC3E}">
        <p14:creationId xmlns:p14="http://schemas.microsoft.com/office/powerpoint/2010/main" val="694865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Lizenzhinweise</a:t>
            </a:r>
            <a:endParaRPr lang="de-DE" dirty="0"/>
          </a:p>
        </p:txBody>
      </p:sp>
      <p:sp>
        <p:nvSpPr>
          <p:cNvPr id="3" name="Inhaltsplatzhalter 2"/>
          <p:cNvSpPr>
            <a:spLocks noGrp="1"/>
          </p:cNvSpPr>
          <p:nvPr>
            <p:ph idx="1"/>
          </p:nvPr>
        </p:nvSpPr>
        <p:spPr/>
        <p:txBody>
          <a:bodyPr/>
          <a:lstStyle/>
          <a:p>
            <a:pPr marL="0" indent="0">
              <a:buNone/>
            </a:pPr>
            <a:r>
              <a:rPr lang="de-DE" dirty="0"/>
              <a:t>Weiternutzung als OER ausdrücklich erlaubt: Dieses Werk und dessen Inhalte sind – sofern nicht anders angegeben </a:t>
            </a:r>
            <a:r>
              <a:rPr lang="de-DE" dirty="0" smtClean="0"/>
              <a:t>– </a:t>
            </a:r>
            <a:r>
              <a:rPr lang="de-DE" dirty="0"/>
              <a:t>lizensiert unter </a:t>
            </a:r>
            <a:r>
              <a:rPr lang="de-DE" dirty="0">
                <a:hlinkClick r:id="rId3"/>
              </a:rPr>
              <a:t>CC BY 4.0</a:t>
            </a:r>
            <a:r>
              <a:rPr lang="de-DE" dirty="0"/>
              <a:t>. Ausgenommen von der Lizenz sind die verwendeten </a:t>
            </a:r>
            <a:r>
              <a:rPr lang="de-DE" dirty="0" smtClean="0"/>
              <a:t>Logos.</a:t>
            </a:r>
            <a:r>
              <a:rPr lang="de-DE" dirty="0"/>
              <a:t/>
            </a:r>
            <a:br>
              <a:rPr lang="de-DE" dirty="0"/>
            </a:br>
            <a:endParaRPr lang="de-DE" dirty="0" smtClean="0"/>
          </a:p>
          <a:p>
            <a:pPr marL="0" indent="0">
              <a:buNone/>
            </a:pPr>
            <a:r>
              <a:rPr lang="de-DE" dirty="0"/>
              <a:t/>
            </a:r>
            <a:br>
              <a:rPr lang="de-DE" dirty="0"/>
            </a:br>
            <a:r>
              <a:rPr lang="de-DE" dirty="0"/>
              <a:t>Zitiervorschlag: „Kompetenzzentrum digitale </a:t>
            </a:r>
            <a:r>
              <a:rPr lang="de-DE" dirty="0" err="1" smtClean="0"/>
              <a:t>Barrierefreiheit.nrw</a:t>
            </a:r>
            <a:r>
              <a:rPr lang="de-DE" dirty="0" smtClean="0"/>
              <a:t>.</a:t>
            </a:r>
            <a:r>
              <a:rPr lang="de-DE" dirty="0"/>
              <a:t/>
            </a:r>
            <a:br>
              <a:rPr lang="de-DE" dirty="0"/>
            </a:br>
            <a:r>
              <a:rPr lang="de-DE" dirty="0"/>
              <a:t>Angebote und Materialien für Ihre barrierefreie </a:t>
            </a:r>
            <a:r>
              <a:rPr lang="de-DE" dirty="0" smtClean="0"/>
              <a:t>Lehre“ </a:t>
            </a:r>
            <a:r>
              <a:rPr lang="de-DE" i="1" dirty="0" smtClean="0"/>
              <a:t>von Anne Pferdekämper-Schmidt, </a:t>
            </a:r>
            <a:r>
              <a:rPr lang="de-DE" i="1" dirty="0"/>
              <a:t>Kompetenzzentrum digitale </a:t>
            </a:r>
            <a:r>
              <a:rPr lang="de-DE" i="1" dirty="0" err="1"/>
              <a:t>Barrierefreiheit.nrw</a:t>
            </a:r>
            <a:r>
              <a:rPr lang="de-DE" i="1" dirty="0"/>
              <a:t>. Lizenz: </a:t>
            </a:r>
            <a:r>
              <a:rPr lang="de-DE" i="1" dirty="0">
                <a:hlinkClick r:id="rId3"/>
              </a:rPr>
              <a:t>CC BY 4.0</a:t>
            </a:r>
            <a:r>
              <a:rPr lang="de-DE" i="1" dirty="0" smtClean="0"/>
              <a:t>.</a:t>
            </a:r>
            <a:endParaRPr lang="de-DE" dirty="0"/>
          </a:p>
        </p:txBody>
      </p:sp>
      <p:pic>
        <p:nvPicPr>
          <p:cNvPr id="5" name="Grafik 4" descr="Icon mit CC-Lizenz Hinweis: CC-B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7302" y="3251893"/>
            <a:ext cx="1227411" cy="429442"/>
          </a:xfrm>
          <a:prstGeom prst="rect">
            <a:avLst/>
          </a:prstGeom>
        </p:spPr>
      </p:pic>
      <p:sp>
        <p:nvSpPr>
          <p:cNvPr id="4" name="Foliennummernplatzhalter 3"/>
          <p:cNvSpPr>
            <a:spLocks noGrp="1"/>
          </p:cNvSpPr>
          <p:nvPr>
            <p:ph type="sldNum" sz="quarter" idx="12"/>
          </p:nvPr>
        </p:nvSpPr>
        <p:spPr/>
        <p:txBody>
          <a:bodyPr/>
          <a:lstStyle/>
          <a:p>
            <a:fld id="{FB2375C0-7702-4EFE-AA9A-D259F46FFF45}" type="slidenum">
              <a:rPr lang="de-DE" smtClean="0"/>
              <a:t>2</a:t>
            </a:fld>
            <a:endParaRPr lang="de-DE"/>
          </a:p>
        </p:txBody>
      </p:sp>
    </p:spTree>
    <p:extLst>
      <p:ext uri="{BB962C8B-B14F-4D97-AF65-F5344CB8AC3E}">
        <p14:creationId xmlns:p14="http://schemas.microsoft.com/office/powerpoint/2010/main" val="393334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Agenda</a:t>
            </a:r>
            <a:endParaRPr lang="de-DE" dirty="0"/>
          </a:p>
        </p:txBody>
      </p:sp>
      <p:sp>
        <p:nvSpPr>
          <p:cNvPr id="3" name="Inhaltsplatzhalter 2"/>
          <p:cNvSpPr>
            <a:spLocks noGrp="1"/>
          </p:cNvSpPr>
          <p:nvPr>
            <p:ph idx="1"/>
          </p:nvPr>
        </p:nvSpPr>
        <p:spPr/>
        <p:txBody>
          <a:bodyPr/>
          <a:lstStyle/>
          <a:p>
            <a:r>
              <a:rPr lang="de-DE" b="1" dirty="0" smtClean="0"/>
              <a:t>Kurzüberblick über das Kompetenzzentrum digitale </a:t>
            </a:r>
            <a:r>
              <a:rPr lang="de-DE" b="1" dirty="0" err="1" smtClean="0"/>
              <a:t>Barrierefreiheit.nrw</a:t>
            </a:r>
            <a:endParaRPr lang="de-DE" b="1" dirty="0" smtClean="0"/>
          </a:p>
          <a:p>
            <a:pPr lvl="1"/>
            <a:r>
              <a:rPr lang="de-DE" dirty="0" smtClean="0">
                <a:solidFill>
                  <a:srgbClr val="003057"/>
                </a:solidFill>
              </a:rPr>
              <a:t>Kooperations- und Handlungsfelder</a:t>
            </a:r>
          </a:p>
          <a:p>
            <a:r>
              <a:rPr lang="de-DE" b="1" dirty="0" smtClean="0"/>
              <a:t>Unsere Angebote</a:t>
            </a:r>
          </a:p>
          <a:p>
            <a:pPr lvl="1"/>
            <a:r>
              <a:rPr lang="de-DE" dirty="0" smtClean="0">
                <a:solidFill>
                  <a:srgbClr val="003057"/>
                </a:solidFill>
              </a:rPr>
              <a:t>Beratungsangebote</a:t>
            </a:r>
          </a:p>
          <a:p>
            <a:pPr lvl="1"/>
            <a:r>
              <a:rPr lang="de-DE" dirty="0" smtClean="0">
                <a:solidFill>
                  <a:srgbClr val="003057"/>
                </a:solidFill>
              </a:rPr>
              <a:t>Materialien: Leitfäden und Checklisten</a:t>
            </a:r>
          </a:p>
          <a:p>
            <a:pPr lvl="1"/>
            <a:r>
              <a:rPr lang="de-DE" dirty="0" smtClean="0">
                <a:solidFill>
                  <a:srgbClr val="003057"/>
                </a:solidFill>
              </a:rPr>
              <a:t>Barrierefreiheits- und Usability-Tests</a:t>
            </a:r>
          </a:p>
          <a:p>
            <a:pPr lvl="1"/>
            <a:r>
              <a:rPr lang="de-DE" dirty="0" smtClean="0">
                <a:solidFill>
                  <a:srgbClr val="003057"/>
                </a:solidFill>
              </a:rPr>
              <a:t>Datenbank </a:t>
            </a:r>
            <a:r>
              <a:rPr lang="de-DE" dirty="0" err="1" smtClean="0">
                <a:solidFill>
                  <a:srgbClr val="003057"/>
                </a:solidFill>
              </a:rPr>
              <a:t>assistive</a:t>
            </a:r>
            <a:r>
              <a:rPr lang="de-DE" dirty="0" smtClean="0">
                <a:solidFill>
                  <a:srgbClr val="003057"/>
                </a:solidFill>
              </a:rPr>
              <a:t> Technologien</a:t>
            </a:r>
          </a:p>
          <a:p>
            <a:pPr lvl="1"/>
            <a:r>
              <a:rPr lang="de-DE" dirty="0" smtClean="0">
                <a:solidFill>
                  <a:srgbClr val="003057"/>
                </a:solidFill>
              </a:rPr>
              <a:t>Schulungsangebote</a:t>
            </a:r>
          </a:p>
          <a:p>
            <a:pPr lvl="1"/>
            <a:endParaRPr lang="de-DE" dirty="0" smtClean="0"/>
          </a:p>
          <a:p>
            <a:pPr lvl="1"/>
            <a:endParaRPr lang="de-DE" dirty="0"/>
          </a:p>
        </p:txBody>
      </p:sp>
      <p:sp>
        <p:nvSpPr>
          <p:cNvPr id="5" name="Foliennummernplatzhalter 4"/>
          <p:cNvSpPr>
            <a:spLocks noGrp="1"/>
          </p:cNvSpPr>
          <p:nvPr>
            <p:ph type="sldNum" sz="quarter" idx="12"/>
          </p:nvPr>
        </p:nvSpPr>
        <p:spPr/>
        <p:txBody>
          <a:bodyPr/>
          <a:lstStyle/>
          <a:p>
            <a:fld id="{FB2375C0-7702-4EFE-AA9A-D259F46FFF45}" type="slidenum">
              <a:rPr lang="de-DE" smtClean="0"/>
              <a:t>3</a:t>
            </a:fld>
            <a:endParaRPr lang="de-DE"/>
          </a:p>
        </p:txBody>
      </p:sp>
    </p:spTree>
    <p:extLst>
      <p:ext uri="{BB962C8B-B14F-4D97-AF65-F5344CB8AC3E}">
        <p14:creationId xmlns:p14="http://schemas.microsoft.com/office/powerpoint/2010/main" val="293544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Kompetenzzentrum digitale Barrierefreiheit</a:t>
            </a:r>
            <a:endParaRPr lang="de-DE" dirty="0"/>
          </a:p>
        </p:txBody>
      </p:sp>
      <p:sp>
        <p:nvSpPr>
          <p:cNvPr id="3" name="Inhaltsplatzhalter 2"/>
          <p:cNvSpPr>
            <a:spLocks noGrp="1"/>
          </p:cNvSpPr>
          <p:nvPr>
            <p:ph idx="1"/>
          </p:nvPr>
        </p:nvSpPr>
        <p:spPr/>
        <p:txBody>
          <a:bodyPr>
            <a:normAutofit fontScale="92500" lnSpcReduction="10000"/>
          </a:bodyPr>
          <a:lstStyle/>
          <a:p>
            <a:r>
              <a:rPr lang="de-DE" b="1" dirty="0">
                <a:cs typeface="Arial"/>
              </a:rPr>
              <a:t>Projektstart</a:t>
            </a:r>
            <a:r>
              <a:rPr lang="de-DE" dirty="0">
                <a:cs typeface="Arial"/>
              </a:rPr>
              <a:t>: </a:t>
            </a:r>
            <a:r>
              <a:rPr lang="de-DE" dirty="0" smtClean="0">
                <a:cs typeface="Arial"/>
              </a:rPr>
              <a:t>1</a:t>
            </a:r>
            <a:r>
              <a:rPr lang="de-DE" dirty="0">
                <a:cs typeface="Arial"/>
              </a:rPr>
              <a:t>. Juli 2022</a:t>
            </a:r>
          </a:p>
          <a:p>
            <a:r>
              <a:rPr lang="de-DE" b="1" dirty="0">
                <a:cs typeface="Arial"/>
              </a:rPr>
              <a:t>Laufzeit</a:t>
            </a:r>
            <a:r>
              <a:rPr lang="de-DE" dirty="0">
                <a:cs typeface="Arial"/>
              </a:rPr>
              <a:t>: 2 Jahre + 1 Jahr</a:t>
            </a:r>
          </a:p>
          <a:p>
            <a:r>
              <a:rPr lang="de-DE" b="1" dirty="0">
                <a:cs typeface="Arial"/>
              </a:rPr>
              <a:t>Konsortialführung</a:t>
            </a:r>
            <a:r>
              <a:rPr lang="de-DE" dirty="0">
                <a:cs typeface="Arial"/>
              </a:rPr>
              <a:t>: TU Dortmund, </a:t>
            </a:r>
            <a:r>
              <a:rPr lang="de-DE" dirty="0" err="1">
                <a:cs typeface="Arial"/>
              </a:rPr>
              <a:t>zhb</a:t>
            </a:r>
            <a:r>
              <a:rPr lang="de-DE" dirty="0">
                <a:cs typeface="Arial"/>
              </a:rPr>
              <a:t>//DoBuS </a:t>
            </a:r>
            <a:endParaRPr lang="de-DE" dirty="0" smtClean="0">
              <a:cs typeface="Arial"/>
            </a:endParaRPr>
          </a:p>
          <a:p>
            <a:r>
              <a:rPr lang="de-DE" b="1" dirty="0">
                <a:cs typeface="Arial"/>
              </a:rPr>
              <a:t>Aufbau</a:t>
            </a:r>
            <a:r>
              <a:rPr lang="de-DE" dirty="0">
                <a:cs typeface="Arial"/>
              </a:rPr>
              <a:t>: 	Projektleitung, 5 wiss. Mitarbeitende, 4-6 studentische		</a:t>
            </a:r>
            <a:r>
              <a:rPr lang="de-DE" dirty="0" smtClean="0">
                <a:cs typeface="Arial"/>
              </a:rPr>
              <a:t>	Mitarbeitende</a:t>
            </a:r>
            <a:r>
              <a:rPr lang="de-DE" dirty="0">
                <a:cs typeface="Arial"/>
              </a:rPr>
              <a:t>; beratend: Steuerungsgruppe und </a:t>
            </a:r>
            <a:r>
              <a:rPr lang="de-DE" dirty="0" smtClean="0">
                <a:cs typeface="Arial"/>
              </a:rPr>
              <a:t>Beirat</a:t>
            </a:r>
            <a:endParaRPr lang="de-DE" dirty="0">
              <a:cs typeface="Arial"/>
            </a:endParaRPr>
          </a:p>
          <a:p>
            <a:r>
              <a:rPr lang="de-DE" altLang="de-DE" b="1" dirty="0">
                <a:cs typeface="Arial" charset="0"/>
              </a:rPr>
              <a:t>Unsere Kooperationen: </a:t>
            </a:r>
          </a:p>
          <a:p>
            <a:pPr lvl="1">
              <a:buFont typeface="Symbol" panose="05050102010706020507" pitchFamily="18" charset="2"/>
              <a:buChar char="-"/>
            </a:pPr>
            <a:r>
              <a:rPr lang="de-DE" altLang="de-DE" sz="1800" dirty="0" smtClean="0">
                <a:solidFill>
                  <a:srgbClr val="003057"/>
                </a:solidFill>
                <a:cs typeface="Arial" charset="0"/>
              </a:rPr>
              <a:t>Letters </a:t>
            </a:r>
            <a:r>
              <a:rPr lang="de-DE" altLang="de-DE" sz="1800" dirty="0" err="1">
                <a:solidFill>
                  <a:srgbClr val="003057"/>
                </a:solidFill>
                <a:cs typeface="Arial" charset="0"/>
              </a:rPr>
              <a:t>of</a:t>
            </a:r>
            <a:r>
              <a:rPr lang="de-DE" altLang="de-DE" sz="1800" dirty="0">
                <a:solidFill>
                  <a:srgbClr val="003057"/>
                </a:solidFill>
                <a:cs typeface="Arial" charset="0"/>
              </a:rPr>
              <a:t> </a:t>
            </a:r>
            <a:r>
              <a:rPr lang="de-DE" altLang="de-DE" sz="1800" dirty="0" err="1" smtClean="0">
                <a:solidFill>
                  <a:srgbClr val="003057"/>
                </a:solidFill>
                <a:cs typeface="Arial" charset="0"/>
              </a:rPr>
              <a:t>Intent</a:t>
            </a:r>
            <a:r>
              <a:rPr lang="de-DE" altLang="de-DE" sz="1800" dirty="0" smtClean="0">
                <a:solidFill>
                  <a:srgbClr val="003057"/>
                </a:solidFill>
                <a:cs typeface="Arial" charset="0"/>
              </a:rPr>
              <a:t> </a:t>
            </a:r>
            <a:r>
              <a:rPr lang="de-DE" altLang="de-DE" sz="1800" dirty="0">
                <a:solidFill>
                  <a:srgbClr val="003057"/>
                </a:solidFill>
                <a:cs typeface="Arial" charset="0"/>
              </a:rPr>
              <a:t>von 28 Hochschulen (2022 bis </a:t>
            </a:r>
            <a:r>
              <a:rPr lang="de-DE" altLang="de-DE" sz="1800" dirty="0" smtClean="0">
                <a:solidFill>
                  <a:srgbClr val="003057"/>
                </a:solidFill>
                <a:cs typeface="Arial" charset="0"/>
              </a:rPr>
              <a:t>06/2024</a:t>
            </a:r>
            <a:r>
              <a:rPr lang="de-DE" altLang="de-DE" sz="1800" dirty="0">
                <a:solidFill>
                  <a:srgbClr val="003057"/>
                </a:solidFill>
                <a:cs typeface="Arial" charset="0"/>
              </a:rPr>
              <a:t>) und 35 Hochschulen </a:t>
            </a:r>
            <a:r>
              <a:rPr lang="de-DE" altLang="de-DE" sz="1800" dirty="0" smtClean="0">
                <a:solidFill>
                  <a:srgbClr val="003057"/>
                </a:solidFill>
                <a:cs typeface="Arial" charset="0"/>
              </a:rPr>
              <a:t>(seit 07/2024</a:t>
            </a:r>
            <a:r>
              <a:rPr lang="de-DE" altLang="de-DE" sz="1800" dirty="0">
                <a:solidFill>
                  <a:srgbClr val="003057"/>
                </a:solidFill>
                <a:cs typeface="Arial" charset="0"/>
              </a:rPr>
              <a:t>) – </a:t>
            </a:r>
            <a:br>
              <a:rPr lang="de-DE" altLang="de-DE" sz="1800" dirty="0">
                <a:solidFill>
                  <a:srgbClr val="003057"/>
                </a:solidFill>
                <a:cs typeface="Arial" charset="0"/>
              </a:rPr>
            </a:br>
            <a:r>
              <a:rPr lang="de-DE" altLang="de-DE" sz="1800" dirty="0">
                <a:solidFill>
                  <a:srgbClr val="003057"/>
                </a:solidFill>
                <a:cs typeface="Arial" charset="0"/>
              </a:rPr>
              <a:t>ohne zusätzliche Förderung (Barrierefreiheit als Regelaufgabe)</a:t>
            </a:r>
          </a:p>
          <a:p>
            <a:pPr lvl="1">
              <a:buFont typeface="Symbol" panose="05050102010706020507" pitchFamily="18" charset="2"/>
              <a:buChar char="-"/>
            </a:pPr>
            <a:r>
              <a:rPr lang="de-DE" altLang="de-DE" sz="1800" dirty="0">
                <a:solidFill>
                  <a:srgbClr val="003057"/>
                </a:solidFill>
                <a:cs typeface="Arial" charset="0"/>
              </a:rPr>
              <a:t>positive Voten von Inputgruppen der DH.NRW und weiteren DH.NRW-Projekten 	</a:t>
            </a:r>
          </a:p>
          <a:p>
            <a:r>
              <a:rPr lang="de-DE" altLang="de-DE" b="1" dirty="0">
                <a:cs typeface="Arial" charset="0"/>
              </a:rPr>
              <a:t>Projektverlängerung </a:t>
            </a:r>
            <a:r>
              <a:rPr lang="de-DE" altLang="de-DE" b="1" dirty="0" smtClean="0">
                <a:cs typeface="Arial" charset="0"/>
              </a:rPr>
              <a:t>in Planung/Abstimmung </a:t>
            </a:r>
          </a:p>
          <a:p>
            <a:pPr lvl="1">
              <a:buFont typeface="Symbol" panose="05050102010706020507" pitchFamily="18" charset="2"/>
              <a:buChar char="-"/>
            </a:pPr>
            <a:r>
              <a:rPr lang="de-DE" altLang="de-DE" sz="1800" dirty="0">
                <a:solidFill>
                  <a:srgbClr val="003057"/>
                </a:solidFill>
                <a:cs typeface="Arial" charset="0"/>
              </a:rPr>
              <a:t>Etablierung und Ausbau der Netzwerk-, Beratungs- und Schulungsaktivitäten</a:t>
            </a:r>
          </a:p>
          <a:p>
            <a:pPr lvl="1">
              <a:buFont typeface="Symbol" panose="05050102010706020507" pitchFamily="18" charset="2"/>
              <a:buChar char="-"/>
            </a:pPr>
            <a:r>
              <a:rPr lang="de-DE" altLang="de-DE" sz="1800" dirty="0">
                <a:solidFill>
                  <a:srgbClr val="003057"/>
                </a:solidFill>
                <a:cs typeface="Arial" charset="0"/>
              </a:rPr>
              <a:t>Stärkung der hochschulpolitischen Strategie digitaler BF</a:t>
            </a:r>
          </a:p>
          <a:p>
            <a:pPr lvl="1"/>
            <a:endParaRPr lang="de-DE" altLang="de-DE" b="1" dirty="0">
              <a:cs typeface="Arial" charset="0"/>
            </a:endParaRPr>
          </a:p>
        </p:txBody>
      </p:sp>
      <p:sp>
        <p:nvSpPr>
          <p:cNvPr id="5" name="Foliennummernplatzhalter 4"/>
          <p:cNvSpPr>
            <a:spLocks noGrp="1"/>
          </p:cNvSpPr>
          <p:nvPr>
            <p:ph type="sldNum" sz="quarter" idx="12"/>
          </p:nvPr>
        </p:nvSpPr>
        <p:spPr/>
        <p:txBody>
          <a:bodyPr/>
          <a:lstStyle/>
          <a:p>
            <a:fld id="{FB2375C0-7702-4EFE-AA9A-D259F46FFF45}" type="slidenum">
              <a:rPr lang="de-DE" smtClean="0"/>
              <a:t>4</a:t>
            </a:fld>
            <a:endParaRPr lang="de-DE"/>
          </a:p>
        </p:txBody>
      </p:sp>
    </p:spTree>
    <p:extLst>
      <p:ext uri="{BB962C8B-B14F-4D97-AF65-F5344CB8AC3E}">
        <p14:creationId xmlns:p14="http://schemas.microsoft.com/office/powerpoint/2010/main" val="1541323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Kooperations- und Handlungsfelder</a:t>
            </a:r>
          </a:p>
        </p:txBody>
      </p:sp>
      <p:sp>
        <p:nvSpPr>
          <p:cNvPr id="3" name="Inhaltsplatzhalter 2"/>
          <p:cNvSpPr>
            <a:spLocks noGrp="1"/>
          </p:cNvSpPr>
          <p:nvPr>
            <p:ph idx="1"/>
          </p:nvPr>
        </p:nvSpPr>
        <p:spPr>
          <a:xfrm>
            <a:off x="838199" y="1825624"/>
            <a:ext cx="10940807" cy="4632927"/>
          </a:xfrm>
        </p:spPr>
        <p:txBody>
          <a:bodyPr>
            <a:normAutofit fontScale="92500" lnSpcReduction="20000"/>
          </a:bodyPr>
          <a:lstStyle/>
          <a:p>
            <a:pPr marL="0" indent="0">
              <a:lnSpc>
                <a:spcPct val="110000"/>
              </a:lnSpc>
              <a:buNone/>
            </a:pPr>
            <a:r>
              <a:rPr lang="de-DE" b="1" dirty="0" smtClean="0">
                <a:solidFill>
                  <a:srgbClr val="AC145A"/>
                </a:solidFill>
              </a:rPr>
              <a:t>Unsere Kernaufgaben </a:t>
            </a:r>
          </a:p>
          <a:p>
            <a:pPr marL="0" indent="0">
              <a:lnSpc>
                <a:spcPct val="110000"/>
              </a:lnSpc>
              <a:spcBef>
                <a:spcPts val="0"/>
              </a:spcBef>
              <a:buNone/>
            </a:pPr>
            <a:r>
              <a:rPr lang="de-DE" sz="2600" dirty="0" smtClean="0"/>
              <a:t>Hochschulübergreifende Vernetzung, Beratung, Wissensvermittlung </a:t>
            </a:r>
            <a:r>
              <a:rPr lang="de-DE" sz="2600" dirty="0"/>
              <a:t>&amp; </a:t>
            </a:r>
            <a:r>
              <a:rPr lang="de-DE" sz="2600" dirty="0" smtClean="0"/>
              <a:t>Sensibilisierung </a:t>
            </a:r>
            <a:r>
              <a:rPr lang="de-DE" sz="2600" dirty="0"/>
              <a:t>(</a:t>
            </a:r>
            <a:r>
              <a:rPr lang="de-DE" sz="2600" dirty="0" smtClean="0">
                <a:solidFill>
                  <a:srgbClr val="003057"/>
                </a:solidFill>
              </a:rPr>
              <a:t>Workshops &amp; Selbstlernmaterialien), </a:t>
            </a:r>
            <a:r>
              <a:rPr lang="de-DE" sz="2600" dirty="0" smtClean="0"/>
              <a:t>Barrierefreiheits- </a:t>
            </a:r>
            <a:r>
              <a:rPr lang="de-DE" sz="2600" dirty="0"/>
              <a:t>und </a:t>
            </a:r>
            <a:r>
              <a:rPr lang="de-DE" sz="2600" dirty="0" smtClean="0"/>
              <a:t>Usability-Tests</a:t>
            </a:r>
          </a:p>
          <a:p>
            <a:pPr marL="0" indent="0">
              <a:lnSpc>
                <a:spcPct val="110000"/>
              </a:lnSpc>
              <a:spcBef>
                <a:spcPts val="600"/>
              </a:spcBef>
              <a:spcAft>
                <a:spcPts val="2000"/>
              </a:spcAft>
              <a:buNone/>
            </a:pPr>
            <a:r>
              <a:rPr lang="de-DE" b="1" dirty="0" smtClean="0">
                <a:solidFill>
                  <a:srgbClr val="AC145A"/>
                </a:solidFill>
                <a:sym typeface="Wingdings" panose="05000000000000000000" pitchFamily="2" charset="2"/>
              </a:rPr>
              <a:t>Ziel:</a:t>
            </a:r>
            <a:r>
              <a:rPr lang="de-DE" sz="3100" b="1" dirty="0" smtClean="0">
                <a:solidFill>
                  <a:srgbClr val="AC145A"/>
                </a:solidFill>
                <a:sym typeface="Wingdings" panose="05000000000000000000" pitchFamily="2" charset="2"/>
              </a:rPr>
              <a:t> </a:t>
            </a:r>
            <a:r>
              <a:rPr lang="de-DE" sz="2600" dirty="0" err="1" smtClean="0">
                <a:sym typeface="Wingdings" panose="05000000000000000000" pitchFamily="2" charset="2"/>
              </a:rPr>
              <a:t>Disability</a:t>
            </a:r>
            <a:r>
              <a:rPr lang="de-DE" sz="2600" dirty="0" smtClean="0">
                <a:sym typeface="Wingdings" panose="05000000000000000000" pitchFamily="2" charset="2"/>
              </a:rPr>
              <a:t>/Barrierefreiheit </a:t>
            </a:r>
            <a:r>
              <a:rPr lang="de-DE" sz="2600" dirty="0">
                <a:sym typeface="Wingdings" panose="05000000000000000000" pitchFamily="2" charset="2"/>
              </a:rPr>
              <a:t>in Studium und Lehre mainstreamen </a:t>
            </a:r>
            <a:endParaRPr lang="de-DE" sz="2600" dirty="0" smtClean="0"/>
          </a:p>
          <a:p>
            <a:pPr marL="0" indent="0">
              <a:lnSpc>
                <a:spcPct val="110000"/>
              </a:lnSpc>
              <a:spcBef>
                <a:spcPts val="600"/>
              </a:spcBef>
              <a:buNone/>
            </a:pPr>
            <a:r>
              <a:rPr lang="de-DE" sz="2400" dirty="0"/>
              <a:t>In </a:t>
            </a:r>
            <a:r>
              <a:rPr lang="de-DE" sz="2400" dirty="0" smtClean="0"/>
              <a:t>drei </a:t>
            </a:r>
            <a:r>
              <a:rPr lang="de-DE" sz="2400" dirty="0"/>
              <a:t>Handlungsfeldern arbeiten wir in etablierten </a:t>
            </a:r>
            <a:r>
              <a:rPr lang="de-DE" sz="2400" dirty="0" smtClean="0"/>
              <a:t>Netzwerken mit mandatierten Hochschulvertreter*innen zusammen: </a:t>
            </a:r>
          </a:p>
          <a:p>
            <a:pPr marL="628650"/>
            <a:r>
              <a:rPr lang="de-DE" sz="2400" b="1" dirty="0"/>
              <a:t>Handlungsfeld 1: </a:t>
            </a:r>
            <a:br>
              <a:rPr lang="de-DE" sz="2400" b="1" dirty="0"/>
            </a:br>
            <a:r>
              <a:rPr lang="de-DE" sz="2400" dirty="0"/>
              <a:t>Barrierefreiheitsprüfung von Webseiten</a:t>
            </a:r>
          </a:p>
          <a:p>
            <a:pPr marL="628650">
              <a:spcAft>
                <a:spcPts val="600"/>
              </a:spcAft>
            </a:pPr>
            <a:r>
              <a:rPr lang="de-DE" sz="2400" b="1" dirty="0"/>
              <a:t>Handlungsfeld 2:</a:t>
            </a:r>
            <a:r>
              <a:rPr lang="de-DE" sz="2400" dirty="0"/>
              <a:t> </a:t>
            </a:r>
            <a:br>
              <a:rPr lang="de-DE" sz="2400" dirty="0"/>
            </a:br>
            <a:r>
              <a:rPr lang="de-DE" sz="2400" dirty="0"/>
              <a:t>Barrierefreiheit von digitalen Anwendungen </a:t>
            </a:r>
            <a:br>
              <a:rPr lang="de-DE" sz="2400" dirty="0"/>
            </a:br>
            <a:r>
              <a:rPr lang="de-DE" sz="2400" dirty="0"/>
              <a:t>im Kontext von Studium und Lehre (Plattformen, Tools etc.)</a:t>
            </a:r>
          </a:p>
          <a:p>
            <a:pPr marL="628650">
              <a:spcAft>
                <a:spcPts val="2500"/>
              </a:spcAft>
            </a:pPr>
            <a:r>
              <a:rPr lang="de-DE" sz="2400" b="1" dirty="0"/>
              <a:t>Handlungsfeld 3: </a:t>
            </a:r>
            <a:r>
              <a:rPr lang="de-DE" sz="2400" dirty="0"/>
              <a:t/>
            </a:r>
            <a:br>
              <a:rPr lang="de-DE" sz="2400" dirty="0"/>
            </a:br>
            <a:r>
              <a:rPr lang="de-DE" sz="2400" dirty="0"/>
              <a:t>Einsatz </a:t>
            </a:r>
            <a:r>
              <a:rPr lang="de-DE" sz="2400" dirty="0" err="1"/>
              <a:t>assistiver</a:t>
            </a:r>
            <a:r>
              <a:rPr lang="de-DE" sz="2400" dirty="0"/>
              <a:t> Technologie im Kontext von Studium und </a:t>
            </a:r>
            <a:r>
              <a:rPr lang="de-DE" sz="2400" dirty="0" smtClean="0"/>
              <a:t>Lehre</a:t>
            </a:r>
            <a:endParaRPr lang="de-DE" sz="2600" dirty="0"/>
          </a:p>
        </p:txBody>
      </p:sp>
      <p:sp>
        <p:nvSpPr>
          <p:cNvPr id="5" name="Foliennummernplatzhalt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2375C0-7702-4EFE-AA9A-D259F46FFF45}" type="slidenum">
              <a:rPr kumimoji="0" lang="de-DE"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3634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Unsere Angebote</a:t>
            </a:r>
            <a:endParaRPr lang="de-DE" dirty="0"/>
          </a:p>
        </p:txBody>
      </p:sp>
      <p:sp>
        <p:nvSpPr>
          <p:cNvPr id="3" name="Textplatzhalter 2"/>
          <p:cNvSpPr>
            <a:spLocks noGrp="1"/>
          </p:cNvSpPr>
          <p:nvPr>
            <p:ph type="body" idx="1"/>
          </p:nvPr>
        </p:nvSpPr>
        <p:spPr/>
        <p:txBody>
          <a:bodyPr/>
          <a:lstStyle/>
          <a:p>
            <a:r>
              <a:rPr lang="de-DE" dirty="0" smtClean="0"/>
              <a:t>Welche Angebote können Sie für Ihre barrierefreie Lehre nutzen?</a:t>
            </a:r>
            <a:endParaRPr lang="de-DE" dirty="0"/>
          </a:p>
        </p:txBody>
      </p:sp>
    </p:spTree>
    <p:extLst>
      <p:ext uri="{BB962C8B-B14F-4D97-AF65-F5344CB8AC3E}">
        <p14:creationId xmlns:p14="http://schemas.microsoft.com/office/powerpoint/2010/main" val="2833484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Beratungsangebote</a:t>
            </a:r>
          </a:p>
        </p:txBody>
      </p:sp>
      <p:sp>
        <p:nvSpPr>
          <p:cNvPr id="3" name="Inhaltsplatzhalter 2"/>
          <p:cNvSpPr>
            <a:spLocks noGrp="1"/>
          </p:cNvSpPr>
          <p:nvPr>
            <p:ph idx="1"/>
          </p:nvPr>
        </p:nvSpPr>
        <p:spPr>
          <a:xfrm>
            <a:off x="838199" y="1825625"/>
            <a:ext cx="11058626" cy="4351338"/>
          </a:xfrm>
        </p:spPr>
        <p:txBody>
          <a:bodyPr>
            <a:normAutofit lnSpcReduction="10000"/>
          </a:bodyPr>
          <a:lstStyle/>
          <a:p>
            <a:pPr marL="447675" indent="-447675">
              <a:buAutoNum type="arabicPeriod"/>
            </a:pPr>
            <a:r>
              <a:rPr lang="de-DE" b="1" dirty="0">
                <a:solidFill>
                  <a:srgbClr val="AC145A"/>
                </a:solidFill>
              </a:rPr>
              <a:t>Netzwerk-Cafés</a:t>
            </a:r>
          </a:p>
          <a:p>
            <a:pPr marL="457200" lvl="1" indent="0">
              <a:spcAft>
                <a:spcPts val="1000"/>
              </a:spcAft>
              <a:buNone/>
            </a:pPr>
            <a:r>
              <a:rPr lang="de-DE" dirty="0">
                <a:solidFill>
                  <a:srgbClr val="003057"/>
                </a:solidFill>
              </a:rPr>
              <a:t>offene Austauschtermine zu den Themen unserer Netzwerke: 1x / </a:t>
            </a:r>
            <a:r>
              <a:rPr lang="de-DE" dirty="0" smtClean="0">
                <a:solidFill>
                  <a:srgbClr val="003057"/>
                </a:solidFill>
              </a:rPr>
              <a:t>Monat</a:t>
            </a:r>
            <a:endParaRPr lang="de-DE" dirty="0">
              <a:solidFill>
                <a:srgbClr val="003057"/>
              </a:solidFill>
            </a:endParaRPr>
          </a:p>
          <a:p>
            <a:pPr marL="447675" indent="-447675">
              <a:buFont typeface="+mj-lt"/>
              <a:buAutoNum type="arabicPeriod"/>
            </a:pPr>
            <a:r>
              <a:rPr lang="de-DE" b="1" dirty="0">
                <a:solidFill>
                  <a:srgbClr val="AC145A"/>
                </a:solidFill>
              </a:rPr>
              <a:t>Individuelle Beratung</a:t>
            </a:r>
          </a:p>
          <a:p>
            <a:pPr marL="457200" lvl="1" indent="0">
              <a:lnSpc>
                <a:spcPct val="110000"/>
              </a:lnSpc>
              <a:spcAft>
                <a:spcPts val="200"/>
              </a:spcAft>
              <a:buNone/>
            </a:pPr>
            <a:r>
              <a:rPr lang="de-DE" dirty="0">
                <a:solidFill>
                  <a:srgbClr val="003057"/>
                </a:solidFill>
              </a:rPr>
              <a:t>bedarfsgerechte Unterstützung zu verschiedenen Themen (allgemeine Fragen zur Barrierefreiheit und unseren Materialien, Begleitung/Feedback und (Test-)Anfragen für eigene Materialien/Workshops, Anwendung </a:t>
            </a:r>
            <a:r>
              <a:rPr lang="de-DE" dirty="0" err="1">
                <a:solidFill>
                  <a:srgbClr val="003057"/>
                </a:solidFill>
              </a:rPr>
              <a:t>assistiver</a:t>
            </a:r>
            <a:r>
              <a:rPr lang="de-DE" dirty="0">
                <a:solidFill>
                  <a:srgbClr val="003057"/>
                </a:solidFill>
              </a:rPr>
              <a:t> Technologien)</a:t>
            </a:r>
          </a:p>
          <a:p>
            <a:pPr lvl="1">
              <a:spcAft>
                <a:spcPts val="200"/>
              </a:spcAft>
            </a:pPr>
            <a:r>
              <a:rPr lang="de-DE" dirty="0">
                <a:solidFill>
                  <a:srgbClr val="003057"/>
                </a:solidFill>
              </a:rPr>
              <a:t>zeitlich flexible Termine </a:t>
            </a:r>
          </a:p>
          <a:p>
            <a:pPr lvl="1">
              <a:spcAft>
                <a:spcPts val="1000"/>
              </a:spcAft>
            </a:pPr>
            <a:r>
              <a:rPr lang="de-DE" dirty="0">
                <a:solidFill>
                  <a:srgbClr val="003057"/>
                </a:solidFill>
              </a:rPr>
              <a:t>in der Regel per Mail oder </a:t>
            </a:r>
            <a:r>
              <a:rPr lang="de-DE" dirty="0" smtClean="0">
                <a:solidFill>
                  <a:srgbClr val="003057"/>
                </a:solidFill>
              </a:rPr>
              <a:t>Zoom</a:t>
            </a:r>
            <a:endParaRPr lang="de-DE" dirty="0">
              <a:solidFill>
                <a:srgbClr val="003057"/>
              </a:solidFill>
            </a:endParaRPr>
          </a:p>
          <a:p>
            <a:pPr marL="457200" indent="-457200">
              <a:buFont typeface="+mj-lt"/>
              <a:buAutoNum type="arabicPeriod"/>
            </a:pPr>
            <a:r>
              <a:rPr lang="de-DE" b="1" dirty="0">
                <a:solidFill>
                  <a:srgbClr val="AC145A"/>
                </a:solidFill>
              </a:rPr>
              <a:t>Beteiligung an DH.NRW-Beratungsformaten 	</a:t>
            </a:r>
            <a:endParaRPr lang="de-DE" dirty="0"/>
          </a:p>
          <a:p>
            <a:pPr marL="457200" lvl="1" indent="0">
              <a:buNone/>
            </a:pPr>
            <a:r>
              <a:rPr lang="de-DE" dirty="0"/>
              <a:t> </a:t>
            </a:r>
          </a:p>
        </p:txBody>
      </p:sp>
      <p:sp>
        <p:nvSpPr>
          <p:cNvPr id="4" name="Foliennummernplatzhalter 3"/>
          <p:cNvSpPr>
            <a:spLocks noGrp="1"/>
          </p:cNvSpPr>
          <p:nvPr>
            <p:ph type="sldNum" sz="quarter" idx="12"/>
          </p:nvPr>
        </p:nvSpPr>
        <p:spPr/>
        <p:txBody>
          <a:bodyPr/>
          <a:lstStyle/>
          <a:p>
            <a:fld id="{FB2375C0-7702-4EFE-AA9A-D259F46FFF45}" type="slidenum">
              <a:rPr lang="de-DE" smtClean="0"/>
              <a:t>7</a:t>
            </a:fld>
            <a:endParaRPr lang="de-DE"/>
          </a:p>
        </p:txBody>
      </p:sp>
    </p:spTree>
    <p:extLst>
      <p:ext uri="{BB962C8B-B14F-4D97-AF65-F5344CB8AC3E}">
        <p14:creationId xmlns:p14="http://schemas.microsoft.com/office/powerpoint/2010/main" val="1108965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Materialien: Leitfäden und Checklisten</a:t>
            </a:r>
          </a:p>
        </p:txBody>
      </p:sp>
      <p:sp>
        <p:nvSpPr>
          <p:cNvPr id="3" name="Inhaltsplatzhalter 2"/>
          <p:cNvSpPr>
            <a:spLocks noGrp="1"/>
          </p:cNvSpPr>
          <p:nvPr>
            <p:ph idx="1"/>
          </p:nvPr>
        </p:nvSpPr>
        <p:spPr/>
        <p:txBody>
          <a:bodyPr>
            <a:normAutofit/>
          </a:bodyPr>
          <a:lstStyle/>
          <a:p>
            <a:pPr marL="0" indent="0">
              <a:spcAft>
                <a:spcPts val="600"/>
              </a:spcAft>
              <a:buNone/>
            </a:pPr>
            <a:r>
              <a:rPr lang="de-DE" b="1" dirty="0">
                <a:solidFill>
                  <a:srgbClr val="AC145A"/>
                </a:solidFill>
              </a:rPr>
              <a:t>Vielfalt an Materialien (mit CC-Lizenz)</a:t>
            </a:r>
          </a:p>
          <a:p>
            <a:pPr>
              <a:lnSpc>
                <a:spcPct val="110000"/>
              </a:lnSpc>
            </a:pPr>
            <a:r>
              <a:rPr lang="de-DE" dirty="0"/>
              <a:t>Leitfäden zur Durchführung von Schulungen</a:t>
            </a:r>
          </a:p>
          <a:p>
            <a:pPr lvl="1">
              <a:lnSpc>
                <a:spcPct val="110000"/>
              </a:lnSpc>
              <a:buFont typeface="Symbol" panose="05050102010706020507" pitchFamily="18" charset="2"/>
              <a:buChar char="-"/>
            </a:pPr>
            <a:r>
              <a:rPr lang="de-DE" dirty="0">
                <a:solidFill>
                  <a:srgbClr val="003057"/>
                </a:solidFill>
              </a:rPr>
              <a:t>Kombination Leitfaden, Musterpräsentation, </a:t>
            </a:r>
            <a:r>
              <a:rPr lang="de-DE" dirty="0" err="1">
                <a:solidFill>
                  <a:srgbClr val="003057"/>
                </a:solidFill>
              </a:rPr>
              <a:t>Padlet</a:t>
            </a:r>
            <a:r>
              <a:rPr lang="de-DE" dirty="0">
                <a:solidFill>
                  <a:srgbClr val="003057"/>
                </a:solidFill>
              </a:rPr>
              <a:t> mit Materialsammlung</a:t>
            </a:r>
          </a:p>
          <a:p>
            <a:pPr>
              <a:lnSpc>
                <a:spcPct val="110000"/>
              </a:lnSpc>
            </a:pPr>
            <a:r>
              <a:rPr lang="de-DE" dirty="0"/>
              <a:t>Checklisten für unterschiedliche </a:t>
            </a:r>
            <a:r>
              <a:rPr lang="de-DE" dirty="0" smtClean="0"/>
              <a:t>Medienformate</a:t>
            </a:r>
            <a:endParaRPr lang="de-DE" dirty="0"/>
          </a:p>
          <a:p>
            <a:pPr>
              <a:lnSpc>
                <a:spcPct val="110000"/>
              </a:lnSpc>
            </a:pPr>
            <a:r>
              <a:rPr lang="de-DE" dirty="0"/>
              <a:t>Screencasts über die Arbeitstechniken mit assistiven Technologien</a:t>
            </a:r>
          </a:p>
          <a:p>
            <a:pPr>
              <a:lnSpc>
                <a:spcPct val="110000"/>
              </a:lnSpc>
            </a:pPr>
            <a:r>
              <a:rPr lang="de-DE" dirty="0" smtClean="0"/>
              <a:t>Blogbeiträge </a:t>
            </a:r>
            <a:r>
              <a:rPr lang="de-DE" dirty="0"/>
              <a:t>zu relevanten und aktuellen </a:t>
            </a:r>
            <a:r>
              <a:rPr lang="de-DE" dirty="0" smtClean="0"/>
              <a:t>Themen </a:t>
            </a:r>
          </a:p>
          <a:p>
            <a:pPr>
              <a:lnSpc>
                <a:spcPct val="110000"/>
              </a:lnSpc>
            </a:pPr>
            <a:r>
              <a:rPr lang="de-DE" dirty="0" smtClean="0">
                <a:solidFill>
                  <a:srgbClr val="003057"/>
                </a:solidFill>
              </a:rPr>
              <a:t>Weiterführende Informationen anderer Projekte</a:t>
            </a:r>
            <a:endParaRPr lang="de-DE" dirty="0">
              <a:solidFill>
                <a:srgbClr val="003057"/>
              </a:solidFill>
            </a:endParaRPr>
          </a:p>
        </p:txBody>
      </p:sp>
      <p:pic>
        <p:nvPicPr>
          <p:cNvPr id="5" name="Grafik 4" descr="QR-Code zu den Materialien"/>
          <p:cNvPicPr>
            <a:picLocks noChangeAspect="1"/>
          </p:cNvPicPr>
          <p:nvPr/>
        </p:nvPicPr>
        <p:blipFill rotWithShape="1">
          <a:blip r:embed="rId3">
            <a:extLst>
              <a:ext uri="{28A0092B-C50C-407E-A947-70E740481C1C}">
                <a14:useLocalDpi xmlns:a14="http://schemas.microsoft.com/office/drawing/2010/main" val="0"/>
              </a:ext>
            </a:extLst>
          </a:blip>
          <a:srcRect l="6456" t="6494" r="6663" b="7548"/>
          <a:stretch/>
        </p:blipFill>
        <p:spPr>
          <a:xfrm>
            <a:off x="9440359" y="4752293"/>
            <a:ext cx="1726971" cy="1708624"/>
          </a:xfrm>
          <a:prstGeom prst="rect">
            <a:avLst/>
          </a:prstGeom>
        </p:spPr>
      </p:pic>
      <p:sp>
        <p:nvSpPr>
          <p:cNvPr id="6" name="Textfeld 5"/>
          <p:cNvSpPr txBox="1"/>
          <p:nvPr/>
        </p:nvSpPr>
        <p:spPr>
          <a:xfrm>
            <a:off x="8922620" y="6460917"/>
            <a:ext cx="2762450" cy="338554"/>
          </a:xfrm>
          <a:prstGeom prst="rect">
            <a:avLst/>
          </a:prstGeom>
          <a:noFill/>
        </p:spPr>
        <p:txBody>
          <a:bodyPr wrap="square" rtlCol="0">
            <a:spAutoFit/>
          </a:bodyPr>
          <a:lstStyle/>
          <a:p>
            <a:r>
              <a:rPr lang="de-DE" sz="1600" dirty="0" smtClean="0"/>
              <a:t>QR-Code zu den Materialien</a:t>
            </a:r>
            <a:endParaRPr lang="de-DE" sz="1600" dirty="0"/>
          </a:p>
        </p:txBody>
      </p:sp>
      <p:sp>
        <p:nvSpPr>
          <p:cNvPr id="4" name="Foliennummernplatzhalter 3"/>
          <p:cNvSpPr>
            <a:spLocks noGrp="1"/>
          </p:cNvSpPr>
          <p:nvPr>
            <p:ph type="sldNum" sz="quarter" idx="12"/>
          </p:nvPr>
        </p:nvSpPr>
        <p:spPr/>
        <p:txBody>
          <a:bodyPr/>
          <a:lstStyle/>
          <a:p>
            <a:fld id="{FB2375C0-7702-4EFE-AA9A-D259F46FFF45}" type="slidenum">
              <a:rPr lang="de-DE" smtClean="0"/>
              <a:t>8</a:t>
            </a:fld>
            <a:endParaRPr lang="de-DE"/>
          </a:p>
        </p:txBody>
      </p:sp>
    </p:spTree>
    <p:extLst>
      <p:ext uri="{BB962C8B-B14F-4D97-AF65-F5344CB8AC3E}">
        <p14:creationId xmlns:p14="http://schemas.microsoft.com/office/powerpoint/2010/main" val="577933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 | </a:t>
            </a:r>
            <a:r>
              <a:rPr lang="de-DE" sz="4000" dirty="0" smtClean="0"/>
              <a:t>Checkliste: Barrierefreie Präsentationen</a:t>
            </a:r>
            <a:endParaRPr lang="de-DE" sz="4000" dirty="0"/>
          </a:p>
        </p:txBody>
      </p:sp>
      <p:sp>
        <p:nvSpPr>
          <p:cNvPr id="3" name="Inhaltsplatzhalter 2"/>
          <p:cNvSpPr>
            <a:spLocks noGrp="1"/>
          </p:cNvSpPr>
          <p:nvPr>
            <p:ph sz="half" idx="1"/>
          </p:nvPr>
        </p:nvSpPr>
        <p:spPr>
          <a:xfrm>
            <a:off x="838199" y="1825625"/>
            <a:ext cx="7222351" cy="4351338"/>
          </a:xfrm>
        </p:spPr>
        <p:txBody>
          <a:bodyPr>
            <a:normAutofit/>
          </a:bodyPr>
          <a:lstStyle/>
          <a:p>
            <a:pPr marL="0" indent="0">
              <a:buNone/>
            </a:pPr>
            <a:r>
              <a:rPr lang="de-DE" sz="3200" b="1" dirty="0" smtClean="0">
                <a:solidFill>
                  <a:srgbClr val="AC145A"/>
                </a:solidFill>
                <a:ea typeface="+mj-ea"/>
                <a:cs typeface="+mj-cs"/>
              </a:rPr>
              <a:t>Aufbau und Inhalte</a:t>
            </a:r>
          </a:p>
          <a:p>
            <a:pPr marL="0" indent="0">
              <a:buNone/>
            </a:pPr>
            <a:r>
              <a:rPr lang="de-DE" b="1" dirty="0" smtClean="0">
                <a:ea typeface="+mj-ea"/>
                <a:cs typeface="+mj-cs"/>
              </a:rPr>
              <a:t>Checkpoints</a:t>
            </a:r>
            <a:r>
              <a:rPr lang="de-DE" dirty="0" smtClean="0">
                <a:ea typeface="+mj-ea"/>
                <a:cs typeface="+mj-cs"/>
              </a:rPr>
              <a:t>, die Sie in der Erstellung Ihrer Materialien Schritt für Schritt unterstützen</a:t>
            </a:r>
          </a:p>
          <a:p>
            <a:pPr lvl="1"/>
            <a:r>
              <a:rPr lang="de-DE" sz="2000" dirty="0" smtClean="0">
                <a:solidFill>
                  <a:srgbClr val="003057"/>
                </a:solidFill>
                <a:ea typeface="+mj-ea"/>
                <a:cs typeface="+mj-cs"/>
              </a:rPr>
              <a:t>Wie lege ich eine Präsentation barrierefrei an?</a:t>
            </a:r>
          </a:p>
          <a:p>
            <a:pPr lvl="1"/>
            <a:r>
              <a:rPr lang="de-DE" sz="2000" dirty="0" smtClean="0">
                <a:solidFill>
                  <a:srgbClr val="003057"/>
                </a:solidFill>
                <a:ea typeface="+mj-ea"/>
                <a:cs typeface="+mj-cs"/>
              </a:rPr>
              <a:t>Was muss ich bei der Foliengestaltung beachten?</a:t>
            </a:r>
          </a:p>
          <a:p>
            <a:pPr lvl="1"/>
            <a:r>
              <a:rPr lang="de-DE" sz="2000" dirty="0" smtClean="0">
                <a:solidFill>
                  <a:srgbClr val="003057"/>
                </a:solidFill>
                <a:ea typeface="+mj-ea"/>
                <a:cs typeface="+mj-cs"/>
              </a:rPr>
              <a:t>Wie binde ich Bilder und Grafiken barrierefrei ein?</a:t>
            </a:r>
          </a:p>
          <a:p>
            <a:pPr lvl="1"/>
            <a:r>
              <a:rPr lang="de-DE" sz="2000" dirty="0" smtClean="0">
                <a:solidFill>
                  <a:srgbClr val="003057"/>
                </a:solidFill>
                <a:ea typeface="+mj-ea"/>
                <a:cs typeface="+mj-cs"/>
              </a:rPr>
              <a:t>Wie prüfe ich meine Präsentation auf Barrierefreiheit?</a:t>
            </a:r>
          </a:p>
          <a:p>
            <a:pPr marL="0" indent="0">
              <a:buNone/>
            </a:pPr>
            <a:r>
              <a:rPr lang="de-DE" b="1" dirty="0">
                <a:ea typeface="+mj-ea"/>
                <a:cs typeface="+mj-cs"/>
              </a:rPr>
              <a:t>Weiterführende Links: </a:t>
            </a:r>
            <a:r>
              <a:rPr lang="de-DE" dirty="0">
                <a:ea typeface="+mj-ea"/>
                <a:cs typeface="+mj-cs"/>
              </a:rPr>
              <a:t>Anleitungen und Tutorials</a:t>
            </a:r>
          </a:p>
        </p:txBody>
      </p:sp>
      <p:sp>
        <p:nvSpPr>
          <p:cNvPr id="6" name="Foliennummernplatzhalter 5"/>
          <p:cNvSpPr>
            <a:spLocks noGrp="1"/>
          </p:cNvSpPr>
          <p:nvPr>
            <p:ph type="sldNum" sz="quarter" idx="12"/>
          </p:nvPr>
        </p:nvSpPr>
        <p:spPr/>
        <p:txBody>
          <a:bodyPr/>
          <a:lstStyle/>
          <a:p>
            <a:fld id="{FB2375C0-7702-4EFE-AA9A-D259F46FFF45}" type="slidenum">
              <a:rPr lang="de-DE" smtClean="0"/>
              <a:t>9</a:t>
            </a:fld>
            <a:endParaRPr lang="de-DE"/>
          </a:p>
        </p:txBody>
      </p:sp>
      <p:pic>
        <p:nvPicPr>
          <p:cNvPr id="7" name="Inhaltsplatzhalter 5" descr="Screeenshot der Titelseite der Checkliste: Barrierefreie Präsentationen. Kurzinformationen zur Checkliste, Inhaltsverzeichnis. "/>
          <p:cNvPicPr>
            <a:picLocks noGrp="1" noChangeAspect="1"/>
          </p:cNvPicPr>
          <p:nvPr>
            <p:ph sz="half" idx="2"/>
          </p:nvPr>
        </p:nvPicPr>
        <p:blipFill>
          <a:blip r:embed="rId3"/>
          <a:stretch>
            <a:fillRect/>
          </a:stretch>
        </p:blipFill>
        <p:spPr>
          <a:xfrm>
            <a:off x="8281651" y="1764153"/>
            <a:ext cx="3072149" cy="4351338"/>
          </a:xfrm>
          <a:prstGeom prst="rect">
            <a:avLst/>
          </a:prstGeom>
        </p:spPr>
      </p:pic>
    </p:spTree>
    <p:extLst>
      <p:ext uri="{BB962C8B-B14F-4D97-AF65-F5344CB8AC3E}">
        <p14:creationId xmlns:p14="http://schemas.microsoft.com/office/powerpoint/2010/main" val="2593178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Breitbild</PresentationFormat>
  <Paragraphs>140</Paragraphs>
  <Slides>16</Slides>
  <Notes>13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16</vt:i4>
      </vt:variant>
    </vt:vector>
  </HeadingPairs>
  <TitlesOfParts>
    <vt:vector size="22" baseType="lpstr">
      <vt:lpstr>Arial</vt:lpstr>
      <vt:lpstr>Calibri</vt:lpstr>
      <vt:lpstr>Calibri Light</vt:lpstr>
      <vt:lpstr>Symbol</vt:lpstr>
      <vt:lpstr>Wingdings</vt:lpstr>
      <vt:lpstr>Office</vt:lpstr>
      <vt:lpstr>Kompetenzzentrum digitale Barrierefreiheit.nrw Angebote und Materialien für Ihre barrierefreie Lehre</vt:lpstr>
      <vt:lpstr>Lizenzhinweise</vt:lpstr>
      <vt:lpstr>Agenda</vt:lpstr>
      <vt:lpstr>Kompetenzzentrum digitale Barrierefreiheit</vt:lpstr>
      <vt:lpstr>Kooperations- und Handlungsfelder</vt:lpstr>
      <vt:lpstr>Unsere Angebote</vt:lpstr>
      <vt:lpstr>Beratungsangebote</vt:lpstr>
      <vt:lpstr>Materialien: Leitfäden und Checklisten</vt:lpstr>
      <vt:lpstr>Beispiel | Checkliste: Barrierefreie Präsentationen</vt:lpstr>
      <vt:lpstr>Beispiel | Blogbeitrag: Umfragetools</vt:lpstr>
      <vt:lpstr>Barrierefreiheits- und Usability-Tests</vt:lpstr>
      <vt:lpstr>Wie wir testen </vt:lpstr>
      <vt:lpstr>Datenbank für assistive Technologien</vt:lpstr>
      <vt:lpstr>Schulungsangebote des Kompetenzzentrums</vt:lpstr>
      <vt:lpstr>Kompetenzzentrum in den sozialen Medien</vt:lpstr>
      <vt:lpstr>Vielen Dank für Ihre Aufmerksamkeit!</vt:lpstr>
    </vt:vector>
  </TitlesOfParts>
  <Company>Fakultät 12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Lehre verbindet: Kompetenzzentrum digitale Barrierefreiheit</dc:title>
  <dc:creator>anne.pferdekaemper@tu-dortmund.de</dc:creator>
  <cp:lastModifiedBy>Anne Pferdekämper-Schmidt</cp:lastModifiedBy>
  <cp:revision>252</cp:revision>
  <cp:lastPrinted>2023-05-25T16:20:21Z</cp:lastPrinted>
  <dcterms:created xsi:type="dcterms:W3CDTF">2022-08-15T10:39:36Z</dcterms:created>
  <dcterms:modified xsi:type="dcterms:W3CDTF">2025-05-14T11:45:53Z</dcterms:modified>
</cp:coreProperties>
</file>