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Lst>
  <p:notesMasterIdLst>
    <p:notesMasterId r:id="rId25"/>
  </p:notesMasterIdLst>
  <p:sldIdLst>
    <p:sldId id="280" r:id="rId2"/>
    <p:sldId id="354" r:id="rId3"/>
    <p:sldId id="339" r:id="rId4"/>
    <p:sldId id="338" r:id="rId5"/>
    <p:sldId id="344" r:id="rId6"/>
    <p:sldId id="349" r:id="rId7"/>
    <p:sldId id="345" r:id="rId8"/>
    <p:sldId id="348" r:id="rId9"/>
    <p:sldId id="346" r:id="rId10"/>
    <p:sldId id="351" r:id="rId11"/>
    <p:sldId id="353" r:id="rId12"/>
    <p:sldId id="352" r:id="rId13"/>
    <p:sldId id="347" r:id="rId14"/>
    <p:sldId id="350" r:id="rId15"/>
    <p:sldId id="340" r:id="rId16"/>
    <p:sldId id="281" r:id="rId17"/>
    <p:sldId id="282" r:id="rId18"/>
    <p:sldId id="283" r:id="rId19"/>
    <p:sldId id="284" r:id="rId20"/>
    <p:sldId id="337" r:id="rId21"/>
    <p:sldId id="341" r:id="rId22"/>
    <p:sldId id="342" r:id="rId23"/>
    <p:sldId id="343" r:id="rId24"/>
  </p:sldIdLst>
  <p:sldSz cx="12192000" cy="6858000"/>
  <p:notesSz cx="6858000" cy="9144000"/>
  <p:defaultText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81243" autoAdjust="0"/>
  </p:normalViewPr>
  <p:slideViewPr>
    <p:cSldViewPr snapToObjects="1">
      <p:cViewPr varScale="1">
        <p:scale>
          <a:sx n="82" d="100"/>
          <a:sy n="82" d="100"/>
        </p:scale>
        <p:origin x="1566"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DBCAC-5F00-47F0-BBE7-4862A47AF8BE}" type="datetimeFigureOut">
              <a:rPr lang="de-DE" smtClean="0"/>
              <a:t>11.09.2025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ADF2-3AF6-4B39-998B-734B61508636}" type="slidenum">
              <a:rPr lang="de-DE" smtClean="0"/>
              <a:t>‹Nr.›</a:t>
            </a:fld>
            <a:endParaRPr lang="de-DE"/>
          </a:p>
        </p:txBody>
      </p:sp>
    </p:spTree>
    <p:extLst>
      <p:ext uri="{BB962C8B-B14F-4D97-AF65-F5344CB8AC3E}">
        <p14:creationId xmlns:p14="http://schemas.microsoft.com/office/powerpoint/2010/main" val="3474665985"/>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C899ADF2-3AF6-4B39-998B-734B61508636}" type="slidenum">
              <a:rPr lang="de-DE" smtClean="0"/>
              <a:t>1</a:t>
            </a:fld>
            <a:endParaRPr lang="de-DE"/>
          </a:p>
        </p:txBody>
      </p:sp>
    </p:spTree>
    <p:extLst>
      <p:ext uri="{BB962C8B-B14F-4D97-AF65-F5344CB8AC3E}">
        <p14:creationId xmlns:p14="http://schemas.microsoft.com/office/powerpoint/2010/main" val="28857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7BE83-20AD-095D-CA67-4162846ABB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3E3FB6-36AE-431C-F22C-7C12B90367A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E18BD6F-28DA-1437-2B9F-5776116B772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75DA1BA-4C56-4C6D-12CB-E4D95DB40439}"/>
              </a:ext>
            </a:extLst>
          </p:cNvPr>
          <p:cNvSpPr>
            <a:spLocks noGrp="1"/>
          </p:cNvSpPr>
          <p:nvPr>
            <p:ph type="sldNum" sz="quarter" idx="5"/>
          </p:nvPr>
        </p:nvSpPr>
        <p:spPr/>
        <p:txBody>
          <a:bodyPr/>
          <a:lstStyle/>
          <a:p>
            <a:fld id="{C899ADF2-3AF6-4B39-998B-734B61508636}" type="slidenum">
              <a:rPr lang="de-DE" smtClean="0"/>
              <a:t>11</a:t>
            </a:fld>
            <a:endParaRPr lang="de-DE"/>
          </a:p>
        </p:txBody>
      </p:sp>
    </p:spTree>
    <p:extLst>
      <p:ext uri="{BB962C8B-B14F-4D97-AF65-F5344CB8AC3E}">
        <p14:creationId xmlns:p14="http://schemas.microsoft.com/office/powerpoint/2010/main" val="100799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B69D-BF09-5AA5-7E7A-94ED92ED21A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C4B3C8-39E8-6F44-3A27-B38F548A0B8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F97DCA4-44EF-1ACE-858B-C0DACA04066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B9D2C17-D64B-9A29-6301-BEDE56257DBD}"/>
              </a:ext>
            </a:extLst>
          </p:cNvPr>
          <p:cNvSpPr>
            <a:spLocks noGrp="1"/>
          </p:cNvSpPr>
          <p:nvPr>
            <p:ph type="sldNum" sz="quarter" idx="5"/>
          </p:nvPr>
        </p:nvSpPr>
        <p:spPr/>
        <p:txBody>
          <a:bodyPr/>
          <a:lstStyle/>
          <a:p>
            <a:fld id="{C899ADF2-3AF6-4B39-998B-734B61508636}" type="slidenum">
              <a:rPr lang="de-DE" smtClean="0"/>
              <a:t>12</a:t>
            </a:fld>
            <a:endParaRPr lang="de-DE"/>
          </a:p>
        </p:txBody>
      </p:sp>
    </p:spTree>
    <p:extLst>
      <p:ext uri="{BB962C8B-B14F-4D97-AF65-F5344CB8AC3E}">
        <p14:creationId xmlns:p14="http://schemas.microsoft.com/office/powerpoint/2010/main" val="355646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7C17-2242-75E1-B1F5-A1AF432A9B5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EDB1B0-E01F-5512-2295-81459660081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4FE117F-CE8A-0E0F-8A9B-B6B4B78BEB1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BCB2F2A-1EC8-7F38-9A1B-D52D6DB863A5}"/>
              </a:ext>
            </a:extLst>
          </p:cNvPr>
          <p:cNvSpPr>
            <a:spLocks noGrp="1"/>
          </p:cNvSpPr>
          <p:nvPr>
            <p:ph type="sldNum" sz="quarter" idx="5"/>
          </p:nvPr>
        </p:nvSpPr>
        <p:spPr/>
        <p:txBody>
          <a:bodyPr/>
          <a:lstStyle/>
          <a:p>
            <a:fld id="{C899ADF2-3AF6-4B39-998B-734B61508636}" type="slidenum">
              <a:rPr lang="de-DE" smtClean="0"/>
              <a:t>13</a:t>
            </a:fld>
            <a:endParaRPr lang="de-DE"/>
          </a:p>
        </p:txBody>
      </p:sp>
    </p:spTree>
    <p:extLst>
      <p:ext uri="{BB962C8B-B14F-4D97-AF65-F5344CB8AC3E}">
        <p14:creationId xmlns:p14="http://schemas.microsoft.com/office/powerpoint/2010/main" val="256446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4812-C9D3-993F-E4C1-D85EAA37FAE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5B12AC-F6B4-AA89-589B-0B5303348D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DFB17CE-09C8-664E-CA26-8B76E3D71F4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E65B4EE-9E4D-D924-F926-2E9511A1025D}"/>
              </a:ext>
            </a:extLst>
          </p:cNvPr>
          <p:cNvSpPr>
            <a:spLocks noGrp="1"/>
          </p:cNvSpPr>
          <p:nvPr>
            <p:ph type="sldNum" sz="quarter" idx="5"/>
          </p:nvPr>
        </p:nvSpPr>
        <p:spPr/>
        <p:txBody>
          <a:bodyPr/>
          <a:lstStyle/>
          <a:p>
            <a:fld id="{C899ADF2-3AF6-4B39-998B-734B61508636}" type="slidenum">
              <a:rPr lang="de-DE" smtClean="0"/>
              <a:t>14</a:t>
            </a:fld>
            <a:endParaRPr lang="de-DE"/>
          </a:p>
        </p:txBody>
      </p:sp>
    </p:spTree>
    <p:extLst>
      <p:ext uri="{BB962C8B-B14F-4D97-AF65-F5344CB8AC3E}">
        <p14:creationId xmlns:p14="http://schemas.microsoft.com/office/powerpoint/2010/main" val="250125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C9139-6093-9CCD-7D5E-55050101B1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782ED71-5906-5B3A-4CEA-0EA9519EEFA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8054DB9-6944-59F0-E1D3-AC892F0CB41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762A15C-CEEC-ABCC-D98F-CA308547E4B3}"/>
              </a:ext>
            </a:extLst>
          </p:cNvPr>
          <p:cNvSpPr>
            <a:spLocks noGrp="1"/>
          </p:cNvSpPr>
          <p:nvPr>
            <p:ph type="sldNum" sz="quarter" idx="5"/>
          </p:nvPr>
        </p:nvSpPr>
        <p:spPr/>
        <p:txBody>
          <a:bodyPr/>
          <a:lstStyle/>
          <a:p>
            <a:fld id="{C899ADF2-3AF6-4B39-998B-734B61508636}" type="slidenum">
              <a:rPr lang="de-DE" smtClean="0"/>
              <a:t>2</a:t>
            </a:fld>
            <a:endParaRPr lang="de-DE"/>
          </a:p>
        </p:txBody>
      </p:sp>
    </p:spTree>
    <p:extLst>
      <p:ext uri="{BB962C8B-B14F-4D97-AF65-F5344CB8AC3E}">
        <p14:creationId xmlns:p14="http://schemas.microsoft.com/office/powerpoint/2010/main" val="57829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C334-929E-4E19-946A-9A93DE42C7E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10B55D-26FB-20F3-8F07-CF96872CB66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E96D7B0-1873-7EC1-2AF9-AA6043EE5DD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965E00A-ED6F-C255-2DB8-A00D4ED626B0}"/>
              </a:ext>
            </a:extLst>
          </p:cNvPr>
          <p:cNvSpPr>
            <a:spLocks noGrp="1"/>
          </p:cNvSpPr>
          <p:nvPr>
            <p:ph type="sldNum" sz="quarter" idx="5"/>
          </p:nvPr>
        </p:nvSpPr>
        <p:spPr/>
        <p:txBody>
          <a:bodyPr/>
          <a:lstStyle/>
          <a:p>
            <a:fld id="{C899ADF2-3AF6-4B39-998B-734B61508636}" type="slidenum">
              <a:rPr lang="de-DE" smtClean="0"/>
              <a:t>4</a:t>
            </a:fld>
            <a:endParaRPr lang="de-DE"/>
          </a:p>
        </p:txBody>
      </p:sp>
    </p:spTree>
    <p:extLst>
      <p:ext uri="{BB962C8B-B14F-4D97-AF65-F5344CB8AC3E}">
        <p14:creationId xmlns:p14="http://schemas.microsoft.com/office/powerpoint/2010/main" val="150339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7420F-3AD8-4A84-5FF7-13B90B5D30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495E6D-E5C7-3DFA-E486-5875B979119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B655CE-F00D-8DBE-1E05-F8DCE5DC2D3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AADBA43-A35F-5C3D-2E40-F34B30B07725}"/>
              </a:ext>
            </a:extLst>
          </p:cNvPr>
          <p:cNvSpPr>
            <a:spLocks noGrp="1"/>
          </p:cNvSpPr>
          <p:nvPr>
            <p:ph type="sldNum" sz="quarter" idx="5"/>
          </p:nvPr>
        </p:nvSpPr>
        <p:spPr/>
        <p:txBody>
          <a:bodyPr/>
          <a:lstStyle/>
          <a:p>
            <a:fld id="{C899ADF2-3AF6-4B39-998B-734B61508636}" type="slidenum">
              <a:rPr lang="de-DE" smtClean="0"/>
              <a:t>5</a:t>
            </a:fld>
            <a:endParaRPr lang="de-DE"/>
          </a:p>
        </p:txBody>
      </p:sp>
    </p:spTree>
    <p:extLst>
      <p:ext uri="{BB962C8B-B14F-4D97-AF65-F5344CB8AC3E}">
        <p14:creationId xmlns:p14="http://schemas.microsoft.com/office/powerpoint/2010/main" val="427104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A1B06-2582-0CA1-0F94-45D51FCC2E7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2F2106D-9D11-F582-5C01-8F0EF45F56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F3393C7-6ADA-02DA-B8AF-8867BC8933B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15B546A-FA6C-1EFF-1D59-5469AE2BE106}"/>
              </a:ext>
            </a:extLst>
          </p:cNvPr>
          <p:cNvSpPr>
            <a:spLocks noGrp="1"/>
          </p:cNvSpPr>
          <p:nvPr>
            <p:ph type="sldNum" sz="quarter" idx="5"/>
          </p:nvPr>
        </p:nvSpPr>
        <p:spPr/>
        <p:txBody>
          <a:bodyPr/>
          <a:lstStyle/>
          <a:p>
            <a:fld id="{C899ADF2-3AF6-4B39-998B-734B61508636}" type="slidenum">
              <a:rPr lang="de-DE" smtClean="0"/>
              <a:t>6</a:t>
            </a:fld>
            <a:endParaRPr lang="de-DE"/>
          </a:p>
        </p:txBody>
      </p:sp>
    </p:spTree>
    <p:extLst>
      <p:ext uri="{BB962C8B-B14F-4D97-AF65-F5344CB8AC3E}">
        <p14:creationId xmlns:p14="http://schemas.microsoft.com/office/powerpoint/2010/main" val="357147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7F437-AB45-F737-7B17-D8FD47ABCD5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7E6F47B-089E-BE71-470A-7891384439E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F8954A8-21BB-0AC8-BC7E-C3607409ACF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48E8D5F-BD1B-6C3D-F91D-38650166DEDF}"/>
              </a:ext>
            </a:extLst>
          </p:cNvPr>
          <p:cNvSpPr>
            <a:spLocks noGrp="1"/>
          </p:cNvSpPr>
          <p:nvPr>
            <p:ph type="sldNum" sz="quarter" idx="5"/>
          </p:nvPr>
        </p:nvSpPr>
        <p:spPr/>
        <p:txBody>
          <a:bodyPr/>
          <a:lstStyle/>
          <a:p>
            <a:fld id="{C899ADF2-3AF6-4B39-998B-734B61508636}" type="slidenum">
              <a:rPr lang="de-DE" smtClean="0"/>
              <a:t>7</a:t>
            </a:fld>
            <a:endParaRPr lang="de-DE"/>
          </a:p>
        </p:txBody>
      </p:sp>
    </p:spTree>
    <p:extLst>
      <p:ext uri="{BB962C8B-B14F-4D97-AF65-F5344CB8AC3E}">
        <p14:creationId xmlns:p14="http://schemas.microsoft.com/office/powerpoint/2010/main" val="46130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DE4D4-8EC6-14D6-6908-B48D7BD080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227D12C-5CB6-651B-956B-2FE8E747CC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383558-E8B1-C46D-8AC9-A252424F5D4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8338B2F-6B51-20BB-6D45-79B260A71B71}"/>
              </a:ext>
            </a:extLst>
          </p:cNvPr>
          <p:cNvSpPr>
            <a:spLocks noGrp="1"/>
          </p:cNvSpPr>
          <p:nvPr>
            <p:ph type="sldNum" sz="quarter" idx="5"/>
          </p:nvPr>
        </p:nvSpPr>
        <p:spPr/>
        <p:txBody>
          <a:bodyPr/>
          <a:lstStyle/>
          <a:p>
            <a:fld id="{C899ADF2-3AF6-4B39-998B-734B61508636}" type="slidenum">
              <a:rPr lang="de-DE" smtClean="0"/>
              <a:t>8</a:t>
            </a:fld>
            <a:endParaRPr lang="de-DE"/>
          </a:p>
        </p:txBody>
      </p:sp>
    </p:spTree>
    <p:extLst>
      <p:ext uri="{BB962C8B-B14F-4D97-AF65-F5344CB8AC3E}">
        <p14:creationId xmlns:p14="http://schemas.microsoft.com/office/powerpoint/2010/main" val="346650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80A4-EA24-9C1F-7CD8-D34911A5E4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12C6CB5-F4B5-2DD6-A5BF-E979235345C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FF1DFD-7BC3-F3BE-52AD-35629B1B920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DBF9812-CEB7-E462-A7DE-5EAC9ADBC0FE}"/>
              </a:ext>
            </a:extLst>
          </p:cNvPr>
          <p:cNvSpPr>
            <a:spLocks noGrp="1"/>
          </p:cNvSpPr>
          <p:nvPr>
            <p:ph type="sldNum" sz="quarter" idx="5"/>
          </p:nvPr>
        </p:nvSpPr>
        <p:spPr/>
        <p:txBody>
          <a:bodyPr/>
          <a:lstStyle/>
          <a:p>
            <a:fld id="{C899ADF2-3AF6-4B39-998B-734B61508636}" type="slidenum">
              <a:rPr lang="de-DE" smtClean="0"/>
              <a:t>9</a:t>
            </a:fld>
            <a:endParaRPr lang="de-DE"/>
          </a:p>
        </p:txBody>
      </p:sp>
    </p:spTree>
    <p:extLst>
      <p:ext uri="{BB962C8B-B14F-4D97-AF65-F5344CB8AC3E}">
        <p14:creationId xmlns:p14="http://schemas.microsoft.com/office/powerpoint/2010/main" val="328087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439F-4481-032C-F68C-AE2CDC70F7D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66C47B-58DC-70D4-57C9-1F6F4D19CB8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4C7F798-6FCB-EFCE-54E5-B0C54444D93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76783AC-6218-4027-6A49-9DA78E04476E}"/>
              </a:ext>
            </a:extLst>
          </p:cNvPr>
          <p:cNvSpPr>
            <a:spLocks noGrp="1"/>
          </p:cNvSpPr>
          <p:nvPr>
            <p:ph type="sldNum" sz="quarter" idx="5"/>
          </p:nvPr>
        </p:nvSpPr>
        <p:spPr/>
        <p:txBody>
          <a:bodyPr/>
          <a:lstStyle/>
          <a:p>
            <a:fld id="{C899ADF2-3AF6-4B39-998B-734B61508636}" type="slidenum">
              <a:rPr lang="de-DE" smtClean="0"/>
              <a:t>10</a:t>
            </a:fld>
            <a:endParaRPr lang="de-DE"/>
          </a:p>
        </p:txBody>
      </p:sp>
    </p:spTree>
    <p:extLst>
      <p:ext uri="{BB962C8B-B14F-4D97-AF65-F5344CB8AC3E}">
        <p14:creationId xmlns:p14="http://schemas.microsoft.com/office/powerpoint/2010/main" val="1396850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WI_Titelfoli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p:nvPr>
        </p:nvSpPr>
        <p:spPr>
          <a:xfrm>
            <a:off x="3433576" y="3600001"/>
            <a:ext cx="7995224" cy="1125144"/>
          </a:xfrm>
        </p:spPr>
        <p:txBody>
          <a:bodyPr/>
          <a:lstStyle>
            <a:lvl1pPr>
              <a:defRPr sz="3400" b="0">
                <a:solidFill>
                  <a:schemeClr val="tx1"/>
                </a:solidFill>
              </a:defRPr>
            </a:lvl1pPr>
          </a:lstStyle>
          <a:p>
            <a:r>
              <a:rPr lang="de-DE" dirty="0"/>
              <a:t>Titelmasterformat durch Klicken bearbeiten</a:t>
            </a:r>
          </a:p>
        </p:txBody>
      </p:sp>
      <p:sp>
        <p:nvSpPr>
          <p:cNvPr id="3" name="Untertitel 2"/>
          <p:cNvSpPr>
            <a:spLocks noGrp="1"/>
          </p:cNvSpPr>
          <p:nvPr>
            <p:ph type="subTitle" idx="1"/>
          </p:nvPr>
        </p:nvSpPr>
        <p:spPr>
          <a:xfrm>
            <a:off x="3431704" y="4770000"/>
            <a:ext cx="7997096" cy="1087508"/>
          </a:xfrm>
        </p:spPr>
        <p:txBody>
          <a:bodyPr/>
          <a:lstStyle>
            <a:lvl1pPr marL="0" indent="0" algn="l">
              <a:buNone/>
              <a:defRPr sz="2200">
                <a:solidFill>
                  <a:schemeClr val="accent4"/>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15"/>
          <p:cNvSpPr>
            <a:spLocks noGrp="1"/>
          </p:cNvSpPr>
          <p:nvPr>
            <p:ph type="body" sz="quarter" idx="10" hasCustomPrompt="1"/>
          </p:nvPr>
        </p:nvSpPr>
        <p:spPr>
          <a:xfrm>
            <a:off x="576000" y="6076800"/>
            <a:ext cx="4464049" cy="160512"/>
          </a:xfrm>
        </p:spPr>
        <p:txBody>
          <a:bodyPr/>
          <a:lstStyle>
            <a:lvl1pPr marL="0" indent="0" algn="l">
              <a:buNone/>
              <a:defRPr sz="1000" b="1" cap="all" baseline="0">
                <a:solidFill>
                  <a:schemeClr val="accent4"/>
                </a:solidFill>
              </a:defRPr>
            </a:lvl1pPr>
          </a:lstStyle>
          <a:p>
            <a:pPr algn="l"/>
            <a:r>
              <a:rPr lang="de-DE" cap="none" baseline="0" dirty="0">
                <a:solidFill>
                  <a:schemeClr val="accent4"/>
                </a:solidFill>
              </a:rPr>
              <a:t>Rechtswissenschaftliche </a:t>
            </a:r>
            <a:r>
              <a:rPr lang="de-DE" b="0" cap="none" baseline="0" dirty="0">
                <a:solidFill>
                  <a:schemeClr val="accent4"/>
                </a:solidFill>
              </a:rPr>
              <a:t>Fakultät </a:t>
            </a:r>
            <a:endParaRPr lang="de-DE" cap="none" baseline="0" dirty="0">
              <a:solidFill>
                <a:schemeClr val="accent4"/>
              </a:solidFill>
            </a:endParaRPr>
          </a:p>
        </p:txBody>
      </p:sp>
      <p:sp>
        <p:nvSpPr>
          <p:cNvPr id="18" name="Textplatzhalter 17"/>
          <p:cNvSpPr>
            <a:spLocks noGrp="1"/>
          </p:cNvSpPr>
          <p:nvPr>
            <p:ph type="body" sz="quarter" idx="11"/>
          </p:nvPr>
        </p:nvSpPr>
        <p:spPr>
          <a:xfrm>
            <a:off x="576000" y="6254067"/>
            <a:ext cx="4464049" cy="392102"/>
          </a:xfrm>
        </p:spPr>
        <p:txBody>
          <a:bodyPr/>
          <a:lstStyle>
            <a:lvl1pPr marL="0" indent="0">
              <a:spcBef>
                <a:spcPts val="0"/>
              </a:spcBef>
              <a:buNone/>
              <a:defRPr sz="1000"/>
            </a:lvl1pPr>
            <a:lvl2pPr marL="457631" indent="0">
              <a:buNone/>
              <a:defRPr/>
            </a:lvl2pPr>
            <a:lvl3pPr marL="914354" indent="0">
              <a:buNone/>
              <a:defRPr/>
            </a:lvl3pPr>
            <a:lvl4pPr marL="1371530" indent="0">
              <a:buNone/>
              <a:defRPr/>
            </a:lvl4pPr>
            <a:lvl5pPr marL="1828707" indent="0">
              <a:buNone/>
              <a:defRPr/>
            </a:lvl5pPr>
          </a:lstStyle>
          <a:p>
            <a:pPr lvl="0"/>
            <a:r>
              <a:rPr lang="de-DE" dirty="0"/>
              <a:t>Textmasterformat bearbeiten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428801" cy="3053056"/>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522800"/>
            <a:ext cx="2088000" cy="2088000"/>
          </a:xfrm>
          <a:prstGeom prst="rect">
            <a:avLst/>
          </a:prstGeom>
        </p:spPr>
      </p:pic>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52000" y="6176734"/>
            <a:ext cx="2476800" cy="449922"/>
          </a:xfrm>
          <a:prstGeom prst="rect">
            <a:avLst/>
          </a:prstGeom>
        </p:spPr>
      </p:pic>
    </p:spTree>
    <p:extLst>
      <p:ext uri="{BB962C8B-B14F-4D97-AF65-F5344CB8AC3E}">
        <p14:creationId xmlns:p14="http://schemas.microsoft.com/office/powerpoint/2010/main" val="4715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WI_Inhalt_Fließ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marL="0" indent="0">
              <a:spcBef>
                <a:spcPts val="0"/>
              </a:spcBef>
              <a:spcAft>
                <a:spcPts val="1200"/>
              </a:spcAft>
              <a:buFontTx/>
              <a:buNone/>
              <a:defRPr/>
            </a:lvl1pPr>
            <a:lvl2pPr marL="457631" indent="0">
              <a:spcBef>
                <a:spcPts val="0"/>
              </a:spcBef>
              <a:spcAft>
                <a:spcPts val="1200"/>
              </a:spcAft>
              <a:buFontTx/>
              <a:buNone/>
              <a:defRPr/>
            </a:lvl2pPr>
            <a:lvl3pPr marL="914354" indent="0">
              <a:spcBef>
                <a:spcPts val="0"/>
              </a:spcBef>
              <a:spcAft>
                <a:spcPts val="1200"/>
              </a:spcAft>
              <a:buFontTx/>
              <a:buNone/>
              <a:defRPr/>
            </a:lvl3pPr>
            <a:lvl4pPr marL="1371530" indent="0">
              <a:spcBef>
                <a:spcPts val="0"/>
              </a:spcBef>
              <a:spcAft>
                <a:spcPts val="1200"/>
              </a:spcAft>
              <a:buFontTx/>
              <a:buNone/>
              <a:defRPr/>
            </a:lvl4pPr>
            <a:lvl5pPr marL="1828707" indent="0">
              <a:spcBef>
                <a:spcPts val="0"/>
              </a:spcBef>
              <a:spcAft>
                <a:spcPts val="1200"/>
              </a:spcAft>
              <a:buFontTx/>
              <a:buNone/>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088D5AAE-ECFE-40DE-B45A-7BF3FB7F7E57}" type="datetime1">
              <a:rPr lang="de-DE" smtClean="0"/>
              <a:t>11.09.2025</a:t>
            </a:fld>
            <a:endParaRPr lang="de-DE"/>
          </a:p>
        </p:txBody>
      </p:sp>
      <p:sp>
        <p:nvSpPr>
          <p:cNvPr id="5" name="Fußzeilenplatzhalter 4"/>
          <p:cNvSpPr>
            <a:spLocks noGrp="1"/>
          </p:cNvSpPr>
          <p:nvPr>
            <p:ph type="ftr" sz="quarter" idx="11"/>
          </p:nvPr>
        </p:nvSpPr>
        <p:spPr>
          <a:xfrm>
            <a:off x="3632997" y="6426003"/>
            <a:ext cx="7890576" cy="241001"/>
          </a:xfrm>
        </p:spPr>
        <p:txBody>
          <a:bodyPr/>
          <a:lstStyle/>
          <a:p>
            <a:r>
              <a:rPr lang="de-DE" dirty="0"/>
              <a:t>Bernhard Beispiel, Dez. 3.3 – Organisations- und Personalentwicklung</a:t>
            </a:r>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dirty="0"/>
          </a:p>
        </p:txBody>
      </p:sp>
    </p:spTree>
    <p:extLst>
      <p:ext uri="{BB962C8B-B14F-4D97-AF65-F5344CB8AC3E}">
        <p14:creationId xmlns:p14="http://schemas.microsoft.com/office/powerpoint/2010/main" val="13912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WI_Inhalt_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088D5AAE-ECFE-40DE-B45A-7BF3FB7F7E57}" type="datetime1">
              <a:rPr lang="de-DE" smtClean="0"/>
              <a:t>11.09.2025</a:t>
            </a:fld>
            <a:endParaRPr lang="de-DE"/>
          </a:p>
        </p:txBody>
      </p:sp>
      <p:sp>
        <p:nvSpPr>
          <p:cNvPr id="5" name="Fußzeilenplatzhalter 4"/>
          <p:cNvSpPr>
            <a:spLocks noGrp="1"/>
          </p:cNvSpPr>
          <p:nvPr>
            <p:ph type="ftr" sz="quarter" idx="11"/>
          </p:nvPr>
        </p:nvSpPr>
        <p:spPr>
          <a:xfrm>
            <a:off x="3629424" y="6426003"/>
            <a:ext cx="7890576" cy="241001"/>
          </a:xfrm>
        </p:spPr>
        <p:txBody>
          <a:bodyPr/>
          <a:lstStyle/>
          <a:p>
            <a:r>
              <a:rPr lang="de-DE" dirty="0"/>
              <a:t>Bernhard Beispiel, Dez. 3.3 – Organisations- und Personalentwicklung</a:t>
            </a:r>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dirty="0"/>
          </a:p>
        </p:txBody>
      </p:sp>
    </p:spTree>
    <p:extLst>
      <p:ext uri="{BB962C8B-B14F-4D97-AF65-F5344CB8AC3E}">
        <p14:creationId xmlns:p14="http://schemas.microsoft.com/office/powerpoint/2010/main" val="365534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96000" y="1522800"/>
            <a:ext cx="10224000" cy="394032"/>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1296000" y="2088000"/>
            <a:ext cx="10224000" cy="3933287"/>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1967541" y="6426003"/>
            <a:ext cx="1248139" cy="241001"/>
          </a:xfrm>
          <a:prstGeom prst="rect">
            <a:avLst/>
          </a:prstGeom>
        </p:spPr>
        <p:txBody>
          <a:bodyPr vert="horz" lIns="0" tIns="0" rIns="0" bIns="0" rtlCol="0" anchor="t" anchorCtr="0"/>
          <a:lstStyle>
            <a:lvl1pPr algn="l">
              <a:defRPr sz="900">
                <a:solidFill>
                  <a:schemeClr val="accent4"/>
                </a:solidFill>
              </a:defRPr>
            </a:lvl1pPr>
          </a:lstStyle>
          <a:p>
            <a:fld id="{5E779D04-331B-4B08-BFF7-475F2F4F9928}" type="datetime1">
              <a:rPr lang="de-DE" smtClean="0"/>
              <a:pPr/>
              <a:t>11.09.2025</a:t>
            </a:fld>
            <a:endParaRPr lang="de-DE" dirty="0"/>
          </a:p>
        </p:txBody>
      </p:sp>
      <p:sp>
        <p:nvSpPr>
          <p:cNvPr id="5" name="Fußzeilenplatzhalter 4"/>
          <p:cNvSpPr>
            <a:spLocks noGrp="1"/>
          </p:cNvSpPr>
          <p:nvPr>
            <p:ph type="ftr" sz="quarter" idx="3"/>
          </p:nvPr>
        </p:nvSpPr>
        <p:spPr>
          <a:xfrm>
            <a:off x="3629424" y="6426003"/>
            <a:ext cx="7890576" cy="241001"/>
          </a:xfrm>
          <a:prstGeom prst="rect">
            <a:avLst/>
          </a:prstGeom>
        </p:spPr>
        <p:txBody>
          <a:bodyPr vert="horz" lIns="0" tIns="0" rIns="0" bIns="0" rtlCol="0" anchor="t" anchorCtr="0"/>
          <a:lstStyle>
            <a:lvl1pPr algn="r">
              <a:defRPr sz="900" b="1">
                <a:solidFill>
                  <a:schemeClr val="accent4"/>
                </a:solidFill>
              </a:defRPr>
            </a:lvl1pPr>
          </a:lstStyle>
          <a:p>
            <a:r>
              <a:rPr lang="de-DE"/>
              <a:t>Bernhard Beispiel, Dez. 3.3 – Organisations- und Personalentwicklung</a:t>
            </a:r>
            <a:endParaRPr lang="de-DE" dirty="0"/>
          </a:p>
        </p:txBody>
      </p:sp>
      <p:sp>
        <p:nvSpPr>
          <p:cNvPr id="6" name="Foliennummernplatzhalter 5"/>
          <p:cNvSpPr>
            <a:spLocks noGrp="1"/>
          </p:cNvSpPr>
          <p:nvPr>
            <p:ph type="sldNum" sz="quarter" idx="4"/>
          </p:nvPr>
        </p:nvSpPr>
        <p:spPr>
          <a:xfrm>
            <a:off x="1055440" y="6426003"/>
            <a:ext cx="553693" cy="241001"/>
          </a:xfrm>
          <a:prstGeom prst="rect">
            <a:avLst/>
          </a:prstGeom>
        </p:spPr>
        <p:txBody>
          <a:bodyPr vert="horz" lIns="0" tIns="0" rIns="0" bIns="0" rtlCol="0" anchor="t" anchorCtr="0"/>
          <a:lstStyle>
            <a:lvl1pPr algn="l">
              <a:defRPr sz="900" b="1">
                <a:solidFill>
                  <a:schemeClr val="accent4"/>
                </a:solidFill>
              </a:defRPr>
            </a:lvl1pPr>
          </a:lstStyle>
          <a:p>
            <a:fld id="{242EEE4B-4F13-4B3B-896D-98344C2D1A3F}" type="slidenum">
              <a:rPr lang="de-DE" smtClean="0"/>
              <a:pPr/>
              <a:t>‹Nr.›</a:t>
            </a:fld>
            <a:endParaRPr lang="de-DE" dirty="0"/>
          </a:p>
        </p:txBody>
      </p:sp>
      <p:cxnSp>
        <p:nvCxnSpPr>
          <p:cNvPr id="10" name="Gerade Verbindung 9"/>
          <p:cNvCxnSpPr/>
          <p:nvPr userDrawn="1"/>
        </p:nvCxnSpPr>
        <p:spPr>
          <a:xfrm>
            <a:off x="1296000" y="997834"/>
            <a:ext cx="10224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720000" y="6282000"/>
            <a:ext cx="1080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Foliennummernplatzhalter 5"/>
          <p:cNvSpPr txBox="1">
            <a:spLocks/>
          </p:cNvSpPr>
          <p:nvPr userDrawn="1"/>
        </p:nvSpPr>
        <p:spPr>
          <a:xfrm>
            <a:off x="715567" y="6426003"/>
            <a:ext cx="431456" cy="241001"/>
          </a:xfrm>
          <a:prstGeom prst="rect">
            <a:avLst/>
          </a:prstGeom>
        </p:spPr>
        <p:txBody>
          <a:bodyPr vert="horz" lIns="0" tIns="0" rIns="0" bIns="0" rtlCol="0" anchor="t" anchorCtr="0"/>
          <a:lstStyle>
            <a:defPPr>
              <a:defRPr lang="de-DE"/>
            </a:defPPr>
            <a:lvl1pPr marL="0" algn="l" defTabSz="914353" rtl="0" eaLnBrk="1" latinLnBrk="0" hangingPunct="1">
              <a:defRPr sz="900" b="1" kern="1200">
                <a:solidFill>
                  <a:schemeClr val="tx2"/>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r>
              <a:rPr lang="de-DE" sz="900" dirty="0">
                <a:solidFill>
                  <a:schemeClr val="accent4"/>
                </a:solidFill>
              </a:rPr>
              <a:t>Folie</a:t>
            </a:r>
          </a:p>
        </p:txBody>
      </p:sp>
      <p:pic>
        <p:nvPicPr>
          <p:cNvPr id="20" name="Grafik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000" y="579276"/>
            <a:ext cx="2476800" cy="448838"/>
          </a:xfrm>
          <a:prstGeom prst="rect">
            <a:avLst/>
          </a:prstGeom>
        </p:spPr>
      </p:pic>
      <p:sp>
        <p:nvSpPr>
          <p:cNvPr id="12" name="Textplatzhalter 7"/>
          <p:cNvSpPr txBox="1">
            <a:spLocks/>
          </p:cNvSpPr>
          <p:nvPr userDrawn="1"/>
        </p:nvSpPr>
        <p:spPr>
          <a:xfrm>
            <a:off x="6945452" y="759510"/>
            <a:ext cx="4561681" cy="216322"/>
          </a:xfrm>
          <a:prstGeom prst="rect">
            <a:avLst/>
          </a:prstGeom>
        </p:spPr>
        <p:txBody>
          <a:bodyPr lIns="0" tIns="0" rIns="0" bIns="0"/>
          <a:lstStyle>
            <a:lvl1pPr marL="0" indent="0" algn="r" defTabSz="914353" rtl="0" eaLnBrk="1" latinLnBrk="0" hangingPunct="1">
              <a:spcBef>
                <a:spcPct val="20000"/>
              </a:spcBef>
              <a:buClr>
                <a:schemeClr val="accent4"/>
              </a:buClr>
              <a:buFont typeface="Symbol" panose="05050102010706020507" pitchFamily="18" charset="2"/>
              <a:buNone/>
              <a:defRPr sz="1000" b="1" kern="1200" cap="none" baseline="0">
                <a:solidFill>
                  <a:schemeClr val="accent3"/>
                </a:solidFill>
                <a:latin typeface="+mn-lt"/>
                <a:ea typeface="+mn-ea"/>
                <a:cs typeface="+mn-cs"/>
              </a:defRPr>
            </a:lvl1pPr>
            <a:lvl2pPr marL="693143" indent="-235512"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2pPr>
            <a:lvl3pPr marL="1142942" indent="-228588"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3pPr>
            <a:lvl4pPr marL="1600118" indent="-228588"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4pPr>
            <a:lvl5pPr marL="2057295" indent="-228588"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solidFill>
                  <a:schemeClr val="accent4"/>
                </a:solidFill>
              </a:rPr>
              <a:t>Rechtswissenschaftliche </a:t>
            </a:r>
            <a:r>
              <a:rPr lang="de-DE" b="0">
                <a:solidFill>
                  <a:schemeClr val="accent4"/>
                </a:solidFill>
              </a:rPr>
              <a:t>Fakultät</a:t>
            </a:r>
            <a:endParaRPr lang="de-DE" dirty="0">
              <a:solidFill>
                <a:schemeClr val="accent4"/>
              </a:solidFill>
            </a:endParaRPr>
          </a:p>
        </p:txBody>
      </p:sp>
    </p:spTree>
    <p:extLst>
      <p:ext uri="{BB962C8B-B14F-4D97-AF65-F5344CB8AC3E}">
        <p14:creationId xmlns:p14="http://schemas.microsoft.com/office/powerpoint/2010/main" val="31357765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53" rtl="0" eaLnBrk="1" latinLnBrk="0" hangingPunct="1">
        <a:spcBef>
          <a:spcPct val="0"/>
        </a:spcBef>
        <a:buNone/>
        <a:defRPr sz="2200" b="1" kern="1200">
          <a:solidFill>
            <a:schemeClr val="accent4"/>
          </a:solidFill>
          <a:latin typeface="+mj-lt"/>
          <a:ea typeface="+mj-ea"/>
          <a:cs typeface="+mj-cs"/>
        </a:defRPr>
      </a:lvl1pPr>
    </p:titleStyle>
    <p:bodyStyle>
      <a:lvl1pPr marL="250022" indent="-250022"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1pPr>
      <a:lvl2pPr marL="693143" indent="-235512"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2pPr>
      <a:lvl3pPr marL="1142942" indent="-228588"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3pPr>
      <a:lvl4pPr marL="1600118" indent="-228588"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4pPr>
      <a:lvl5pPr marL="2057295" indent="-228588" algn="l" defTabSz="914353" rtl="0" eaLnBrk="1" latinLnBrk="0" hangingPunct="1">
        <a:spcBef>
          <a:spcPct val="20000"/>
        </a:spcBef>
        <a:buClr>
          <a:schemeClr val="accent4"/>
        </a:buClr>
        <a:buFont typeface="Symbol" panose="05050102010706020507" pitchFamily="18" charset="2"/>
        <a:buChar char="-"/>
        <a:defRPr sz="17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register.dpma.d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43872" y="3962739"/>
            <a:ext cx="6628944" cy="1125144"/>
          </a:xfrm>
        </p:spPr>
        <p:txBody>
          <a:bodyPr/>
          <a:lstStyle/>
          <a:p>
            <a:r>
              <a:rPr lang="de-DE" sz="2400" b="1" dirty="0"/>
              <a:t>OER abseits des Urheberrechts</a:t>
            </a:r>
            <a:br>
              <a:rPr lang="de-DE" sz="2400" b="1" dirty="0"/>
            </a:br>
            <a:r>
              <a:rPr lang="de-DE" sz="2400" b="1" dirty="0"/>
              <a:t>Markenrecht, KI und mehr</a:t>
            </a:r>
            <a:br>
              <a:rPr lang="de-DE" sz="2400" b="1" dirty="0"/>
            </a:br>
            <a:r>
              <a:rPr lang="de-DE" sz="2400" b="1" dirty="0"/>
              <a:t>(Markenrecht und Datenschutzrecht)</a:t>
            </a:r>
            <a:br>
              <a:rPr lang="de-DE" sz="2400" b="1" dirty="0"/>
            </a:br>
            <a:br>
              <a:rPr lang="de-DE" sz="2400" dirty="0"/>
            </a:br>
            <a:endParaRPr lang="de-DE" sz="2400" dirty="0"/>
          </a:p>
        </p:txBody>
      </p:sp>
      <p:sp>
        <p:nvSpPr>
          <p:cNvPr id="3" name="Untertitel 2"/>
          <p:cNvSpPr>
            <a:spLocks noGrp="1"/>
          </p:cNvSpPr>
          <p:nvPr>
            <p:ph type="subTitle" idx="1"/>
          </p:nvPr>
        </p:nvSpPr>
        <p:spPr>
          <a:xfrm>
            <a:off x="4945495" y="5301208"/>
            <a:ext cx="7997096" cy="1087508"/>
          </a:xfrm>
        </p:spPr>
        <p:txBody>
          <a:bodyPr/>
          <a:lstStyle/>
          <a:p>
            <a:r>
              <a:rPr lang="de-DE" dirty="0"/>
              <a:t>11. September 2025</a:t>
            </a:r>
          </a:p>
        </p:txBody>
      </p:sp>
      <p:sp>
        <p:nvSpPr>
          <p:cNvPr id="4" name="Textplatzhalter 3">
            <a:extLst>
              <a:ext uri="{FF2B5EF4-FFF2-40B4-BE49-F238E27FC236}">
                <a16:creationId xmlns:a16="http://schemas.microsoft.com/office/drawing/2014/main" id="{B28FBCE4-4B59-334C-EDC1-3A38BDBC502F}"/>
              </a:ext>
            </a:extLst>
          </p:cNvPr>
          <p:cNvSpPr>
            <a:spLocks noGrp="1"/>
          </p:cNvSpPr>
          <p:nvPr>
            <p:ph type="body" sz="quarter" idx="10"/>
          </p:nvPr>
        </p:nvSpPr>
        <p:spPr>
          <a:xfrm>
            <a:off x="576000" y="6076800"/>
            <a:ext cx="4464049" cy="160512"/>
          </a:xfrm>
        </p:spPr>
        <p:txBody>
          <a:bodyPr/>
          <a:lstStyle/>
          <a:p>
            <a:r>
              <a:rPr lang="de-DE" cap="none" dirty="0"/>
              <a:t>Rechtswissenschaftliche </a:t>
            </a:r>
            <a:r>
              <a:rPr lang="de-DE" b="0" cap="none" dirty="0"/>
              <a:t>Fakultät</a:t>
            </a:r>
            <a:endParaRPr lang="de-DE" cap="none" dirty="0"/>
          </a:p>
        </p:txBody>
      </p:sp>
      <p:sp>
        <p:nvSpPr>
          <p:cNvPr id="5" name="Textplatzhalter 4">
            <a:extLst>
              <a:ext uri="{FF2B5EF4-FFF2-40B4-BE49-F238E27FC236}">
                <a16:creationId xmlns:a16="http://schemas.microsoft.com/office/drawing/2014/main" id="{A87BDDD6-75C7-6654-EBEB-22A217E9B22E}"/>
              </a:ext>
            </a:extLst>
          </p:cNvPr>
          <p:cNvSpPr>
            <a:spLocks noGrp="1"/>
          </p:cNvSpPr>
          <p:nvPr>
            <p:ph type="body" sz="quarter" idx="11"/>
          </p:nvPr>
        </p:nvSpPr>
        <p:spPr>
          <a:xfrm>
            <a:off x="576000" y="6254067"/>
            <a:ext cx="4464049" cy="392102"/>
          </a:xfrm>
        </p:spPr>
        <p:txBody>
          <a:bodyPr/>
          <a:lstStyle/>
          <a:p>
            <a:r>
              <a:rPr lang="de-DE" dirty="0"/>
              <a:t>Dipl. Jur. Belinda Feratovic</a:t>
            </a:r>
          </a:p>
          <a:p>
            <a:r>
              <a:rPr lang="de-DE" dirty="0"/>
              <a:t>Akad. Rat Roman Konertz, LL.M., B.Sc.</a:t>
            </a:r>
          </a:p>
        </p:txBody>
      </p:sp>
      <p:pic>
        <p:nvPicPr>
          <p:cNvPr id="6" name="Grafik 5" descr="Ein Bild, das Text, Screenshot, Grafikdesign, Visitenkarte enthält.&#10;&#10;Automatisch generierte Beschreibung">
            <a:extLst>
              <a:ext uri="{FF2B5EF4-FFF2-40B4-BE49-F238E27FC236}">
                <a16:creationId xmlns:a16="http://schemas.microsoft.com/office/drawing/2014/main" id="{C165B434-34FE-3D16-FBB0-B6F331FB0082}"/>
              </a:ext>
            </a:extLst>
          </p:cNvPr>
          <p:cNvPicPr>
            <a:picLocks noChangeAspect="1"/>
          </p:cNvPicPr>
          <p:nvPr/>
        </p:nvPicPr>
        <p:blipFill>
          <a:blip r:embed="rId3">
            <a:extLst>
              <a:ext uri="{28A0092B-C50C-407E-A947-70E740481C1C}">
                <a14:useLocalDpi xmlns:a14="http://schemas.microsoft.com/office/drawing/2010/main" val="0"/>
              </a:ext>
            </a:extLst>
          </a:blip>
          <a:srcRect l="84846" t="87799"/>
          <a:stretch/>
        </p:blipFill>
        <p:spPr>
          <a:xfrm>
            <a:off x="416089" y="3962739"/>
            <a:ext cx="3899746" cy="1766124"/>
          </a:xfrm>
          <a:prstGeom prst="rect">
            <a:avLst/>
          </a:prstGeom>
        </p:spPr>
      </p:pic>
    </p:spTree>
    <p:extLst>
      <p:ext uri="{BB962C8B-B14F-4D97-AF65-F5344CB8AC3E}">
        <p14:creationId xmlns:p14="http://schemas.microsoft.com/office/powerpoint/2010/main" val="28779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82379-9E21-1D5B-0AE9-453AEC30AD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49057C-5BD5-E8C1-8DCA-C9B4E9C7E417}"/>
              </a:ext>
            </a:extLst>
          </p:cNvPr>
          <p:cNvSpPr>
            <a:spLocks noGrp="1"/>
          </p:cNvSpPr>
          <p:nvPr>
            <p:ph type="title"/>
          </p:nvPr>
        </p:nvSpPr>
        <p:spPr/>
        <p:txBody>
          <a:bodyPr/>
          <a:lstStyle/>
          <a:p>
            <a:r>
              <a:rPr lang="de-DE" dirty="0"/>
              <a:t>Wann begehe ich eine Markenrechtsverletzung?</a:t>
            </a:r>
          </a:p>
        </p:txBody>
      </p:sp>
      <p:sp>
        <p:nvSpPr>
          <p:cNvPr id="3" name="Inhaltsplatzhalter 2">
            <a:extLst>
              <a:ext uri="{FF2B5EF4-FFF2-40B4-BE49-F238E27FC236}">
                <a16:creationId xmlns:a16="http://schemas.microsoft.com/office/drawing/2014/main" id="{D46102BD-9DB1-B075-7449-63625884BE21}"/>
              </a:ext>
            </a:extLst>
          </p:cNvPr>
          <p:cNvSpPr>
            <a:spLocks noGrp="1"/>
          </p:cNvSpPr>
          <p:nvPr>
            <p:ph idx="1"/>
          </p:nvPr>
        </p:nvSpPr>
        <p:spPr>
          <a:xfrm>
            <a:off x="1296000" y="2088000"/>
            <a:ext cx="10224000" cy="4149312"/>
          </a:xfrm>
        </p:spPr>
        <p:txBody>
          <a:bodyPr/>
          <a:lstStyle/>
          <a:p>
            <a:r>
              <a:rPr lang="de-DE" dirty="0"/>
              <a:t>(3) </a:t>
            </a:r>
            <a:r>
              <a:rPr lang="de-DE" u="sng" dirty="0"/>
              <a:t>Verwendung im geschäftlichen Verkehr</a:t>
            </a:r>
          </a:p>
          <a:p>
            <a:pPr lvl="1"/>
            <a:r>
              <a:rPr lang="de-DE" dirty="0"/>
              <a:t>„Benutzung im Zusammenhang mit einer auf einen wirtschaftlichen Vorteil gerichteten kommerziellen Tätigkeit und nicht im privaten Bereich erfolgt“ =&gt; </a:t>
            </a:r>
            <a:r>
              <a:rPr lang="de-DE" b="1" dirty="0"/>
              <a:t>Wird weit auslegt</a:t>
            </a:r>
          </a:p>
          <a:p>
            <a:pPr lvl="1"/>
            <a:r>
              <a:rPr lang="de-DE" dirty="0"/>
              <a:t>Kann bei Hochschulen und Bildungseinrichtungen erfüllt sein: Insbesondere Hochschulmarketing</a:t>
            </a:r>
          </a:p>
          <a:p>
            <a:pPr lvl="1"/>
            <a:r>
              <a:rPr lang="de-DE" u="sng" dirty="0"/>
              <a:t>Nicht aber bei</a:t>
            </a:r>
          </a:p>
          <a:p>
            <a:pPr lvl="2"/>
            <a:r>
              <a:rPr lang="de-DE" dirty="0"/>
              <a:t>Rein wissenschaftlichen Tätigkeiten</a:t>
            </a:r>
          </a:p>
          <a:p>
            <a:pPr lvl="2"/>
            <a:r>
              <a:rPr lang="de-DE" dirty="0"/>
              <a:t>Bestimmbar begrenzter Kreis von Adressaten</a:t>
            </a:r>
          </a:p>
          <a:p>
            <a:pPr lvl="2"/>
            <a:r>
              <a:rPr lang="de-DE" dirty="0"/>
              <a:t>Lehrtätigkeit mit Auseinandersetzung</a:t>
            </a:r>
          </a:p>
          <a:p>
            <a:pPr lvl="1"/>
            <a:r>
              <a:rPr lang="de-DE" dirty="0"/>
              <a:t>Aber: Verwendung in OER kann als geschäftliche Tätigkeit gesehen werden, wenn das Zeichen der </a:t>
            </a:r>
            <a:r>
              <a:rPr lang="de-DE" b="1" dirty="0"/>
              <a:t>Kennzeichnung des OER-Projekts an sich </a:t>
            </a:r>
            <a:r>
              <a:rPr lang="de-DE" dirty="0"/>
              <a:t>dient und nicht lehrenden Erläuterung oder Illustration</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1DBACC73-C770-7D19-ADB5-E0CD078EC606}"/>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44D486FE-9620-E82F-EAB5-93DBF9CBB9A3}"/>
              </a:ext>
            </a:extLst>
          </p:cNvPr>
          <p:cNvSpPr>
            <a:spLocks noGrp="1"/>
          </p:cNvSpPr>
          <p:nvPr>
            <p:ph type="sldNum" sz="quarter" idx="12"/>
          </p:nvPr>
        </p:nvSpPr>
        <p:spPr/>
        <p:txBody>
          <a:bodyPr/>
          <a:lstStyle/>
          <a:p>
            <a:fld id="{242EEE4B-4F13-4B3B-896D-98344C2D1A3F}" type="slidenum">
              <a:rPr lang="de-DE" smtClean="0"/>
              <a:t>10</a:t>
            </a:fld>
            <a:endParaRPr lang="de-DE" dirty="0"/>
          </a:p>
        </p:txBody>
      </p:sp>
    </p:spTree>
    <p:extLst>
      <p:ext uri="{BB962C8B-B14F-4D97-AF65-F5344CB8AC3E}">
        <p14:creationId xmlns:p14="http://schemas.microsoft.com/office/powerpoint/2010/main" val="208664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69D6-41DD-7973-8F85-7B4106DFDF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B6A7A9-1036-7783-93A9-8A9430CEC1EF}"/>
              </a:ext>
            </a:extLst>
          </p:cNvPr>
          <p:cNvSpPr>
            <a:spLocks noGrp="1"/>
          </p:cNvSpPr>
          <p:nvPr>
            <p:ph type="title"/>
          </p:nvPr>
        </p:nvSpPr>
        <p:spPr/>
        <p:txBody>
          <a:bodyPr/>
          <a:lstStyle/>
          <a:p>
            <a:r>
              <a:rPr lang="de-DE" dirty="0"/>
              <a:t>Wann begehe ich eine Markenrechtsverletzung?</a:t>
            </a:r>
          </a:p>
        </p:txBody>
      </p:sp>
      <p:sp>
        <p:nvSpPr>
          <p:cNvPr id="3" name="Inhaltsplatzhalter 2">
            <a:extLst>
              <a:ext uri="{FF2B5EF4-FFF2-40B4-BE49-F238E27FC236}">
                <a16:creationId xmlns:a16="http://schemas.microsoft.com/office/drawing/2014/main" id="{AB0FAA5C-5333-FF17-B0D7-173FF0694B61}"/>
              </a:ext>
            </a:extLst>
          </p:cNvPr>
          <p:cNvSpPr>
            <a:spLocks noGrp="1"/>
          </p:cNvSpPr>
          <p:nvPr>
            <p:ph idx="1"/>
          </p:nvPr>
        </p:nvSpPr>
        <p:spPr>
          <a:xfrm>
            <a:off x="1296000" y="2088000"/>
            <a:ext cx="10224000" cy="4149312"/>
          </a:xfrm>
        </p:spPr>
        <p:txBody>
          <a:bodyPr/>
          <a:lstStyle/>
          <a:p>
            <a:r>
              <a:rPr lang="de-DE" dirty="0"/>
              <a:t>(4) </a:t>
            </a:r>
            <a:r>
              <a:rPr lang="de-DE" u="sng" dirty="0"/>
              <a:t>Markenmäßige Verwendung</a:t>
            </a:r>
          </a:p>
          <a:p>
            <a:pPr lvl="1"/>
            <a:r>
              <a:rPr lang="de-DE" dirty="0"/>
              <a:t>Verwendung zur Kennzeichnung von Waren und Dienstleistungen mit Beeinträchtigung der Funktion der Marke</a:t>
            </a:r>
          </a:p>
          <a:p>
            <a:pPr lvl="1"/>
            <a:r>
              <a:rPr lang="de-DE" dirty="0"/>
              <a:t>Zuvorderst: Kennzeichnung zur Herkunft; aber auch: Marketing, Kommunikation, Qualitätsversprechen</a:t>
            </a:r>
          </a:p>
          <a:p>
            <a:pPr lvl="1"/>
            <a:r>
              <a:rPr lang="de-DE" b="1" dirty="0"/>
              <a:t>Auseinandersetzung mit dem Zeichen ist keine markenmäßige Verwendung</a:t>
            </a:r>
          </a:p>
          <a:p>
            <a:r>
              <a:rPr lang="de-DE" u="sng" dirty="0"/>
              <a:t>Rechtsfolgen</a:t>
            </a:r>
            <a:r>
              <a:rPr lang="de-DE" dirty="0"/>
              <a:t>: insbesondere Unterlassung, Vernichtung, Schadenersatz</a:t>
            </a:r>
          </a:p>
          <a:p>
            <a:r>
              <a:rPr lang="de-DE" u="sng" dirty="0"/>
              <a:t>Folge</a:t>
            </a:r>
            <a:r>
              <a:rPr lang="de-DE" dirty="0"/>
              <a:t>: Die reine Wiedergabe ohne das auf eine Herkunft geschlossen werden kann, ist i.d.R. zulässig.</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939DDB13-9CCF-FD9D-BD97-6F6A420B4249}"/>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160B38F0-94B9-27D9-CB7B-A80BF1AE3045}"/>
              </a:ext>
            </a:extLst>
          </p:cNvPr>
          <p:cNvSpPr>
            <a:spLocks noGrp="1"/>
          </p:cNvSpPr>
          <p:nvPr>
            <p:ph type="sldNum" sz="quarter" idx="12"/>
          </p:nvPr>
        </p:nvSpPr>
        <p:spPr/>
        <p:txBody>
          <a:bodyPr/>
          <a:lstStyle/>
          <a:p>
            <a:fld id="{242EEE4B-4F13-4B3B-896D-98344C2D1A3F}" type="slidenum">
              <a:rPr lang="de-DE" smtClean="0"/>
              <a:t>11</a:t>
            </a:fld>
            <a:endParaRPr lang="de-DE" dirty="0"/>
          </a:p>
        </p:txBody>
      </p:sp>
    </p:spTree>
    <p:extLst>
      <p:ext uri="{BB962C8B-B14F-4D97-AF65-F5344CB8AC3E}">
        <p14:creationId xmlns:p14="http://schemas.microsoft.com/office/powerpoint/2010/main" val="176175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672ED-0C24-F5B0-D098-B202F27ADB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DA6561-0092-33A8-671C-CD5AA7009C29}"/>
              </a:ext>
            </a:extLst>
          </p:cNvPr>
          <p:cNvSpPr>
            <a:spLocks noGrp="1"/>
          </p:cNvSpPr>
          <p:nvPr>
            <p:ph type="title"/>
          </p:nvPr>
        </p:nvSpPr>
        <p:spPr/>
        <p:txBody>
          <a:bodyPr/>
          <a:lstStyle/>
          <a:p>
            <a:r>
              <a:rPr lang="de-DE" dirty="0"/>
              <a:t>Weiteres</a:t>
            </a:r>
          </a:p>
        </p:txBody>
      </p:sp>
      <p:sp>
        <p:nvSpPr>
          <p:cNvPr id="3" name="Inhaltsplatzhalter 2">
            <a:extLst>
              <a:ext uri="{FF2B5EF4-FFF2-40B4-BE49-F238E27FC236}">
                <a16:creationId xmlns:a16="http://schemas.microsoft.com/office/drawing/2014/main" id="{445AF51C-8798-8A54-096F-B3F406941DF2}"/>
              </a:ext>
            </a:extLst>
          </p:cNvPr>
          <p:cNvSpPr>
            <a:spLocks noGrp="1"/>
          </p:cNvSpPr>
          <p:nvPr>
            <p:ph idx="1"/>
          </p:nvPr>
        </p:nvSpPr>
        <p:spPr/>
        <p:txBody>
          <a:bodyPr/>
          <a:lstStyle/>
          <a:p>
            <a:r>
              <a:rPr lang="de-DE" dirty="0"/>
              <a:t>Markenrechte sind frei übertragbar</a:t>
            </a:r>
          </a:p>
          <a:p>
            <a:r>
              <a:rPr lang="de-DE" dirty="0"/>
              <a:t>Markenrechte werden durch übliche OER-Lizenzen nicht erfasst, Lizenzen stellen auf das Urheberrecht ab:</a:t>
            </a:r>
          </a:p>
          <a:p>
            <a:pPr lvl="1"/>
            <a:r>
              <a:rPr lang="de-DE" dirty="0"/>
              <a:t>CC: „Patent- und Kennzeichenrechte werden durch die vorliegende Public License nicht lizenziert.“</a:t>
            </a:r>
          </a:p>
          <a:p>
            <a:r>
              <a:rPr lang="de-DE" dirty="0"/>
              <a:t>Bei Wiedergabe einer Marken in einem Nachschlagewerk besteht beim Verdacht der Entstehung einer Gattungsbezeichnung der Anspruch des Inhabers auf Nennen das Markeneigenschaft (§ 16 Abs. 1 MarkenG)</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7900F44F-89FE-E967-481E-53234C36C021}"/>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5D34A7D1-22A7-112E-E79A-D873D458DF1B}"/>
              </a:ext>
            </a:extLst>
          </p:cNvPr>
          <p:cNvSpPr>
            <a:spLocks noGrp="1"/>
          </p:cNvSpPr>
          <p:nvPr>
            <p:ph type="sldNum" sz="quarter" idx="12"/>
          </p:nvPr>
        </p:nvSpPr>
        <p:spPr/>
        <p:txBody>
          <a:bodyPr/>
          <a:lstStyle/>
          <a:p>
            <a:fld id="{242EEE4B-4F13-4B3B-896D-98344C2D1A3F}" type="slidenum">
              <a:rPr lang="de-DE" smtClean="0"/>
              <a:t>12</a:t>
            </a:fld>
            <a:endParaRPr lang="de-DE" dirty="0"/>
          </a:p>
        </p:txBody>
      </p:sp>
    </p:spTree>
    <p:extLst>
      <p:ext uri="{BB962C8B-B14F-4D97-AF65-F5344CB8AC3E}">
        <p14:creationId xmlns:p14="http://schemas.microsoft.com/office/powerpoint/2010/main" val="123184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727B9-31B3-7C66-08B1-69DFCEBBCA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E7BD8A-4372-E03E-8BC0-6A03727C1267}"/>
              </a:ext>
            </a:extLst>
          </p:cNvPr>
          <p:cNvSpPr>
            <a:spLocks noGrp="1"/>
          </p:cNvSpPr>
          <p:nvPr>
            <p:ph type="title"/>
          </p:nvPr>
        </p:nvSpPr>
        <p:spPr/>
        <p:txBody>
          <a:bodyPr/>
          <a:lstStyle/>
          <a:p>
            <a:r>
              <a:rPr lang="de-DE" dirty="0"/>
              <a:t>Auswirkungen von Künstlicher Intelligenz</a:t>
            </a:r>
          </a:p>
        </p:txBody>
      </p:sp>
      <p:sp>
        <p:nvSpPr>
          <p:cNvPr id="4" name="Datumsplatzhalter 3">
            <a:extLst>
              <a:ext uri="{FF2B5EF4-FFF2-40B4-BE49-F238E27FC236}">
                <a16:creationId xmlns:a16="http://schemas.microsoft.com/office/drawing/2014/main" id="{5189B13A-4F61-E89D-0003-696F12671E43}"/>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BD173ABC-7720-78F4-BAF2-3D6006070CEF}"/>
              </a:ext>
            </a:extLst>
          </p:cNvPr>
          <p:cNvSpPr>
            <a:spLocks noGrp="1"/>
          </p:cNvSpPr>
          <p:nvPr>
            <p:ph type="sldNum" sz="quarter" idx="12"/>
          </p:nvPr>
        </p:nvSpPr>
        <p:spPr/>
        <p:txBody>
          <a:bodyPr/>
          <a:lstStyle/>
          <a:p>
            <a:fld id="{242EEE4B-4F13-4B3B-896D-98344C2D1A3F}" type="slidenum">
              <a:rPr lang="de-DE" smtClean="0"/>
              <a:t>13</a:t>
            </a:fld>
            <a:endParaRPr lang="de-DE" dirty="0"/>
          </a:p>
        </p:txBody>
      </p:sp>
      <p:pic>
        <p:nvPicPr>
          <p:cNvPr id="5" name="Grafik 4">
            <a:extLst>
              <a:ext uri="{FF2B5EF4-FFF2-40B4-BE49-F238E27FC236}">
                <a16:creationId xmlns:a16="http://schemas.microsoft.com/office/drawing/2014/main" id="{78CBD5E1-C7E7-8E02-3441-36AA1868E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598" y="1988840"/>
            <a:ext cx="4221088" cy="4221088"/>
          </a:xfrm>
          <a:prstGeom prst="rect">
            <a:avLst/>
          </a:prstGeom>
        </p:spPr>
      </p:pic>
      <p:pic>
        <p:nvPicPr>
          <p:cNvPr id="7" name="Grafik 6">
            <a:extLst>
              <a:ext uri="{FF2B5EF4-FFF2-40B4-BE49-F238E27FC236}">
                <a16:creationId xmlns:a16="http://schemas.microsoft.com/office/drawing/2014/main" id="{DEAA27C4-249C-E9AC-EE9A-929732EF8E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8048" y="1988840"/>
            <a:ext cx="4221088" cy="4221088"/>
          </a:xfrm>
          <a:prstGeom prst="rect">
            <a:avLst/>
          </a:prstGeom>
        </p:spPr>
      </p:pic>
    </p:spTree>
    <p:extLst>
      <p:ext uri="{BB962C8B-B14F-4D97-AF65-F5344CB8AC3E}">
        <p14:creationId xmlns:p14="http://schemas.microsoft.com/office/powerpoint/2010/main" val="55324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E262-8995-DB83-D4DE-2626F25F37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174E16-4DBF-4188-128B-E7DF79DE10F8}"/>
              </a:ext>
            </a:extLst>
          </p:cNvPr>
          <p:cNvSpPr>
            <a:spLocks noGrp="1"/>
          </p:cNvSpPr>
          <p:nvPr>
            <p:ph type="title"/>
          </p:nvPr>
        </p:nvSpPr>
        <p:spPr/>
        <p:txBody>
          <a:bodyPr/>
          <a:lstStyle/>
          <a:p>
            <a:r>
              <a:rPr lang="de-DE" dirty="0"/>
              <a:t>Auswirkungen von Künstlicher Intelligenz</a:t>
            </a:r>
          </a:p>
        </p:txBody>
      </p:sp>
      <p:sp>
        <p:nvSpPr>
          <p:cNvPr id="3" name="Inhaltsplatzhalter 2">
            <a:extLst>
              <a:ext uri="{FF2B5EF4-FFF2-40B4-BE49-F238E27FC236}">
                <a16:creationId xmlns:a16="http://schemas.microsoft.com/office/drawing/2014/main" id="{84BBD3F1-FEEA-64F8-D384-AECDD329D67A}"/>
              </a:ext>
            </a:extLst>
          </p:cNvPr>
          <p:cNvSpPr>
            <a:spLocks noGrp="1"/>
          </p:cNvSpPr>
          <p:nvPr>
            <p:ph idx="1"/>
          </p:nvPr>
        </p:nvSpPr>
        <p:spPr/>
        <p:txBody>
          <a:bodyPr/>
          <a:lstStyle/>
          <a:p>
            <a:r>
              <a:rPr lang="de-DE" dirty="0"/>
              <a:t>Verwendung von Marken im </a:t>
            </a:r>
            <a:r>
              <a:rPr lang="de-DE" b="1" dirty="0"/>
              <a:t>Training</a:t>
            </a:r>
            <a:r>
              <a:rPr lang="de-DE" dirty="0"/>
              <a:t> und der </a:t>
            </a:r>
            <a:r>
              <a:rPr lang="de-DE" b="1" dirty="0"/>
              <a:t>Eingabe</a:t>
            </a:r>
            <a:r>
              <a:rPr lang="de-DE" dirty="0"/>
              <a:t> unproblematisch</a:t>
            </a:r>
          </a:p>
          <a:p>
            <a:pPr lvl="1"/>
            <a:r>
              <a:rPr lang="de-DE" dirty="0"/>
              <a:t>=&gt; keine markenmäßige Verwendung</a:t>
            </a:r>
          </a:p>
          <a:p>
            <a:r>
              <a:rPr lang="de-DE" dirty="0"/>
              <a:t>Wiedergabe von Marken als </a:t>
            </a:r>
            <a:r>
              <a:rPr lang="de-DE" b="1" dirty="0"/>
              <a:t>Ausgabe</a:t>
            </a:r>
            <a:r>
              <a:rPr lang="de-DE" dirty="0"/>
              <a:t> weitestgehend unproblematisch</a:t>
            </a:r>
          </a:p>
          <a:p>
            <a:pPr lvl="1"/>
            <a:r>
              <a:rPr lang="de-DE" u="sng" dirty="0"/>
              <a:t>Ausnahme</a:t>
            </a:r>
            <a:r>
              <a:rPr lang="de-DE" dirty="0"/>
              <a:t>: Ausgabe wird als Herkunftsnachweis der KI verstanden (unwahrscheinlicher Fall)</a:t>
            </a:r>
          </a:p>
          <a:p>
            <a:pPr lvl="1"/>
            <a:r>
              <a:rPr lang="de-DE" u="sng" dirty="0"/>
              <a:t>Ausnahme</a:t>
            </a:r>
            <a:r>
              <a:rPr lang="de-DE" dirty="0"/>
              <a:t>: Losgelöste markenmäßige Verwendung oder der Nachbau der Ausgabe</a:t>
            </a:r>
          </a:p>
          <a:p>
            <a:r>
              <a:rPr lang="de-DE" dirty="0"/>
              <a:t>Ausgaben von KI können markenrechtlich geschützt werden, </a:t>
            </a:r>
            <a:r>
              <a:rPr lang="de-DE" b="1" dirty="0"/>
              <a:t>kein menschlicher Schöpfer notwendig</a:t>
            </a:r>
          </a:p>
          <a:p>
            <a:r>
              <a:rPr lang="de-DE" dirty="0"/>
              <a:t>Problematisch sind KI-Systeme die Entscheidungen von Menschen bei Auswahl von Markenprodukten beeinflussen =&gt; Kein OER-Problem</a:t>
            </a:r>
          </a:p>
          <a:p>
            <a:r>
              <a:rPr lang="de-DE" dirty="0"/>
              <a:t>Weitere Informationen: </a:t>
            </a:r>
            <a:r>
              <a:rPr lang="de-DE" i="1" dirty="0"/>
              <a:t>Konertz</a:t>
            </a:r>
            <a:r>
              <a:rPr lang="de-DE" dirty="0"/>
              <a:t>, in: </a:t>
            </a:r>
            <a:r>
              <a:rPr lang="de-DE" i="1" dirty="0" err="1"/>
              <a:t>Dornis</a:t>
            </a:r>
            <a:r>
              <a:rPr lang="de-DE" i="1" dirty="0"/>
              <a:t>/Eichelberger/</a:t>
            </a:r>
            <a:r>
              <a:rPr lang="de-DE" i="1" dirty="0" err="1"/>
              <a:t>Seckelmann</a:t>
            </a:r>
            <a:r>
              <a:rPr lang="de-DE" dirty="0"/>
              <a:t>, </a:t>
            </a:r>
            <a:r>
              <a:rPr lang="de-DE" dirty="0" err="1"/>
              <a:t>StichwortKommentar</a:t>
            </a:r>
            <a:r>
              <a:rPr lang="de-DE" dirty="0"/>
              <a:t> Künstliche Intelligenz, Stichwort: Markenrecht, Baden-Baden 2025 (im Erscheinen)</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25D40071-64D5-0F74-393C-7D463F59B609}"/>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B78BC38D-983C-2D0F-1C79-DFAB213553BF}"/>
              </a:ext>
            </a:extLst>
          </p:cNvPr>
          <p:cNvSpPr>
            <a:spLocks noGrp="1"/>
          </p:cNvSpPr>
          <p:nvPr>
            <p:ph type="sldNum" sz="quarter" idx="12"/>
          </p:nvPr>
        </p:nvSpPr>
        <p:spPr/>
        <p:txBody>
          <a:bodyPr/>
          <a:lstStyle/>
          <a:p>
            <a:fld id="{242EEE4B-4F13-4B3B-896D-98344C2D1A3F}" type="slidenum">
              <a:rPr lang="de-DE" smtClean="0"/>
              <a:t>14</a:t>
            </a:fld>
            <a:endParaRPr lang="de-DE" dirty="0"/>
          </a:p>
        </p:txBody>
      </p:sp>
    </p:spTree>
    <p:extLst>
      <p:ext uri="{BB962C8B-B14F-4D97-AF65-F5344CB8AC3E}">
        <p14:creationId xmlns:p14="http://schemas.microsoft.com/office/powerpoint/2010/main" val="42770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E529-82F1-9BB8-D304-FEC9B3186F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65D398-43EE-54C7-1DE8-7AEE1B1AB951}"/>
              </a:ext>
            </a:extLst>
          </p:cNvPr>
          <p:cNvSpPr>
            <a:spLocks noGrp="1"/>
          </p:cNvSpPr>
          <p:nvPr>
            <p:ph type="title"/>
          </p:nvPr>
        </p:nvSpPr>
        <p:spPr>
          <a:xfrm>
            <a:off x="1296000" y="3276000"/>
            <a:ext cx="10224000" cy="394032"/>
          </a:xfrm>
        </p:spPr>
        <p:txBody>
          <a:bodyPr/>
          <a:lstStyle/>
          <a:p>
            <a:pPr algn="ctr"/>
            <a:r>
              <a:rPr lang="de-DE" dirty="0"/>
              <a:t>Datenschutzrecht</a:t>
            </a:r>
          </a:p>
        </p:txBody>
      </p:sp>
      <p:sp>
        <p:nvSpPr>
          <p:cNvPr id="4" name="Datumsplatzhalter 3">
            <a:extLst>
              <a:ext uri="{FF2B5EF4-FFF2-40B4-BE49-F238E27FC236}">
                <a16:creationId xmlns:a16="http://schemas.microsoft.com/office/drawing/2014/main" id="{0A53F89E-395B-A460-7630-27C35BA12E92}"/>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442A38F4-A90F-BF5C-63CA-B062ADAF9C28}"/>
              </a:ext>
            </a:extLst>
          </p:cNvPr>
          <p:cNvSpPr>
            <a:spLocks noGrp="1"/>
          </p:cNvSpPr>
          <p:nvPr>
            <p:ph type="sldNum" sz="quarter" idx="12"/>
          </p:nvPr>
        </p:nvSpPr>
        <p:spPr/>
        <p:txBody>
          <a:bodyPr/>
          <a:lstStyle/>
          <a:p>
            <a:fld id="{242EEE4B-4F13-4B3B-896D-98344C2D1A3F}" type="slidenum">
              <a:rPr lang="de-DE" smtClean="0"/>
              <a:t>15</a:t>
            </a:fld>
            <a:endParaRPr lang="de-DE" dirty="0"/>
          </a:p>
        </p:txBody>
      </p:sp>
    </p:spTree>
    <p:extLst>
      <p:ext uri="{BB962C8B-B14F-4D97-AF65-F5344CB8AC3E}">
        <p14:creationId xmlns:p14="http://schemas.microsoft.com/office/powerpoint/2010/main" val="119360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09520-E81E-3C96-14FC-0680EECFA7D7}"/>
              </a:ext>
            </a:extLst>
          </p:cNvPr>
          <p:cNvSpPr>
            <a:spLocks noGrp="1"/>
          </p:cNvSpPr>
          <p:nvPr>
            <p:ph type="title"/>
          </p:nvPr>
        </p:nvSpPr>
        <p:spPr/>
        <p:txBody>
          <a:bodyPr/>
          <a:lstStyle/>
          <a:p>
            <a:r>
              <a:rPr lang="de-DE" dirty="0"/>
              <a:t>Datenschutz - Grundlagen</a:t>
            </a:r>
          </a:p>
        </p:txBody>
      </p:sp>
      <p:sp>
        <p:nvSpPr>
          <p:cNvPr id="3" name="Inhaltsplatzhalter 2">
            <a:extLst>
              <a:ext uri="{FF2B5EF4-FFF2-40B4-BE49-F238E27FC236}">
                <a16:creationId xmlns:a16="http://schemas.microsoft.com/office/drawing/2014/main" id="{10547677-0982-71EE-2346-F74B786B9EA2}"/>
              </a:ext>
            </a:extLst>
          </p:cNvPr>
          <p:cNvSpPr>
            <a:spLocks noGrp="1"/>
          </p:cNvSpPr>
          <p:nvPr>
            <p:ph idx="1"/>
          </p:nvPr>
        </p:nvSpPr>
        <p:spPr/>
        <p:txBody>
          <a:bodyPr/>
          <a:lstStyle/>
          <a:p>
            <a:pPr marL="285750" indent="-285750">
              <a:buFont typeface="Symbol" pitchFamily="2" charset="2"/>
              <a:buChar char="-"/>
            </a:pPr>
            <a:r>
              <a:rPr lang="de-DE" dirty="0"/>
              <a:t>Datenschutz = </a:t>
            </a:r>
            <a:r>
              <a:rPr lang="de-DE" b="1" dirty="0"/>
              <a:t>Schutz personenbezogener Daten </a:t>
            </a:r>
            <a:r>
              <a:rPr lang="de-DE" dirty="0"/>
              <a:t>(DSGVO als Rechtsrahmen)</a:t>
            </a:r>
          </a:p>
          <a:p>
            <a:pPr marL="743381" lvl="1" indent="-285750">
              <a:buFont typeface="Symbol" pitchFamily="2" charset="2"/>
              <a:buChar char="-"/>
            </a:pPr>
            <a:r>
              <a:rPr lang="de-DE" b="1" dirty="0"/>
              <a:t>Personenbezogene Daten</a:t>
            </a:r>
            <a:r>
              <a:rPr lang="de-DE" dirty="0"/>
              <a:t> = alle Informationen, die sich auf eine identifizierte oder identifizierbare natürliche Person beziehen</a:t>
            </a:r>
          </a:p>
          <a:p>
            <a:pPr marL="743381" lvl="1" indent="-285750">
              <a:buFont typeface="Symbol" pitchFamily="2" charset="2"/>
              <a:buChar char="-"/>
            </a:pPr>
            <a:r>
              <a:rPr lang="de-DE" b="1" dirty="0"/>
              <a:t>Verantwortlicher</a:t>
            </a:r>
            <a:r>
              <a:rPr lang="de-DE" dirty="0"/>
              <a:t> = natürliche oder juristische Person, Behörde, Einrichtung oder andere Stelle, die allein oder gemeinsam mit anderen über die Zwecke und Mittel der Verarbeitung von personenbezogenen Daten entscheidet</a:t>
            </a:r>
          </a:p>
          <a:p>
            <a:pPr marL="743381" lvl="1" indent="-285750">
              <a:buFont typeface="Symbol" pitchFamily="2" charset="2"/>
              <a:buChar char="-"/>
            </a:pPr>
            <a:r>
              <a:rPr lang="de-DE" b="1" dirty="0"/>
              <a:t>Verarbeitung</a:t>
            </a:r>
            <a:r>
              <a:rPr lang="de-DE" dirty="0"/>
              <a:t> = jeden mit oder ohne Hilfe automatisierter Verfahren ausgeführten Vorgang oder jede solche Vorgangsreihe im Zusammenhang mit personenbezogenen Daten wie das Erheben, das Erfassen, die Organisation, das Ordnen, die Speicherung, die Anpassung oder Veränderung, das Auslesen, das Abfragen, die Verwendung, die Offenlegung durch Übermittlung, Verbreitung oder eine andere Form der Bereitstellung, den Abgleich oder die Verknüpfung, die Einschränkung, das Löschen oder die Vernichtung</a:t>
            </a:r>
          </a:p>
          <a:p>
            <a:pPr marL="285750" indent="-285750">
              <a:buFont typeface="Symbol" pitchFamily="2" charset="2"/>
              <a:buChar char="-"/>
            </a:pPr>
            <a:r>
              <a:rPr lang="de-DE" b="1" u="sng" dirty="0"/>
              <a:t>Schnittpunkt zu OER</a:t>
            </a:r>
            <a:r>
              <a:rPr lang="de-DE" dirty="0"/>
              <a:t>: Nutzung und Veröffentlichung von OER darf </a:t>
            </a:r>
            <a:r>
              <a:rPr lang="de-DE" b="1" dirty="0"/>
              <a:t>keine personenbezogenen Daten </a:t>
            </a:r>
            <a:r>
              <a:rPr lang="de-DE" dirty="0"/>
              <a:t>verletzen</a:t>
            </a:r>
          </a:p>
          <a:p>
            <a:endParaRPr lang="de-DE" dirty="0"/>
          </a:p>
        </p:txBody>
      </p:sp>
      <p:sp>
        <p:nvSpPr>
          <p:cNvPr id="4" name="Datumsplatzhalter 3">
            <a:extLst>
              <a:ext uri="{FF2B5EF4-FFF2-40B4-BE49-F238E27FC236}">
                <a16:creationId xmlns:a16="http://schemas.microsoft.com/office/drawing/2014/main" id="{E6B8B5A1-9CE6-34AE-26BD-6431E165F622}"/>
              </a:ext>
            </a:extLst>
          </p:cNvPr>
          <p:cNvSpPr>
            <a:spLocks noGrp="1"/>
          </p:cNvSpPr>
          <p:nvPr>
            <p:ph type="dt" sz="half" idx="10"/>
          </p:nvPr>
        </p:nvSpPr>
        <p:spPr/>
        <p:txBody>
          <a:bodyPr/>
          <a:lstStyle/>
          <a:p>
            <a:fld id="{088D5AAE-ECFE-40DE-B45A-7BF3FB7F7E57}" type="datetime1">
              <a:rPr lang="de-DE" smtClean="0"/>
              <a:t>11.09.2025</a:t>
            </a:fld>
            <a:endParaRPr lang="de-DE"/>
          </a:p>
        </p:txBody>
      </p:sp>
      <p:sp>
        <p:nvSpPr>
          <p:cNvPr id="6" name="Foliennummernplatzhalter 5">
            <a:extLst>
              <a:ext uri="{FF2B5EF4-FFF2-40B4-BE49-F238E27FC236}">
                <a16:creationId xmlns:a16="http://schemas.microsoft.com/office/drawing/2014/main" id="{CA03E81A-3956-8E7E-6A53-EF958F6A4E4F}"/>
              </a:ext>
            </a:extLst>
          </p:cNvPr>
          <p:cNvSpPr>
            <a:spLocks noGrp="1"/>
          </p:cNvSpPr>
          <p:nvPr>
            <p:ph type="sldNum" sz="quarter" idx="12"/>
          </p:nvPr>
        </p:nvSpPr>
        <p:spPr/>
        <p:txBody>
          <a:bodyPr/>
          <a:lstStyle/>
          <a:p>
            <a:fld id="{242EEE4B-4F13-4B3B-896D-98344C2D1A3F}" type="slidenum">
              <a:rPr lang="de-DE" smtClean="0"/>
              <a:t>16</a:t>
            </a:fld>
            <a:endParaRPr lang="de-DE" dirty="0"/>
          </a:p>
        </p:txBody>
      </p:sp>
    </p:spTree>
    <p:extLst>
      <p:ext uri="{BB962C8B-B14F-4D97-AF65-F5344CB8AC3E}">
        <p14:creationId xmlns:p14="http://schemas.microsoft.com/office/powerpoint/2010/main" val="236626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A195-36F5-F9FB-CF5A-49F0BEE35240}"/>
              </a:ext>
            </a:extLst>
          </p:cNvPr>
          <p:cNvSpPr>
            <a:spLocks noGrp="1"/>
          </p:cNvSpPr>
          <p:nvPr>
            <p:ph type="title"/>
          </p:nvPr>
        </p:nvSpPr>
        <p:spPr/>
        <p:txBody>
          <a:bodyPr/>
          <a:lstStyle/>
          <a:p>
            <a:r>
              <a:rPr lang="de-DE" dirty="0"/>
              <a:t>Datenschutz – Voraussetzungen für eine rechtmäßige Verarbeitung </a:t>
            </a:r>
          </a:p>
        </p:txBody>
      </p:sp>
      <p:sp>
        <p:nvSpPr>
          <p:cNvPr id="3" name="Inhaltsplatzhalter 2">
            <a:extLst>
              <a:ext uri="{FF2B5EF4-FFF2-40B4-BE49-F238E27FC236}">
                <a16:creationId xmlns:a16="http://schemas.microsoft.com/office/drawing/2014/main" id="{E48A9074-D7FB-E7BF-EF29-E91E54E8CBD0}"/>
              </a:ext>
            </a:extLst>
          </p:cNvPr>
          <p:cNvSpPr>
            <a:spLocks noGrp="1"/>
          </p:cNvSpPr>
          <p:nvPr>
            <p:ph idx="1"/>
          </p:nvPr>
        </p:nvSpPr>
        <p:spPr/>
        <p:txBody>
          <a:bodyPr/>
          <a:lstStyle/>
          <a:p>
            <a:pPr marL="285750" indent="-285750">
              <a:buFont typeface="Symbol" pitchFamily="2" charset="2"/>
              <a:buChar char="-"/>
            </a:pPr>
            <a:r>
              <a:rPr lang="de-DE" b="1" dirty="0"/>
              <a:t>Rechtsgrundlage erforderlich</a:t>
            </a:r>
            <a:r>
              <a:rPr lang="de-DE" dirty="0"/>
              <a:t> (Art. 6 DSGVO)</a:t>
            </a:r>
          </a:p>
          <a:p>
            <a:pPr marL="285750" indent="-285750">
              <a:buFont typeface="Symbol" pitchFamily="2" charset="2"/>
              <a:buChar char="-"/>
            </a:pPr>
            <a:r>
              <a:rPr lang="de-DE" dirty="0"/>
              <a:t>Typische Rechtsgrundlagen im Bildungsbereich:</a:t>
            </a:r>
          </a:p>
          <a:p>
            <a:pPr marL="743381" lvl="1" indent="-285750">
              <a:buFont typeface="Symbol" pitchFamily="2" charset="2"/>
              <a:buChar char="-"/>
            </a:pPr>
            <a:r>
              <a:rPr lang="de-DE" dirty="0"/>
              <a:t>Einwilligung (freiwillig, informiert, widerrufbar)</a:t>
            </a:r>
          </a:p>
          <a:p>
            <a:pPr marL="743381" lvl="1" indent="-285750">
              <a:buFont typeface="Symbol" pitchFamily="2" charset="2"/>
              <a:buChar char="-"/>
            </a:pPr>
            <a:r>
              <a:rPr lang="de-DE" dirty="0"/>
              <a:t>Vertrag (z. B. Lernplattform-Nutzung) (bei OER i.d.R. nicht)</a:t>
            </a:r>
          </a:p>
          <a:p>
            <a:pPr marL="743381" lvl="1" indent="-285750">
              <a:buFont typeface="Symbol" pitchFamily="2" charset="2"/>
              <a:buChar char="-"/>
            </a:pPr>
            <a:r>
              <a:rPr lang="de-DE" dirty="0"/>
              <a:t>Rechtliche Verpflichtung (z. B. Schulgesetz) (bei OER i.d.R. nicht)</a:t>
            </a:r>
          </a:p>
          <a:p>
            <a:pPr marL="743381" lvl="1" indent="-285750">
              <a:buFont typeface="Symbol" pitchFamily="2" charset="2"/>
              <a:buChar char="-"/>
            </a:pPr>
            <a:r>
              <a:rPr lang="de-DE" dirty="0"/>
              <a:t>Öffentliches Interesse/ Aufgabe (bei OER i.d.R. nicht)</a:t>
            </a:r>
          </a:p>
          <a:p>
            <a:pPr marL="285750" indent="-285750">
              <a:buFont typeface="Symbol" pitchFamily="2" charset="2"/>
              <a:buChar char="-"/>
            </a:pPr>
            <a:r>
              <a:rPr lang="de-DE" b="1" dirty="0"/>
              <a:t>Zweckbindung</a:t>
            </a:r>
            <a:r>
              <a:rPr lang="de-DE" dirty="0"/>
              <a:t>: Daten nur für klar definierte Zwecke nutzen </a:t>
            </a:r>
            <a:r>
              <a:rPr lang="de-DE" dirty="0">
                <a:sym typeface="Wingdings" pitchFamily="2" charset="2"/>
              </a:rPr>
              <a:t> nach Zweckwegfall muss die Löschung erfolgen</a:t>
            </a:r>
            <a:endParaRPr lang="de-DE" dirty="0"/>
          </a:p>
          <a:p>
            <a:pPr marL="285750" indent="-285750">
              <a:buFont typeface="Symbol" pitchFamily="2" charset="2"/>
              <a:buChar char="-"/>
            </a:pPr>
            <a:r>
              <a:rPr lang="de-DE" b="1" dirty="0"/>
              <a:t>Datenminimierung</a:t>
            </a:r>
            <a:r>
              <a:rPr lang="de-DE" dirty="0"/>
              <a:t>: nur notwendige Daten verarbeiten (Stichwort: Erforderlichkeit)</a:t>
            </a:r>
          </a:p>
          <a:p>
            <a:pPr marL="285750" indent="-285750">
              <a:buFont typeface="Symbol" pitchFamily="2" charset="2"/>
              <a:buChar char="-"/>
            </a:pPr>
            <a:r>
              <a:rPr lang="de-DE" b="1" dirty="0"/>
              <a:t>Transparenzpflichten</a:t>
            </a:r>
            <a:r>
              <a:rPr lang="de-DE" dirty="0"/>
              <a:t>: Betroffene informieren (Art. 13, 14 DSGVO) </a:t>
            </a:r>
            <a:r>
              <a:rPr lang="de-DE" dirty="0">
                <a:sym typeface="Wingdings" pitchFamily="2" charset="2"/>
              </a:rPr>
              <a:t> </a:t>
            </a:r>
            <a:r>
              <a:rPr lang="de-DE" b="1" dirty="0"/>
              <a:t>Rechte der Betroffenen</a:t>
            </a:r>
            <a:r>
              <a:rPr lang="de-DE" dirty="0"/>
              <a:t>: Auskunft, Berichtigung, Löschung etc.</a:t>
            </a:r>
          </a:p>
          <a:p>
            <a:endParaRPr lang="de-DE" dirty="0"/>
          </a:p>
        </p:txBody>
      </p:sp>
      <p:sp>
        <p:nvSpPr>
          <p:cNvPr id="4" name="Datumsplatzhalter 3">
            <a:extLst>
              <a:ext uri="{FF2B5EF4-FFF2-40B4-BE49-F238E27FC236}">
                <a16:creationId xmlns:a16="http://schemas.microsoft.com/office/drawing/2014/main" id="{6C37476E-F4E0-9FD1-5F4B-AE95E0B673C0}"/>
              </a:ext>
            </a:extLst>
          </p:cNvPr>
          <p:cNvSpPr>
            <a:spLocks noGrp="1"/>
          </p:cNvSpPr>
          <p:nvPr>
            <p:ph type="dt" sz="half" idx="10"/>
          </p:nvPr>
        </p:nvSpPr>
        <p:spPr/>
        <p:txBody>
          <a:bodyPr/>
          <a:lstStyle/>
          <a:p>
            <a:fld id="{088D5AAE-ECFE-40DE-B45A-7BF3FB7F7E57}" type="datetime1">
              <a:rPr lang="de-DE" smtClean="0"/>
              <a:t>11.09.2025</a:t>
            </a:fld>
            <a:endParaRPr lang="de-DE"/>
          </a:p>
        </p:txBody>
      </p:sp>
      <p:sp>
        <p:nvSpPr>
          <p:cNvPr id="6" name="Foliennummernplatzhalter 5">
            <a:extLst>
              <a:ext uri="{FF2B5EF4-FFF2-40B4-BE49-F238E27FC236}">
                <a16:creationId xmlns:a16="http://schemas.microsoft.com/office/drawing/2014/main" id="{D9515A79-063D-CF60-20FE-FEFC51FA12AD}"/>
              </a:ext>
            </a:extLst>
          </p:cNvPr>
          <p:cNvSpPr>
            <a:spLocks noGrp="1"/>
          </p:cNvSpPr>
          <p:nvPr>
            <p:ph type="sldNum" sz="quarter" idx="12"/>
          </p:nvPr>
        </p:nvSpPr>
        <p:spPr/>
        <p:txBody>
          <a:bodyPr/>
          <a:lstStyle/>
          <a:p>
            <a:fld id="{242EEE4B-4F13-4B3B-896D-98344C2D1A3F}" type="slidenum">
              <a:rPr lang="de-DE" smtClean="0"/>
              <a:t>17</a:t>
            </a:fld>
            <a:endParaRPr lang="de-DE" dirty="0"/>
          </a:p>
        </p:txBody>
      </p:sp>
    </p:spTree>
    <p:extLst>
      <p:ext uri="{BB962C8B-B14F-4D97-AF65-F5344CB8AC3E}">
        <p14:creationId xmlns:p14="http://schemas.microsoft.com/office/powerpoint/2010/main" val="299988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D7576-B4EC-BA2E-36E8-89629F8B84A8}"/>
              </a:ext>
            </a:extLst>
          </p:cNvPr>
          <p:cNvSpPr>
            <a:spLocks noGrp="1"/>
          </p:cNvSpPr>
          <p:nvPr>
            <p:ph type="title"/>
          </p:nvPr>
        </p:nvSpPr>
        <p:spPr/>
        <p:txBody>
          <a:bodyPr/>
          <a:lstStyle/>
          <a:p>
            <a:r>
              <a:rPr lang="de-DE" dirty="0"/>
              <a:t>Datenschutz – typische Risiken</a:t>
            </a:r>
          </a:p>
        </p:txBody>
      </p:sp>
      <p:sp>
        <p:nvSpPr>
          <p:cNvPr id="3" name="Inhaltsplatzhalter 2">
            <a:extLst>
              <a:ext uri="{FF2B5EF4-FFF2-40B4-BE49-F238E27FC236}">
                <a16:creationId xmlns:a16="http://schemas.microsoft.com/office/drawing/2014/main" id="{7CC1AE42-53C8-8D02-F8FC-6DE2363DB11E}"/>
              </a:ext>
            </a:extLst>
          </p:cNvPr>
          <p:cNvSpPr>
            <a:spLocks noGrp="1"/>
          </p:cNvSpPr>
          <p:nvPr>
            <p:ph idx="1"/>
          </p:nvPr>
        </p:nvSpPr>
        <p:spPr/>
        <p:txBody>
          <a:bodyPr/>
          <a:lstStyle/>
          <a:p>
            <a:pPr marL="285750" indent="-285750">
              <a:buFont typeface="Symbol" pitchFamily="2" charset="2"/>
              <a:buChar char="-"/>
            </a:pPr>
            <a:r>
              <a:rPr lang="de-DE" dirty="0"/>
              <a:t>Fotos von Schülern/Studenten ohne Einwilligung</a:t>
            </a:r>
          </a:p>
          <a:p>
            <a:pPr marL="285750" indent="-285750">
              <a:buFont typeface="Symbol" pitchFamily="2" charset="2"/>
              <a:buChar char="-"/>
            </a:pPr>
            <a:r>
              <a:rPr lang="de-DE" dirty="0"/>
              <a:t>Nutzung von Plattformen mit unklarer Datenverarbeitung</a:t>
            </a:r>
          </a:p>
          <a:p>
            <a:pPr marL="285750" indent="-285750">
              <a:buFont typeface="Symbol" pitchFamily="2" charset="2"/>
              <a:buChar char="-"/>
            </a:pPr>
            <a:r>
              <a:rPr lang="de-DE" dirty="0"/>
              <a:t>Pseudonymisierung anstatt Anonymisierung</a:t>
            </a:r>
          </a:p>
          <a:p>
            <a:pPr marL="285750" indent="-285750">
              <a:buFont typeface="Symbol" pitchFamily="2" charset="2"/>
              <a:buChar char="-"/>
            </a:pPr>
            <a:r>
              <a:rPr lang="de-DE" dirty="0"/>
              <a:t>Verwendung </a:t>
            </a:r>
            <a:r>
              <a:rPr lang="de-DE" b="1" dirty="0"/>
              <a:t>besonders sensibler Daten </a:t>
            </a:r>
            <a:r>
              <a:rPr lang="de-DE" dirty="0" err="1"/>
              <a:t>i.S.d</a:t>
            </a:r>
            <a:r>
              <a:rPr lang="de-DE" dirty="0"/>
              <a:t>. Art. 9 Abs. 1 DSGVO („rassische und ethnische Herkunft, politische Meinungen, religiöse oder weltanschauliche Überzeugungen oder die Gewerkschaftszugehörigkeit hervorgehen, sowie die Verarbeitung von genetischen Daten, biometrischen Daten zur eindeutigen Identifizierung einer natürlichen Person, Gesundheitsdaten oder Daten zum Sexualleben oder der sexuellen Orientierung einer natürlichen Person“) </a:t>
            </a:r>
            <a:r>
              <a:rPr lang="de-DE" dirty="0">
                <a:sym typeface="Wingdings" pitchFamily="2" charset="2"/>
              </a:rPr>
              <a:t> besondere Anforderungen an die Einwilligung</a:t>
            </a:r>
            <a:endParaRPr lang="de-DE" dirty="0"/>
          </a:p>
          <a:p>
            <a:pPr marL="285750" indent="-285750">
              <a:buFont typeface="Symbol" pitchFamily="2" charset="2"/>
              <a:buChar char="-"/>
            </a:pPr>
            <a:r>
              <a:rPr lang="de-DE" b="1" dirty="0"/>
              <a:t>Fehlende Transparenz über Datenweitergabe </a:t>
            </a:r>
            <a:r>
              <a:rPr lang="de-DE" dirty="0">
                <a:sym typeface="Wingdings" pitchFamily="2" charset="2"/>
              </a:rPr>
              <a:t> OER gehen an jedermann, es ist unklar wer auf welche Weise mit den Daten umgeht</a:t>
            </a:r>
            <a:endParaRPr lang="de-DE" dirty="0"/>
          </a:p>
          <a:p>
            <a:pPr marL="285750" indent="-285750">
              <a:buFont typeface="Symbol" pitchFamily="2" charset="2"/>
              <a:buChar char="-"/>
            </a:pPr>
            <a:r>
              <a:rPr lang="de-DE" b="1" dirty="0"/>
              <a:t>Widerspruch nach ursprünglich wirksam erklärter Einwilligung </a:t>
            </a:r>
            <a:r>
              <a:rPr lang="de-DE" dirty="0">
                <a:sym typeface="Wingdings" pitchFamily="2" charset="2"/>
              </a:rPr>
              <a:t> die Daten dürfen ab diesem Moment nicht mehr verwendet werden</a:t>
            </a:r>
            <a:endParaRPr lang="de-DE" dirty="0"/>
          </a:p>
          <a:p>
            <a:endParaRPr lang="de-DE" dirty="0"/>
          </a:p>
        </p:txBody>
      </p:sp>
      <p:sp>
        <p:nvSpPr>
          <p:cNvPr id="4" name="Datumsplatzhalter 3">
            <a:extLst>
              <a:ext uri="{FF2B5EF4-FFF2-40B4-BE49-F238E27FC236}">
                <a16:creationId xmlns:a16="http://schemas.microsoft.com/office/drawing/2014/main" id="{D2290841-63C6-8E6C-CBD1-E84DC2FF6A42}"/>
              </a:ext>
            </a:extLst>
          </p:cNvPr>
          <p:cNvSpPr>
            <a:spLocks noGrp="1"/>
          </p:cNvSpPr>
          <p:nvPr>
            <p:ph type="dt" sz="half" idx="10"/>
          </p:nvPr>
        </p:nvSpPr>
        <p:spPr/>
        <p:txBody>
          <a:bodyPr/>
          <a:lstStyle/>
          <a:p>
            <a:fld id="{088D5AAE-ECFE-40DE-B45A-7BF3FB7F7E57}" type="datetime1">
              <a:rPr lang="de-DE" smtClean="0"/>
              <a:t>11.09.2025</a:t>
            </a:fld>
            <a:endParaRPr lang="de-DE"/>
          </a:p>
        </p:txBody>
      </p:sp>
      <p:sp>
        <p:nvSpPr>
          <p:cNvPr id="6" name="Foliennummernplatzhalter 5">
            <a:extLst>
              <a:ext uri="{FF2B5EF4-FFF2-40B4-BE49-F238E27FC236}">
                <a16:creationId xmlns:a16="http://schemas.microsoft.com/office/drawing/2014/main" id="{CCFF5D56-3A04-DB6C-62C0-BD2F2068AD57}"/>
              </a:ext>
            </a:extLst>
          </p:cNvPr>
          <p:cNvSpPr>
            <a:spLocks noGrp="1"/>
          </p:cNvSpPr>
          <p:nvPr>
            <p:ph type="sldNum" sz="quarter" idx="12"/>
          </p:nvPr>
        </p:nvSpPr>
        <p:spPr/>
        <p:txBody>
          <a:bodyPr/>
          <a:lstStyle/>
          <a:p>
            <a:fld id="{242EEE4B-4F13-4B3B-896D-98344C2D1A3F}" type="slidenum">
              <a:rPr lang="de-DE" smtClean="0"/>
              <a:t>18</a:t>
            </a:fld>
            <a:endParaRPr lang="de-DE" dirty="0"/>
          </a:p>
        </p:txBody>
      </p:sp>
    </p:spTree>
    <p:extLst>
      <p:ext uri="{BB962C8B-B14F-4D97-AF65-F5344CB8AC3E}">
        <p14:creationId xmlns:p14="http://schemas.microsoft.com/office/powerpoint/2010/main" val="377444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7232C-851A-09FB-56C4-D6F3376DB5B7}"/>
              </a:ext>
            </a:extLst>
          </p:cNvPr>
          <p:cNvSpPr>
            <a:spLocks noGrp="1"/>
          </p:cNvSpPr>
          <p:nvPr>
            <p:ph type="title"/>
          </p:nvPr>
        </p:nvSpPr>
        <p:spPr/>
        <p:txBody>
          <a:bodyPr/>
          <a:lstStyle/>
          <a:p>
            <a:r>
              <a:rPr lang="de-DE" dirty="0"/>
              <a:t>Datenschutz – Handlungsempfehlungen </a:t>
            </a:r>
          </a:p>
        </p:txBody>
      </p:sp>
      <p:sp>
        <p:nvSpPr>
          <p:cNvPr id="3" name="Inhaltsplatzhalter 2">
            <a:extLst>
              <a:ext uri="{FF2B5EF4-FFF2-40B4-BE49-F238E27FC236}">
                <a16:creationId xmlns:a16="http://schemas.microsoft.com/office/drawing/2014/main" id="{E58FF7C9-101E-0DF1-5308-0E3E0A6794E6}"/>
              </a:ext>
            </a:extLst>
          </p:cNvPr>
          <p:cNvSpPr>
            <a:spLocks noGrp="1"/>
          </p:cNvSpPr>
          <p:nvPr>
            <p:ph idx="1"/>
          </p:nvPr>
        </p:nvSpPr>
        <p:spPr/>
        <p:txBody>
          <a:bodyPr/>
          <a:lstStyle/>
          <a:p>
            <a:pPr marL="285750" indent="-285750">
              <a:buFont typeface="Symbol" pitchFamily="2" charset="2"/>
              <a:buChar char="-"/>
            </a:pPr>
            <a:r>
              <a:rPr lang="de-DE" b="1" dirty="0"/>
              <a:t>Vor Veröffentlichung prüfen</a:t>
            </a:r>
            <a:r>
              <a:rPr lang="de-DE" dirty="0"/>
              <a:t>: Enthält das Material personenbezogene Daten? </a:t>
            </a:r>
            <a:r>
              <a:rPr lang="de-DE" dirty="0">
                <a:sym typeface="Wingdings" pitchFamily="2" charset="2"/>
              </a:rPr>
              <a:t> wenn ja, gibt es hierfür eine Rechtsgrundlage (Art. 6 DSGVO)</a:t>
            </a:r>
            <a:endParaRPr lang="de-DE" dirty="0"/>
          </a:p>
          <a:p>
            <a:pPr marL="285750" indent="-285750">
              <a:buFont typeface="Symbol" pitchFamily="2" charset="2"/>
              <a:buChar char="-"/>
            </a:pPr>
            <a:r>
              <a:rPr lang="de-DE" b="1" dirty="0"/>
              <a:t>Einwilligungen</a:t>
            </a:r>
            <a:r>
              <a:rPr lang="de-DE" dirty="0"/>
              <a:t> dokumentieren und altersgerecht einholen</a:t>
            </a:r>
          </a:p>
          <a:p>
            <a:pPr marL="285750" indent="-285750">
              <a:buFont typeface="Symbol" pitchFamily="2" charset="2"/>
              <a:buChar char="-"/>
            </a:pPr>
            <a:r>
              <a:rPr lang="de-DE" dirty="0"/>
              <a:t>Bei Weiterverwendung: offene Materialien bevorzugen, </a:t>
            </a:r>
            <a:r>
              <a:rPr lang="de-DE" b="1" dirty="0"/>
              <a:t>die </a:t>
            </a:r>
            <a:r>
              <a:rPr lang="de-DE" b="1" u="sng" dirty="0"/>
              <a:t>keine</a:t>
            </a:r>
            <a:r>
              <a:rPr lang="de-DE" b="1" dirty="0"/>
              <a:t> personenbezogenen Daten </a:t>
            </a:r>
            <a:r>
              <a:rPr lang="de-DE" dirty="0"/>
              <a:t>enthalten</a:t>
            </a:r>
          </a:p>
          <a:p>
            <a:pPr marL="285750" indent="-285750">
              <a:buFont typeface="Symbol" pitchFamily="2" charset="2"/>
              <a:buChar char="-"/>
            </a:pPr>
            <a:r>
              <a:rPr lang="de-DE" b="1" dirty="0"/>
              <a:t>Datenschutzfreundliche Tools </a:t>
            </a:r>
            <a:r>
              <a:rPr lang="de-DE" dirty="0"/>
              <a:t>und Plattformen einsetzen (z. B. europäische Hosting-Services)</a:t>
            </a:r>
          </a:p>
          <a:p>
            <a:pPr marL="285750" indent="-285750">
              <a:buFont typeface="Symbol" pitchFamily="2" charset="2"/>
              <a:buChar char="-"/>
            </a:pPr>
            <a:r>
              <a:rPr lang="de-DE" b="1" dirty="0"/>
              <a:t>Bewusstsein schaffen</a:t>
            </a:r>
            <a:r>
              <a:rPr lang="de-DE" dirty="0"/>
              <a:t>: Datenschutz ist Teil von Medienkompetenz</a:t>
            </a:r>
          </a:p>
          <a:p>
            <a:endParaRPr lang="de-DE" dirty="0"/>
          </a:p>
        </p:txBody>
      </p:sp>
      <p:sp>
        <p:nvSpPr>
          <p:cNvPr id="4" name="Datumsplatzhalter 3">
            <a:extLst>
              <a:ext uri="{FF2B5EF4-FFF2-40B4-BE49-F238E27FC236}">
                <a16:creationId xmlns:a16="http://schemas.microsoft.com/office/drawing/2014/main" id="{A08404C9-7896-8112-DB38-8A753C155114}"/>
              </a:ext>
            </a:extLst>
          </p:cNvPr>
          <p:cNvSpPr>
            <a:spLocks noGrp="1"/>
          </p:cNvSpPr>
          <p:nvPr>
            <p:ph type="dt" sz="half" idx="10"/>
          </p:nvPr>
        </p:nvSpPr>
        <p:spPr/>
        <p:txBody>
          <a:bodyPr/>
          <a:lstStyle/>
          <a:p>
            <a:fld id="{088D5AAE-ECFE-40DE-B45A-7BF3FB7F7E57}" type="datetime1">
              <a:rPr lang="de-DE" smtClean="0"/>
              <a:t>11.09.2025</a:t>
            </a:fld>
            <a:endParaRPr lang="de-DE"/>
          </a:p>
        </p:txBody>
      </p:sp>
      <p:sp>
        <p:nvSpPr>
          <p:cNvPr id="6" name="Foliennummernplatzhalter 5">
            <a:extLst>
              <a:ext uri="{FF2B5EF4-FFF2-40B4-BE49-F238E27FC236}">
                <a16:creationId xmlns:a16="http://schemas.microsoft.com/office/drawing/2014/main" id="{F2778D34-C3E9-E144-A09A-45834BA8018E}"/>
              </a:ext>
            </a:extLst>
          </p:cNvPr>
          <p:cNvSpPr>
            <a:spLocks noGrp="1"/>
          </p:cNvSpPr>
          <p:nvPr>
            <p:ph type="sldNum" sz="quarter" idx="12"/>
          </p:nvPr>
        </p:nvSpPr>
        <p:spPr/>
        <p:txBody>
          <a:bodyPr/>
          <a:lstStyle/>
          <a:p>
            <a:fld id="{242EEE4B-4F13-4B3B-896D-98344C2D1A3F}" type="slidenum">
              <a:rPr lang="de-DE" smtClean="0"/>
              <a:t>19</a:t>
            </a:fld>
            <a:endParaRPr lang="de-DE" dirty="0"/>
          </a:p>
        </p:txBody>
      </p:sp>
    </p:spTree>
    <p:extLst>
      <p:ext uri="{BB962C8B-B14F-4D97-AF65-F5344CB8AC3E}">
        <p14:creationId xmlns:p14="http://schemas.microsoft.com/office/powerpoint/2010/main" val="309601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96309-FDB2-0855-3546-5425CB55E4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8ECA0F-6532-DF9D-E12C-438663917BC1}"/>
              </a:ext>
            </a:extLst>
          </p:cNvPr>
          <p:cNvSpPr>
            <a:spLocks noGrp="1"/>
          </p:cNvSpPr>
          <p:nvPr>
            <p:ph type="title"/>
          </p:nvPr>
        </p:nvSpPr>
        <p:spPr/>
        <p:txBody>
          <a:bodyPr/>
          <a:lstStyle/>
          <a:p>
            <a:r>
              <a:rPr lang="de-DE" dirty="0"/>
              <a:t>Ablauf</a:t>
            </a:r>
            <a:br>
              <a:rPr lang="de-DE" b="1" dirty="0"/>
            </a:br>
            <a:endParaRPr lang="de-DE" dirty="0"/>
          </a:p>
        </p:txBody>
      </p:sp>
      <p:sp>
        <p:nvSpPr>
          <p:cNvPr id="3" name="Inhaltsplatzhalter 2">
            <a:extLst>
              <a:ext uri="{FF2B5EF4-FFF2-40B4-BE49-F238E27FC236}">
                <a16:creationId xmlns:a16="http://schemas.microsoft.com/office/drawing/2014/main" id="{21291D0E-4875-6D69-3CF0-FB863A3E2577}"/>
              </a:ext>
            </a:extLst>
          </p:cNvPr>
          <p:cNvSpPr>
            <a:spLocks noGrp="1"/>
          </p:cNvSpPr>
          <p:nvPr>
            <p:ph idx="1"/>
          </p:nvPr>
        </p:nvSpPr>
        <p:spPr/>
        <p:txBody>
          <a:bodyPr/>
          <a:lstStyle/>
          <a:p>
            <a:r>
              <a:rPr lang="de-DE" dirty="0"/>
              <a:t>20 Min.: </a:t>
            </a:r>
            <a:r>
              <a:rPr lang="de-DE" b="1" dirty="0"/>
              <a:t>Einführungsvortrag</a:t>
            </a:r>
          </a:p>
          <a:p>
            <a:r>
              <a:rPr lang="de-DE" dirty="0"/>
              <a:t>25 Min.: </a:t>
            </a:r>
            <a:r>
              <a:rPr lang="de-DE" b="1" dirty="0"/>
              <a:t>Breakoutsessions mit einem kleinen Fall (Markenrecht und Datenschutzrecht)</a:t>
            </a:r>
          </a:p>
          <a:p>
            <a:r>
              <a:rPr lang="de-DE" dirty="0"/>
              <a:t>30 Min.: </a:t>
            </a:r>
            <a:r>
              <a:rPr lang="de-DE" b="1" dirty="0"/>
              <a:t>Vorstellung der Ergebnisse, Diskussion und weitere Fragen</a:t>
            </a:r>
            <a:endParaRPr lang="de-DE" dirty="0"/>
          </a:p>
          <a:p>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8527063B-3C02-235C-2E53-54AA56AE460E}"/>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91407948-CF4A-5ACD-E8BF-3E981515D261}"/>
              </a:ext>
            </a:extLst>
          </p:cNvPr>
          <p:cNvSpPr>
            <a:spLocks noGrp="1"/>
          </p:cNvSpPr>
          <p:nvPr>
            <p:ph type="sldNum" sz="quarter" idx="12"/>
          </p:nvPr>
        </p:nvSpPr>
        <p:spPr/>
        <p:txBody>
          <a:bodyPr/>
          <a:lstStyle/>
          <a:p>
            <a:fld id="{242EEE4B-4F13-4B3B-896D-98344C2D1A3F}" type="slidenum">
              <a:rPr lang="de-DE" smtClean="0"/>
              <a:t>2</a:t>
            </a:fld>
            <a:endParaRPr lang="de-DE" dirty="0"/>
          </a:p>
        </p:txBody>
      </p:sp>
    </p:spTree>
    <p:extLst>
      <p:ext uri="{BB962C8B-B14F-4D97-AF65-F5344CB8AC3E}">
        <p14:creationId xmlns:p14="http://schemas.microsoft.com/office/powerpoint/2010/main" val="33908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3276000"/>
            <a:ext cx="10224000" cy="394032"/>
          </a:xfrm>
        </p:spPr>
        <p:txBody>
          <a:bodyPr/>
          <a:lstStyle/>
          <a:p>
            <a:pPr algn="ctr"/>
            <a:r>
              <a:rPr lang="de-DE" dirty="0"/>
              <a:t>Breakoutsessions</a:t>
            </a:r>
          </a:p>
        </p:txBody>
      </p:sp>
      <p:sp>
        <p:nvSpPr>
          <p:cNvPr id="4" name="Datumsplatzhalter 3"/>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p:cNvSpPr>
            <a:spLocks noGrp="1"/>
          </p:cNvSpPr>
          <p:nvPr>
            <p:ph type="sldNum" sz="quarter" idx="12"/>
          </p:nvPr>
        </p:nvSpPr>
        <p:spPr/>
        <p:txBody>
          <a:bodyPr/>
          <a:lstStyle/>
          <a:p>
            <a:fld id="{242EEE4B-4F13-4B3B-896D-98344C2D1A3F}" type="slidenum">
              <a:rPr lang="de-DE" smtClean="0"/>
              <a:t>20</a:t>
            </a:fld>
            <a:endParaRPr lang="de-DE" dirty="0"/>
          </a:p>
        </p:txBody>
      </p:sp>
    </p:spTree>
    <p:extLst>
      <p:ext uri="{BB962C8B-B14F-4D97-AF65-F5344CB8AC3E}">
        <p14:creationId xmlns:p14="http://schemas.microsoft.com/office/powerpoint/2010/main" val="133723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DC16-158C-FC90-E4DD-7BDD094D18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02AF8A-4DFB-A880-D09F-6A16E952B17B}"/>
              </a:ext>
            </a:extLst>
          </p:cNvPr>
          <p:cNvSpPr>
            <a:spLocks noGrp="1"/>
          </p:cNvSpPr>
          <p:nvPr>
            <p:ph type="title"/>
          </p:nvPr>
        </p:nvSpPr>
        <p:spPr/>
        <p:txBody>
          <a:bodyPr/>
          <a:lstStyle/>
          <a:p>
            <a:r>
              <a:rPr lang="de-DE" dirty="0"/>
              <a:t>Case Study - Markenrecht</a:t>
            </a:r>
          </a:p>
        </p:txBody>
      </p:sp>
      <p:sp>
        <p:nvSpPr>
          <p:cNvPr id="3" name="Inhaltsplatzhalter 2">
            <a:extLst>
              <a:ext uri="{FF2B5EF4-FFF2-40B4-BE49-F238E27FC236}">
                <a16:creationId xmlns:a16="http://schemas.microsoft.com/office/drawing/2014/main" id="{E74597BC-6F33-F817-276E-19B5D41E3834}"/>
              </a:ext>
            </a:extLst>
          </p:cNvPr>
          <p:cNvSpPr>
            <a:spLocks noGrp="1"/>
          </p:cNvSpPr>
          <p:nvPr>
            <p:ph idx="1"/>
          </p:nvPr>
        </p:nvSpPr>
        <p:spPr/>
        <p:txBody>
          <a:bodyPr/>
          <a:lstStyle/>
          <a:p>
            <a:r>
              <a:rPr lang="de-DE" sz="1600" dirty="0"/>
              <a:t>Eine Lehrerin erstellt ein OER-Arbeitsblatt zum Thema „Konsumgesellschaft“. Darauf nutzt sie Logos bekannter Marken: Coca-Cola, Nike und das Logo eines großen Autoherstellers. Letzteres platziert sie sehr prominent oben auf dem Blatt. Dadurch könnte der Eindruck entstehen, dass der Autohersteller das Material selbst herausgibt oder finanziell unterstützt. Die Lehrerin meint: „Marken darf man für Lehrmaterialien nutzen, solange es nicht kommerziell ist. Die Logos sind nur Illustration und sollen den Schülern helfen, die Thematik besser zu verstehen.“</a:t>
            </a:r>
          </a:p>
          <a:p>
            <a:pPr algn="just">
              <a:lnSpc>
                <a:spcPct val="116000"/>
              </a:lnSpc>
              <a:spcAft>
                <a:spcPts val="0"/>
              </a:spcAft>
              <a:buNone/>
            </a:pPr>
            <a:r>
              <a:rPr lang="de-DE" sz="1600" b="1" dirty="0">
                <a:effectLst/>
                <a:latin typeface="Aptos"/>
                <a:ea typeface="Aptos"/>
                <a:cs typeface="Aptos"/>
              </a:rPr>
              <a:t>Fragen zur Diskussion:</a:t>
            </a:r>
            <a:endParaRPr lang="de-DE" sz="1600" dirty="0">
              <a:effectLst/>
              <a:latin typeface="Aptos"/>
              <a:ea typeface="Aptos"/>
              <a:cs typeface="Times New Roman" panose="02020603050405020304" pitchFamily="18" charset="0"/>
            </a:endParaRPr>
          </a:p>
          <a:p>
            <a:pPr marL="342900" lvl="0" indent="-342900" algn="just">
              <a:lnSpc>
                <a:spcPct val="116000"/>
              </a:lnSpc>
              <a:spcAft>
                <a:spcPts val="0"/>
              </a:spcAft>
              <a:buFont typeface="+mj-lt"/>
              <a:buAutoNum type="arabicPeriod"/>
            </a:pPr>
            <a:r>
              <a:rPr lang="de-DE" sz="1600" dirty="0">
                <a:effectLst/>
                <a:latin typeface="Aptos"/>
                <a:ea typeface="Aptos"/>
                <a:cs typeface="Aptos"/>
              </a:rPr>
              <a:t>Darf die Lehrerin die Logos im Arbeitsblatt frei verwenden, oder bestehen rechtliche Grenzen?</a:t>
            </a:r>
            <a:endParaRPr lang="de-DE" sz="1600" dirty="0">
              <a:effectLst/>
              <a:latin typeface="Aptos"/>
              <a:ea typeface="Aptos"/>
              <a:cs typeface="Times New Roman" panose="02020603050405020304" pitchFamily="18" charset="0"/>
            </a:endParaRPr>
          </a:p>
          <a:p>
            <a:pPr marL="342900" lvl="0" indent="-342900" algn="just">
              <a:lnSpc>
                <a:spcPct val="116000"/>
              </a:lnSpc>
              <a:spcAft>
                <a:spcPts val="0"/>
              </a:spcAft>
              <a:buFont typeface="+mj-lt"/>
              <a:buAutoNum type="arabicPeriod"/>
            </a:pPr>
            <a:r>
              <a:rPr lang="de-DE" sz="1600" dirty="0">
                <a:effectLst/>
                <a:latin typeface="Aptos"/>
                <a:ea typeface="Aptos"/>
                <a:cs typeface="Aptos"/>
              </a:rPr>
              <a:t>Wie ist die prominente Platzierung des Auto-Logos rechtlich zu bewerten?</a:t>
            </a:r>
            <a:endParaRPr lang="de-DE" sz="1600" dirty="0">
              <a:effectLst/>
              <a:latin typeface="Aptos"/>
              <a:ea typeface="Aptos"/>
              <a:cs typeface="Times New Roman" panose="02020603050405020304" pitchFamily="18" charset="0"/>
            </a:endParaRPr>
          </a:p>
          <a:p>
            <a:pPr marL="342900" lvl="0" indent="-342900" algn="just">
              <a:lnSpc>
                <a:spcPct val="116000"/>
              </a:lnSpc>
              <a:spcAft>
                <a:spcPts val="0"/>
              </a:spcAft>
              <a:buFont typeface="+mj-lt"/>
              <a:buAutoNum type="arabicPeriod"/>
            </a:pPr>
            <a:r>
              <a:rPr lang="de-DE" sz="1600" dirty="0">
                <a:effectLst/>
                <a:latin typeface="Aptos"/>
                <a:ea typeface="Aptos"/>
                <a:cs typeface="Aptos"/>
              </a:rPr>
              <a:t>Welche Unterschiede bestehen zwischen der Nutzung zur Illustration und einer markenrechtlich relevanten Verwechslungsgefahr?</a:t>
            </a:r>
            <a:endParaRPr lang="de-DE" sz="1600" dirty="0">
              <a:effectLst/>
              <a:latin typeface="Aptos"/>
              <a:ea typeface="Aptos"/>
              <a:cs typeface="Times New Roman" panose="02020603050405020304" pitchFamily="18" charset="0"/>
            </a:endParaRPr>
          </a:p>
          <a:p>
            <a:pPr marL="342900" lvl="0" indent="-342900" algn="just">
              <a:lnSpc>
                <a:spcPct val="116000"/>
              </a:lnSpc>
              <a:spcAft>
                <a:spcPts val="0"/>
              </a:spcAft>
              <a:buFont typeface="+mj-lt"/>
              <a:buAutoNum type="arabicPeriod"/>
            </a:pPr>
            <a:r>
              <a:rPr lang="de-DE" sz="1600" dirty="0">
                <a:effectLst/>
                <a:latin typeface="Aptos"/>
                <a:ea typeface="Aptos"/>
                <a:cs typeface="Aptos"/>
              </a:rPr>
              <a:t>Warum bleibt der Markenschutz auch bei OER bestehen, obwohl diese unter freien CC-Lizenzen veröffentlicht werden dürfen?</a:t>
            </a:r>
            <a:endParaRPr lang="de-DE" sz="1600" dirty="0">
              <a:effectLst/>
              <a:latin typeface="Aptos"/>
              <a:ea typeface="Aptos"/>
              <a:cs typeface="Times New Roman" panose="02020603050405020304" pitchFamily="18" charset="0"/>
            </a:endParaRPr>
          </a:p>
          <a:p>
            <a:pPr marL="342900" lvl="0" indent="-342900" algn="just">
              <a:lnSpc>
                <a:spcPct val="116000"/>
              </a:lnSpc>
              <a:spcAft>
                <a:spcPts val="0"/>
              </a:spcAft>
              <a:buFont typeface="+mj-lt"/>
              <a:buAutoNum type="arabicPeriod"/>
            </a:pPr>
            <a:r>
              <a:rPr lang="de-DE" sz="1600" dirty="0">
                <a:effectLst/>
                <a:latin typeface="Aptos"/>
                <a:ea typeface="Aptos"/>
                <a:cs typeface="Aptos"/>
              </a:rPr>
              <a:t>Wie können Lehrende in ihren Materialien rechtssicher mit Logos umgehen (z. B. Hinweis auf Markenschutz, Verweis auf Nutzungsrichtlinien, Alternativen)?</a:t>
            </a:r>
            <a:endParaRPr lang="de-DE" sz="1600" dirty="0">
              <a:effectLst/>
              <a:latin typeface="Aptos"/>
              <a:ea typeface="Aptos"/>
              <a:cs typeface="Times New Roman" panose="02020603050405020304" pitchFamily="18" charset="0"/>
            </a:endParaRPr>
          </a:p>
          <a:p>
            <a:endParaRPr lang="de-DE" sz="1600" dirty="0"/>
          </a:p>
        </p:txBody>
      </p:sp>
      <p:sp>
        <p:nvSpPr>
          <p:cNvPr id="4" name="Datumsplatzhalter 3">
            <a:extLst>
              <a:ext uri="{FF2B5EF4-FFF2-40B4-BE49-F238E27FC236}">
                <a16:creationId xmlns:a16="http://schemas.microsoft.com/office/drawing/2014/main" id="{7B976449-4AB3-B79A-F8CD-59585C3BC70C}"/>
              </a:ext>
            </a:extLst>
          </p:cNvPr>
          <p:cNvSpPr>
            <a:spLocks noGrp="1"/>
          </p:cNvSpPr>
          <p:nvPr>
            <p:ph type="dt" sz="half" idx="10"/>
          </p:nvPr>
        </p:nvSpPr>
        <p:spPr/>
        <p:txBody>
          <a:bodyPr/>
          <a:lstStyle/>
          <a:p>
            <a:fld id="{088D5AAE-ECFE-40DE-B45A-7BF3FB7F7E57}" type="datetime1">
              <a:rPr lang="de-DE" smtClean="0"/>
              <a:t>11.09.2025</a:t>
            </a:fld>
            <a:endParaRPr lang="de-DE"/>
          </a:p>
        </p:txBody>
      </p:sp>
      <p:sp>
        <p:nvSpPr>
          <p:cNvPr id="6" name="Foliennummernplatzhalter 5">
            <a:extLst>
              <a:ext uri="{FF2B5EF4-FFF2-40B4-BE49-F238E27FC236}">
                <a16:creationId xmlns:a16="http://schemas.microsoft.com/office/drawing/2014/main" id="{5182E9CB-EF1E-D6D7-A39D-2DAB469AACE2}"/>
              </a:ext>
            </a:extLst>
          </p:cNvPr>
          <p:cNvSpPr>
            <a:spLocks noGrp="1"/>
          </p:cNvSpPr>
          <p:nvPr>
            <p:ph type="sldNum" sz="quarter" idx="12"/>
          </p:nvPr>
        </p:nvSpPr>
        <p:spPr/>
        <p:txBody>
          <a:bodyPr/>
          <a:lstStyle/>
          <a:p>
            <a:fld id="{242EEE4B-4F13-4B3B-896D-98344C2D1A3F}" type="slidenum">
              <a:rPr lang="de-DE" smtClean="0"/>
              <a:t>21</a:t>
            </a:fld>
            <a:endParaRPr lang="de-DE" dirty="0"/>
          </a:p>
        </p:txBody>
      </p:sp>
    </p:spTree>
    <p:extLst>
      <p:ext uri="{BB962C8B-B14F-4D97-AF65-F5344CB8AC3E}">
        <p14:creationId xmlns:p14="http://schemas.microsoft.com/office/powerpoint/2010/main" val="260669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64F7D-E92A-C5D6-A5AD-5EC6E81D06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CC28A7-BC00-F579-7DB7-0E325C6407B4}"/>
              </a:ext>
            </a:extLst>
          </p:cNvPr>
          <p:cNvSpPr>
            <a:spLocks noGrp="1"/>
          </p:cNvSpPr>
          <p:nvPr>
            <p:ph type="title"/>
          </p:nvPr>
        </p:nvSpPr>
        <p:spPr/>
        <p:txBody>
          <a:bodyPr/>
          <a:lstStyle/>
          <a:p>
            <a:r>
              <a:rPr lang="de-DE" dirty="0"/>
              <a:t>Case Study - Datenschutzrecht</a:t>
            </a:r>
          </a:p>
        </p:txBody>
      </p:sp>
      <p:sp>
        <p:nvSpPr>
          <p:cNvPr id="3" name="Inhaltsplatzhalter 2">
            <a:extLst>
              <a:ext uri="{FF2B5EF4-FFF2-40B4-BE49-F238E27FC236}">
                <a16:creationId xmlns:a16="http://schemas.microsoft.com/office/drawing/2014/main" id="{87514023-712E-61D7-D8B5-EB6A2F9E6B92}"/>
              </a:ext>
            </a:extLst>
          </p:cNvPr>
          <p:cNvSpPr>
            <a:spLocks noGrp="1"/>
          </p:cNvSpPr>
          <p:nvPr>
            <p:ph idx="1"/>
          </p:nvPr>
        </p:nvSpPr>
        <p:spPr/>
        <p:txBody>
          <a:bodyPr/>
          <a:lstStyle/>
          <a:p>
            <a:r>
              <a:rPr lang="de-DE" sz="1600" dirty="0"/>
              <a:t>Zwei Grundschulklassen (Klasse 3a und 3b) nehmen an einem Projekt teil, in dem ihre Lernentwicklung im Fach Deutsch dokumentiert wird. Jeder Schüler schreibt einmal pro Halbjahr einen Aufsatz, der im Projekt gesammelt und anonymisiert ausgewertet wird. Die Ergebnisse sollen mit den Leistungen von älteren Jahrgängen verglichen und in einem OER-Lehrmaterial für Lehramtsstudierende veröffentlicht werden. In einigen Aufsätzen stehen Namen der Kinder. Außerdem erzählen sie Persönliches, wie z. B. „Ich wohne mit meiner Oma, weil meine Eltern getrennt sind“. Die Lehrkraft ist unsicher, ob die Anonymisierung ausreicht oder ob eine Einwilligung der Eltern eingeholt werden muss.</a:t>
            </a:r>
          </a:p>
          <a:p>
            <a:pPr>
              <a:lnSpc>
                <a:spcPct val="116000"/>
              </a:lnSpc>
              <a:spcAft>
                <a:spcPts val="0"/>
              </a:spcAft>
              <a:buNone/>
            </a:pPr>
            <a:r>
              <a:rPr lang="de-DE" sz="1600" b="1" dirty="0">
                <a:effectLst/>
                <a:latin typeface="Aptos" panose="02110004020202020204"/>
                <a:ea typeface="Aptos" panose="02110004020202020204"/>
                <a:cs typeface="Aptos" panose="02110004020202020204"/>
              </a:rPr>
              <a:t>Fragen zur Diskussion:</a:t>
            </a:r>
            <a:endParaRPr lang="de-DE" sz="1600" dirty="0">
              <a:effectLst/>
              <a:latin typeface="Aptos" panose="02110004020202020204"/>
              <a:ea typeface="Aptos" panose="02110004020202020204"/>
              <a:cs typeface="Times New Roman" panose="02020603050405020304" pitchFamily="18" charset="0"/>
            </a:endParaRPr>
          </a:p>
          <a:p>
            <a:pPr marL="342900" lvl="0" indent="-342900">
              <a:lnSpc>
                <a:spcPct val="116000"/>
              </a:lnSpc>
              <a:spcAft>
                <a:spcPts val="0"/>
              </a:spcAft>
              <a:buFont typeface="+mj-lt"/>
              <a:buAutoNum type="arabicPeriod"/>
            </a:pPr>
            <a:r>
              <a:rPr lang="de-DE" sz="1600" dirty="0">
                <a:effectLst/>
                <a:latin typeface="Aptos" panose="02110004020202020204"/>
                <a:ea typeface="Aptos" panose="02110004020202020204"/>
                <a:cs typeface="Aptos" panose="02110004020202020204"/>
              </a:rPr>
              <a:t>Welche Daten fallen hier unter personenbezogene Daten nach Art. 4 Nr. 1 DSGVO?</a:t>
            </a:r>
            <a:endParaRPr lang="de-DE" sz="1600" dirty="0">
              <a:effectLst/>
              <a:latin typeface="Aptos" panose="02110004020202020204"/>
              <a:ea typeface="Aptos" panose="02110004020202020204"/>
              <a:cs typeface="Times New Roman" panose="02020603050405020304" pitchFamily="18" charset="0"/>
            </a:endParaRPr>
          </a:p>
          <a:p>
            <a:pPr marL="342900" lvl="0" indent="-342900">
              <a:lnSpc>
                <a:spcPct val="116000"/>
              </a:lnSpc>
              <a:spcAft>
                <a:spcPts val="0"/>
              </a:spcAft>
              <a:buFont typeface="+mj-lt"/>
              <a:buAutoNum type="arabicPeriod"/>
            </a:pPr>
            <a:r>
              <a:rPr lang="de-DE" sz="1600" dirty="0">
                <a:effectLst/>
                <a:latin typeface="Aptos" panose="02110004020202020204"/>
                <a:ea typeface="Aptos" panose="02110004020202020204"/>
                <a:cs typeface="Aptos" panose="02110004020202020204"/>
              </a:rPr>
              <a:t>Reicht eine Anonymisierung der Aufsätze aus, um die DSGVO-Anwendbarkeit auszuschließen?</a:t>
            </a:r>
            <a:endParaRPr lang="de-DE" sz="1600" dirty="0">
              <a:effectLst/>
              <a:latin typeface="Aptos" panose="02110004020202020204"/>
              <a:ea typeface="Aptos" panose="02110004020202020204"/>
              <a:cs typeface="Times New Roman" panose="02020603050405020304" pitchFamily="18" charset="0"/>
            </a:endParaRPr>
          </a:p>
          <a:p>
            <a:pPr marL="342900" lvl="0" indent="-342900">
              <a:lnSpc>
                <a:spcPct val="116000"/>
              </a:lnSpc>
              <a:spcAft>
                <a:spcPts val="0"/>
              </a:spcAft>
              <a:buFont typeface="+mj-lt"/>
              <a:buAutoNum type="arabicPeriod"/>
            </a:pPr>
            <a:r>
              <a:rPr lang="de-DE" sz="1600" dirty="0">
                <a:effectLst/>
                <a:latin typeface="Aptos" panose="02110004020202020204"/>
                <a:ea typeface="Aptos" panose="02110004020202020204"/>
                <a:cs typeface="Aptos" panose="02110004020202020204"/>
              </a:rPr>
              <a:t>Müssen Lehrkräfte vor der Nutzung solcher Daten in OER eine Einwilligung einholen? Wenn ja: von wem und in welcher Form (schriftlich, digital)?</a:t>
            </a:r>
            <a:endParaRPr lang="de-DE" sz="1600" dirty="0">
              <a:effectLst/>
              <a:latin typeface="Aptos" panose="02110004020202020204"/>
              <a:ea typeface="Aptos" panose="02110004020202020204"/>
              <a:cs typeface="Times New Roman" panose="02020603050405020304" pitchFamily="18" charset="0"/>
            </a:endParaRPr>
          </a:p>
          <a:p>
            <a:pPr marL="342900" lvl="0" indent="-342900">
              <a:lnSpc>
                <a:spcPct val="116000"/>
              </a:lnSpc>
              <a:spcAft>
                <a:spcPts val="0"/>
              </a:spcAft>
              <a:buFont typeface="+mj-lt"/>
              <a:buAutoNum type="arabicPeriod"/>
            </a:pPr>
            <a:r>
              <a:rPr lang="de-DE" sz="1600" dirty="0">
                <a:effectLst/>
                <a:latin typeface="Aptos" panose="02110004020202020204"/>
                <a:ea typeface="Aptos" panose="02110004020202020204"/>
                <a:cs typeface="Aptos" panose="02110004020202020204"/>
              </a:rPr>
              <a:t>Wie ist zu bewerten, wenn sensible Informationen (familiäre Verhältnisse) in den Texten enthalten sind?</a:t>
            </a:r>
            <a:endParaRPr lang="de-DE" sz="1600" dirty="0">
              <a:effectLst/>
              <a:latin typeface="Aptos" panose="02110004020202020204"/>
              <a:ea typeface="Aptos" panose="02110004020202020204"/>
              <a:cs typeface="Times New Roman" panose="02020603050405020304" pitchFamily="18" charset="0"/>
            </a:endParaRPr>
          </a:p>
          <a:p>
            <a:pPr marL="342900" lvl="0" indent="-342900">
              <a:lnSpc>
                <a:spcPct val="116000"/>
              </a:lnSpc>
              <a:spcAft>
                <a:spcPts val="0"/>
              </a:spcAft>
              <a:buFont typeface="+mj-lt"/>
              <a:buAutoNum type="arabicPeriod"/>
            </a:pPr>
            <a:r>
              <a:rPr lang="de-DE" sz="1600" dirty="0">
                <a:effectLst/>
                <a:latin typeface="Aptos" panose="02110004020202020204"/>
                <a:ea typeface="Aptos" panose="02110004020202020204"/>
                <a:cs typeface="Aptos" panose="02110004020202020204"/>
              </a:rPr>
              <a:t>Welche praktischen Schutzmaßnahmen können Lehrkräfte ergreifen, bevor solche Daten in OER einfließen (z. B. Schwärzen, Paraphrasieren, fiktive Beispiele)?</a:t>
            </a:r>
            <a:endParaRPr lang="de-DE" sz="1600" dirty="0">
              <a:effectLst/>
              <a:latin typeface="Aptos" panose="02110004020202020204"/>
              <a:ea typeface="Aptos" panose="02110004020202020204"/>
              <a:cs typeface="Times New Roman" panose="02020603050405020304" pitchFamily="18" charset="0"/>
            </a:endParaRPr>
          </a:p>
          <a:p>
            <a:endParaRPr lang="de-DE" dirty="0"/>
          </a:p>
        </p:txBody>
      </p:sp>
      <p:sp>
        <p:nvSpPr>
          <p:cNvPr id="4" name="Datumsplatzhalter 3">
            <a:extLst>
              <a:ext uri="{FF2B5EF4-FFF2-40B4-BE49-F238E27FC236}">
                <a16:creationId xmlns:a16="http://schemas.microsoft.com/office/drawing/2014/main" id="{5CAD4BE6-1D2E-57EE-F56E-F4CB90889C6B}"/>
              </a:ext>
            </a:extLst>
          </p:cNvPr>
          <p:cNvSpPr>
            <a:spLocks noGrp="1"/>
          </p:cNvSpPr>
          <p:nvPr>
            <p:ph type="dt" sz="half" idx="10"/>
          </p:nvPr>
        </p:nvSpPr>
        <p:spPr/>
        <p:txBody>
          <a:bodyPr/>
          <a:lstStyle/>
          <a:p>
            <a:fld id="{088D5AAE-ECFE-40DE-B45A-7BF3FB7F7E57}" type="datetime1">
              <a:rPr lang="de-DE" smtClean="0"/>
              <a:t>11.09.2025</a:t>
            </a:fld>
            <a:endParaRPr lang="de-DE"/>
          </a:p>
        </p:txBody>
      </p:sp>
      <p:sp>
        <p:nvSpPr>
          <p:cNvPr id="6" name="Foliennummernplatzhalter 5">
            <a:extLst>
              <a:ext uri="{FF2B5EF4-FFF2-40B4-BE49-F238E27FC236}">
                <a16:creationId xmlns:a16="http://schemas.microsoft.com/office/drawing/2014/main" id="{D7E6AD20-A13D-FFC7-0543-0909E863CD27}"/>
              </a:ext>
            </a:extLst>
          </p:cNvPr>
          <p:cNvSpPr>
            <a:spLocks noGrp="1"/>
          </p:cNvSpPr>
          <p:nvPr>
            <p:ph type="sldNum" sz="quarter" idx="12"/>
          </p:nvPr>
        </p:nvSpPr>
        <p:spPr/>
        <p:txBody>
          <a:bodyPr/>
          <a:lstStyle/>
          <a:p>
            <a:fld id="{242EEE4B-4F13-4B3B-896D-98344C2D1A3F}" type="slidenum">
              <a:rPr lang="de-DE" smtClean="0"/>
              <a:t>22</a:t>
            </a:fld>
            <a:endParaRPr lang="de-DE" dirty="0"/>
          </a:p>
        </p:txBody>
      </p:sp>
    </p:spTree>
    <p:extLst>
      <p:ext uri="{BB962C8B-B14F-4D97-AF65-F5344CB8AC3E}">
        <p14:creationId xmlns:p14="http://schemas.microsoft.com/office/powerpoint/2010/main" val="7808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85C2B-00EE-D19E-DFE4-F39ECABE5D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56C1AE-A595-E96E-815F-0A1AC760F515}"/>
              </a:ext>
            </a:extLst>
          </p:cNvPr>
          <p:cNvSpPr>
            <a:spLocks noGrp="1"/>
          </p:cNvSpPr>
          <p:nvPr>
            <p:ph type="title"/>
          </p:nvPr>
        </p:nvSpPr>
        <p:spPr>
          <a:xfrm>
            <a:off x="1296000" y="3276000"/>
            <a:ext cx="10224000" cy="394032"/>
          </a:xfrm>
        </p:spPr>
        <p:txBody>
          <a:bodyPr/>
          <a:lstStyle/>
          <a:p>
            <a:pPr algn="ctr"/>
            <a:r>
              <a:rPr lang="de-DE" dirty="0"/>
              <a:t>Vorstellung der Ergebnisse und allgemeine Fragen</a:t>
            </a:r>
          </a:p>
        </p:txBody>
      </p:sp>
      <p:sp>
        <p:nvSpPr>
          <p:cNvPr id="4" name="Datumsplatzhalter 3">
            <a:extLst>
              <a:ext uri="{FF2B5EF4-FFF2-40B4-BE49-F238E27FC236}">
                <a16:creationId xmlns:a16="http://schemas.microsoft.com/office/drawing/2014/main" id="{6BF38A76-2969-FBC3-D1DB-D3C11D5922DA}"/>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EC670042-D0A7-8C46-93E6-9BF871C226B1}"/>
              </a:ext>
            </a:extLst>
          </p:cNvPr>
          <p:cNvSpPr>
            <a:spLocks noGrp="1"/>
          </p:cNvSpPr>
          <p:nvPr>
            <p:ph type="sldNum" sz="quarter" idx="12"/>
          </p:nvPr>
        </p:nvSpPr>
        <p:spPr/>
        <p:txBody>
          <a:bodyPr/>
          <a:lstStyle/>
          <a:p>
            <a:fld id="{242EEE4B-4F13-4B3B-896D-98344C2D1A3F}" type="slidenum">
              <a:rPr lang="de-DE" smtClean="0"/>
              <a:t>23</a:t>
            </a:fld>
            <a:endParaRPr lang="de-DE" dirty="0"/>
          </a:p>
        </p:txBody>
      </p:sp>
    </p:spTree>
    <p:extLst>
      <p:ext uri="{BB962C8B-B14F-4D97-AF65-F5344CB8AC3E}">
        <p14:creationId xmlns:p14="http://schemas.microsoft.com/office/powerpoint/2010/main" val="305927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157CC-756D-227C-E88F-523C3D5608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9B7CC8-8D0E-5920-DCAA-B11304CD1F7C}"/>
              </a:ext>
            </a:extLst>
          </p:cNvPr>
          <p:cNvSpPr>
            <a:spLocks noGrp="1"/>
          </p:cNvSpPr>
          <p:nvPr>
            <p:ph type="title"/>
          </p:nvPr>
        </p:nvSpPr>
        <p:spPr>
          <a:xfrm>
            <a:off x="1296000" y="3276000"/>
            <a:ext cx="10224000" cy="394032"/>
          </a:xfrm>
        </p:spPr>
        <p:txBody>
          <a:bodyPr/>
          <a:lstStyle/>
          <a:p>
            <a:pPr algn="ctr"/>
            <a:r>
              <a:rPr lang="de-DE" dirty="0"/>
              <a:t>Markenrecht</a:t>
            </a:r>
          </a:p>
        </p:txBody>
      </p:sp>
      <p:sp>
        <p:nvSpPr>
          <p:cNvPr id="4" name="Datumsplatzhalter 3">
            <a:extLst>
              <a:ext uri="{FF2B5EF4-FFF2-40B4-BE49-F238E27FC236}">
                <a16:creationId xmlns:a16="http://schemas.microsoft.com/office/drawing/2014/main" id="{AE90198F-A089-486E-6082-E3513B3053D9}"/>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54D1E52E-3B70-55BD-BEDC-11BDB486DC2B}"/>
              </a:ext>
            </a:extLst>
          </p:cNvPr>
          <p:cNvSpPr>
            <a:spLocks noGrp="1"/>
          </p:cNvSpPr>
          <p:nvPr>
            <p:ph type="sldNum" sz="quarter" idx="12"/>
          </p:nvPr>
        </p:nvSpPr>
        <p:spPr/>
        <p:txBody>
          <a:bodyPr/>
          <a:lstStyle/>
          <a:p>
            <a:fld id="{242EEE4B-4F13-4B3B-896D-98344C2D1A3F}" type="slidenum">
              <a:rPr lang="de-DE" smtClean="0"/>
              <a:t>3</a:t>
            </a:fld>
            <a:endParaRPr lang="de-DE" dirty="0"/>
          </a:p>
        </p:txBody>
      </p:sp>
    </p:spTree>
    <p:extLst>
      <p:ext uri="{BB962C8B-B14F-4D97-AF65-F5344CB8AC3E}">
        <p14:creationId xmlns:p14="http://schemas.microsoft.com/office/powerpoint/2010/main" val="375982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9247-D41D-0F80-3DF6-EE3428D2AB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03D505-9238-EE1A-7176-BFA768C008E0}"/>
              </a:ext>
            </a:extLst>
          </p:cNvPr>
          <p:cNvSpPr>
            <a:spLocks noGrp="1"/>
          </p:cNvSpPr>
          <p:nvPr>
            <p:ph type="title"/>
          </p:nvPr>
        </p:nvSpPr>
        <p:spPr/>
        <p:txBody>
          <a:bodyPr/>
          <a:lstStyle/>
          <a:p>
            <a:r>
              <a:rPr lang="de-DE" dirty="0"/>
              <a:t>Was ist das Markenrecht?</a:t>
            </a:r>
            <a:br>
              <a:rPr lang="de-DE" b="1" dirty="0"/>
            </a:br>
            <a:endParaRPr lang="de-DE" dirty="0"/>
          </a:p>
        </p:txBody>
      </p:sp>
      <p:sp>
        <p:nvSpPr>
          <p:cNvPr id="3" name="Inhaltsplatzhalter 2">
            <a:extLst>
              <a:ext uri="{FF2B5EF4-FFF2-40B4-BE49-F238E27FC236}">
                <a16:creationId xmlns:a16="http://schemas.microsoft.com/office/drawing/2014/main" id="{920AEDE3-1BBE-2A9B-F44A-9ED5D4C8F128}"/>
              </a:ext>
            </a:extLst>
          </p:cNvPr>
          <p:cNvSpPr>
            <a:spLocks noGrp="1"/>
          </p:cNvSpPr>
          <p:nvPr>
            <p:ph idx="1"/>
          </p:nvPr>
        </p:nvSpPr>
        <p:spPr/>
        <p:txBody>
          <a:bodyPr/>
          <a:lstStyle/>
          <a:p>
            <a:r>
              <a:rPr lang="de-DE" b="1" dirty="0"/>
              <a:t>Schutz von Kennzeichen</a:t>
            </a:r>
            <a:r>
              <a:rPr lang="de-DE" dirty="0"/>
              <a:t>: Marken und sonstige Kennzeichen (geschäftliche Bezeichnungen, geografische Herkunftsangaben)</a:t>
            </a:r>
          </a:p>
          <a:p>
            <a:r>
              <a:rPr lang="de-DE" dirty="0"/>
              <a:t>Teil des gewerblichen Rechtsschutzes</a:t>
            </a:r>
          </a:p>
          <a:p>
            <a:r>
              <a:rPr lang="de-DE" dirty="0"/>
              <a:t>(weitestgehend) Registerrecht</a:t>
            </a:r>
          </a:p>
          <a:p>
            <a:r>
              <a:rPr lang="de-DE" dirty="0"/>
              <a:t>Prinzipiell </a:t>
            </a:r>
            <a:r>
              <a:rPr lang="de-DE" b="1" dirty="0"/>
              <a:t>zeitlich unbeschränkt</a:t>
            </a:r>
          </a:p>
          <a:p>
            <a:r>
              <a:rPr lang="de-DE" dirty="0"/>
              <a:t>Paralleles nationales und europäisches Markenrecht: MarkenG und UMV</a:t>
            </a:r>
          </a:p>
          <a:p>
            <a:r>
              <a:rPr lang="de-DE" b="1" dirty="0"/>
              <a:t>Hauptzweck</a:t>
            </a:r>
            <a:r>
              <a:rPr lang="de-DE" dirty="0"/>
              <a:t>: </a:t>
            </a:r>
            <a:r>
              <a:rPr lang="de-DE" b="1" u="sng" dirty="0"/>
              <a:t>Zuordnung</a:t>
            </a:r>
            <a:r>
              <a:rPr lang="de-DE" dirty="0"/>
              <a:t> eines Kennzeichens zu einer </a:t>
            </a:r>
            <a:r>
              <a:rPr lang="de-DE" b="1" u="sng" dirty="0"/>
              <a:t>unternehmerischen Herkunft</a:t>
            </a:r>
            <a:r>
              <a:rPr lang="de-DE" b="1" dirty="0"/>
              <a:t> </a:t>
            </a:r>
            <a:r>
              <a:rPr lang="de-DE" dirty="0"/>
              <a:t>(Herkunftsfunktion)</a:t>
            </a:r>
          </a:p>
          <a:p>
            <a:r>
              <a:rPr lang="de-DE" dirty="0"/>
              <a:t>Weitere Zwecke: Sicherung der Qualität, Kommunikation, Investition, Werbung</a:t>
            </a:r>
          </a:p>
          <a:p>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BB4DF54E-5775-D0D3-B960-148416BF2FBB}"/>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865C7101-4774-2391-1D6D-DB4684BFF3F1}"/>
              </a:ext>
            </a:extLst>
          </p:cNvPr>
          <p:cNvSpPr>
            <a:spLocks noGrp="1"/>
          </p:cNvSpPr>
          <p:nvPr>
            <p:ph type="sldNum" sz="quarter" idx="12"/>
          </p:nvPr>
        </p:nvSpPr>
        <p:spPr/>
        <p:txBody>
          <a:bodyPr/>
          <a:lstStyle/>
          <a:p>
            <a:fld id="{242EEE4B-4F13-4B3B-896D-98344C2D1A3F}" type="slidenum">
              <a:rPr lang="de-DE" smtClean="0"/>
              <a:t>4</a:t>
            </a:fld>
            <a:endParaRPr lang="de-DE" dirty="0"/>
          </a:p>
        </p:txBody>
      </p:sp>
    </p:spTree>
    <p:extLst>
      <p:ext uri="{BB962C8B-B14F-4D97-AF65-F5344CB8AC3E}">
        <p14:creationId xmlns:p14="http://schemas.microsoft.com/office/powerpoint/2010/main" val="15425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4D20-9FB0-5FB3-7C80-6689F40A9B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8E59B2-C668-5F61-3459-5E15FE5EE23D}"/>
              </a:ext>
            </a:extLst>
          </p:cNvPr>
          <p:cNvSpPr>
            <a:spLocks noGrp="1"/>
          </p:cNvSpPr>
          <p:nvPr>
            <p:ph type="title"/>
          </p:nvPr>
        </p:nvSpPr>
        <p:spPr/>
        <p:txBody>
          <a:bodyPr/>
          <a:lstStyle/>
          <a:p>
            <a:r>
              <a:rPr lang="de-DE" dirty="0"/>
              <a:t>Was ist ein Kennzeichen?</a:t>
            </a:r>
            <a:br>
              <a:rPr lang="de-DE" b="1" dirty="0"/>
            </a:br>
            <a:endParaRPr lang="de-DE" dirty="0"/>
          </a:p>
        </p:txBody>
      </p:sp>
      <p:sp>
        <p:nvSpPr>
          <p:cNvPr id="3" name="Inhaltsplatzhalter 2">
            <a:extLst>
              <a:ext uri="{FF2B5EF4-FFF2-40B4-BE49-F238E27FC236}">
                <a16:creationId xmlns:a16="http://schemas.microsoft.com/office/drawing/2014/main" id="{42D26B37-2272-55BB-373A-1139D4CCB4D6}"/>
              </a:ext>
            </a:extLst>
          </p:cNvPr>
          <p:cNvSpPr>
            <a:spLocks noGrp="1"/>
          </p:cNvSpPr>
          <p:nvPr>
            <p:ph idx="1"/>
          </p:nvPr>
        </p:nvSpPr>
        <p:spPr/>
        <p:txBody>
          <a:bodyPr/>
          <a:lstStyle/>
          <a:p>
            <a:r>
              <a:rPr lang="de-DE" dirty="0"/>
              <a:t>Alle </a:t>
            </a:r>
            <a:r>
              <a:rPr lang="de-DE" b="1" u="sng" dirty="0"/>
              <a:t>unterscheidbaren Zeichen</a:t>
            </a:r>
            <a:r>
              <a:rPr lang="de-DE" b="1" dirty="0"/>
              <a:t> </a:t>
            </a:r>
            <a:r>
              <a:rPr lang="de-DE" dirty="0"/>
              <a:t>(§ 3 MarkenG)</a:t>
            </a:r>
          </a:p>
          <a:p>
            <a:r>
              <a:rPr lang="de-DE" dirty="0"/>
              <a:t>Müssen mit den Sinnen wahrnehmbar sein</a:t>
            </a:r>
          </a:p>
          <a:p>
            <a:r>
              <a:rPr lang="de-DE" dirty="0"/>
              <a:t>grafische Darstellbarkeit wird nicht (mehr) gefordert</a:t>
            </a:r>
          </a:p>
          <a:p>
            <a:pPr lvl="1"/>
            <a:r>
              <a:rPr lang="de-DE" dirty="0"/>
              <a:t>Insbesondere: Wörter, Abbildungen</a:t>
            </a:r>
            <a:r>
              <a:rPr lang="de-DE"/>
              <a:t>, Buchstaben, </a:t>
            </a:r>
            <a:r>
              <a:rPr lang="de-DE" dirty="0"/>
              <a:t>Zahlen</a:t>
            </a:r>
          </a:p>
          <a:p>
            <a:pPr lvl="1"/>
            <a:r>
              <a:rPr lang="de-DE" dirty="0"/>
              <a:t>Aber auch: Klänge, dreidimensionale Gestaltungen, Positionen</a:t>
            </a:r>
          </a:p>
          <a:p>
            <a:pPr lvl="1"/>
            <a:r>
              <a:rPr lang="de-DE" dirty="0"/>
              <a:t>Streitig: u.a. Gerüche</a:t>
            </a:r>
          </a:p>
          <a:p>
            <a:r>
              <a:rPr lang="de-DE" dirty="0"/>
              <a:t>Müssen geeignet sein „Waren oder Dienstleistungen eines Unternehmens von denjenigen anderer Unternehmen zu unterscheiden.“</a:t>
            </a:r>
          </a:p>
          <a:p>
            <a:r>
              <a:rPr lang="de-DE" u="sng" dirty="0"/>
              <a:t>Ausgenommen</a:t>
            </a:r>
            <a:r>
              <a:rPr lang="de-DE" dirty="0"/>
              <a:t> u.a. technische Wirkungen oder Eigenschaften die in Ware selbst liegen (§ 3 Abs. 2 MarkenG)</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D8A354ED-7EB6-C91C-9E6D-93695E364F43}"/>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A3FE54EF-0917-6B3E-6263-80F0402EB4EC}"/>
              </a:ext>
            </a:extLst>
          </p:cNvPr>
          <p:cNvSpPr>
            <a:spLocks noGrp="1"/>
          </p:cNvSpPr>
          <p:nvPr>
            <p:ph type="sldNum" sz="quarter" idx="12"/>
          </p:nvPr>
        </p:nvSpPr>
        <p:spPr/>
        <p:txBody>
          <a:bodyPr/>
          <a:lstStyle/>
          <a:p>
            <a:fld id="{242EEE4B-4F13-4B3B-896D-98344C2D1A3F}" type="slidenum">
              <a:rPr lang="de-DE" smtClean="0"/>
              <a:t>5</a:t>
            </a:fld>
            <a:endParaRPr lang="de-DE" dirty="0"/>
          </a:p>
        </p:txBody>
      </p:sp>
    </p:spTree>
    <p:extLst>
      <p:ext uri="{BB962C8B-B14F-4D97-AF65-F5344CB8AC3E}">
        <p14:creationId xmlns:p14="http://schemas.microsoft.com/office/powerpoint/2010/main" val="351477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8BE4A-A35D-4FBB-05FE-9221771961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26A689-B5E7-48B3-D191-3F00BC8EB727}"/>
              </a:ext>
            </a:extLst>
          </p:cNvPr>
          <p:cNvSpPr>
            <a:spLocks noGrp="1"/>
          </p:cNvSpPr>
          <p:nvPr>
            <p:ph type="title"/>
          </p:nvPr>
        </p:nvSpPr>
        <p:spPr/>
        <p:txBody>
          <a:bodyPr/>
          <a:lstStyle/>
          <a:p>
            <a:r>
              <a:rPr lang="de-DE" dirty="0"/>
              <a:t>Was ist ein Kennzeichen?</a:t>
            </a:r>
            <a:br>
              <a:rPr lang="de-DE" b="1" dirty="0"/>
            </a:br>
            <a:endParaRPr lang="de-DE" dirty="0"/>
          </a:p>
        </p:txBody>
      </p:sp>
      <p:sp>
        <p:nvSpPr>
          <p:cNvPr id="3" name="Inhaltsplatzhalter 2">
            <a:extLst>
              <a:ext uri="{FF2B5EF4-FFF2-40B4-BE49-F238E27FC236}">
                <a16:creationId xmlns:a16="http://schemas.microsoft.com/office/drawing/2014/main" id="{133B77AE-DF3D-E38E-3DA8-3CFF1B5C05A8}"/>
              </a:ext>
            </a:extLst>
          </p:cNvPr>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0C9C9A94-9E45-BE3E-F53E-000D6A421439}"/>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CF18512C-A88D-E66B-3196-6F115C5346F6}"/>
              </a:ext>
            </a:extLst>
          </p:cNvPr>
          <p:cNvSpPr>
            <a:spLocks noGrp="1"/>
          </p:cNvSpPr>
          <p:nvPr>
            <p:ph type="sldNum" sz="quarter" idx="12"/>
          </p:nvPr>
        </p:nvSpPr>
        <p:spPr/>
        <p:txBody>
          <a:bodyPr/>
          <a:lstStyle/>
          <a:p>
            <a:fld id="{242EEE4B-4F13-4B3B-896D-98344C2D1A3F}" type="slidenum">
              <a:rPr lang="de-DE" smtClean="0"/>
              <a:t>6</a:t>
            </a:fld>
            <a:endParaRPr lang="de-DE" dirty="0"/>
          </a:p>
        </p:txBody>
      </p:sp>
      <p:pic>
        <p:nvPicPr>
          <p:cNvPr id="7" name="Grafik 6">
            <a:extLst>
              <a:ext uri="{FF2B5EF4-FFF2-40B4-BE49-F238E27FC236}">
                <a16:creationId xmlns:a16="http://schemas.microsoft.com/office/drawing/2014/main" id="{DE14C344-5758-D60C-EF94-60D0B749D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704" y="2064580"/>
            <a:ext cx="1905000" cy="1885950"/>
          </a:xfrm>
          <a:prstGeom prst="rect">
            <a:avLst/>
          </a:prstGeom>
        </p:spPr>
      </p:pic>
      <p:pic>
        <p:nvPicPr>
          <p:cNvPr id="9" name="Grafik 8">
            <a:extLst>
              <a:ext uri="{FF2B5EF4-FFF2-40B4-BE49-F238E27FC236}">
                <a16:creationId xmlns:a16="http://schemas.microsoft.com/office/drawing/2014/main" id="{A89C4DDF-AC6B-D363-37CB-E1FC918936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354" y="2471722"/>
            <a:ext cx="2481292" cy="1139708"/>
          </a:xfrm>
          <a:prstGeom prst="rect">
            <a:avLst/>
          </a:prstGeom>
        </p:spPr>
      </p:pic>
      <p:pic>
        <p:nvPicPr>
          <p:cNvPr id="11" name="Grafik 10">
            <a:extLst>
              <a:ext uri="{FF2B5EF4-FFF2-40B4-BE49-F238E27FC236}">
                <a16:creationId xmlns:a16="http://schemas.microsoft.com/office/drawing/2014/main" id="{1BD7109A-851E-647C-9D9E-93AC99AED3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4899" y="1155274"/>
            <a:ext cx="2037352" cy="2880320"/>
          </a:xfrm>
          <a:prstGeom prst="rect">
            <a:avLst/>
          </a:prstGeom>
        </p:spPr>
      </p:pic>
      <p:pic>
        <p:nvPicPr>
          <p:cNvPr id="13" name="Grafik 12">
            <a:extLst>
              <a:ext uri="{FF2B5EF4-FFF2-40B4-BE49-F238E27FC236}">
                <a16:creationId xmlns:a16="http://schemas.microsoft.com/office/drawing/2014/main" id="{0ACC4A1B-9027-B53F-82ED-94D6B30747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2879" y="4281074"/>
            <a:ext cx="2520280" cy="1763633"/>
          </a:xfrm>
          <a:prstGeom prst="rect">
            <a:avLst/>
          </a:prstGeom>
        </p:spPr>
      </p:pic>
      <p:pic>
        <p:nvPicPr>
          <p:cNvPr id="15" name="Grafik 14">
            <a:extLst>
              <a:ext uri="{FF2B5EF4-FFF2-40B4-BE49-F238E27FC236}">
                <a16:creationId xmlns:a16="http://schemas.microsoft.com/office/drawing/2014/main" id="{22A29E4F-34E2-80EB-59FF-5A46F5105A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1166" y="4132529"/>
            <a:ext cx="2684817" cy="2028715"/>
          </a:xfrm>
          <a:prstGeom prst="rect">
            <a:avLst/>
          </a:prstGeom>
        </p:spPr>
      </p:pic>
      <p:sp>
        <p:nvSpPr>
          <p:cNvPr id="16" name="Textfeld 15">
            <a:extLst>
              <a:ext uri="{FF2B5EF4-FFF2-40B4-BE49-F238E27FC236}">
                <a16:creationId xmlns:a16="http://schemas.microsoft.com/office/drawing/2014/main" id="{C5E68083-2843-2F46-82DA-E8681E808046}"/>
              </a:ext>
            </a:extLst>
          </p:cNvPr>
          <p:cNvSpPr txBox="1"/>
          <p:nvPr/>
        </p:nvSpPr>
        <p:spPr>
          <a:xfrm>
            <a:off x="672000" y="4855350"/>
            <a:ext cx="3332451" cy="461665"/>
          </a:xfrm>
          <a:prstGeom prst="rect">
            <a:avLst/>
          </a:prstGeom>
          <a:noFill/>
        </p:spPr>
        <p:txBody>
          <a:bodyPr wrap="none" rtlCol="0">
            <a:spAutoFit/>
          </a:bodyPr>
          <a:lstStyle/>
          <a:p>
            <a:r>
              <a:rPr lang="de-DE" sz="2400" dirty="0"/>
              <a:t>Ruhr-Universität Bochum</a:t>
            </a:r>
          </a:p>
        </p:txBody>
      </p:sp>
    </p:spTree>
    <p:extLst>
      <p:ext uri="{BB962C8B-B14F-4D97-AF65-F5344CB8AC3E}">
        <p14:creationId xmlns:p14="http://schemas.microsoft.com/office/powerpoint/2010/main" val="39787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CC976-1874-50D2-4471-BDF38C8470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FCA9EB-240B-CD89-0D1C-734EE784C5A4}"/>
              </a:ext>
            </a:extLst>
          </p:cNvPr>
          <p:cNvSpPr>
            <a:spLocks noGrp="1"/>
          </p:cNvSpPr>
          <p:nvPr>
            <p:ph type="title"/>
          </p:nvPr>
        </p:nvSpPr>
        <p:spPr/>
        <p:txBody>
          <a:bodyPr/>
          <a:lstStyle/>
          <a:p>
            <a:r>
              <a:rPr lang="de-DE" dirty="0"/>
              <a:t>Wie erlangt man Markenschutz?</a:t>
            </a:r>
            <a:br>
              <a:rPr lang="de-DE" b="1" dirty="0"/>
            </a:br>
            <a:endParaRPr lang="de-DE" dirty="0"/>
          </a:p>
        </p:txBody>
      </p:sp>
      <p:sp>
        <p:nvSpPr>
          <p:cNvPr id="3" name="Inhaltsplatzhalter 2">
            <a:extLst>
              <a:ext uri="{FF2B5EF4-FFF2-40B4-BE49-F238E27FC236}">
                <a16:creationId xmlns:a16="http://schemas.microsoft.com/office/drawing/2014/main" id="{95BABC2A-C6A3-CD0D-0002-436A7EE0FD8D}"/>
              </a:ext>
            </a:extLst>
          </p:cNvPr>
          <p:cNvSpPr>
            <a:spLocks noGrp="1"/>
          </p:cNvSpPr>
          <p:nvPr>
            <p:ph idx="1"/>
          </p:nvPr>
        </p:nvSpPr>
        <p:spPr/>
        <p:txBody>
          <a:bodyPr/>
          <a:lstStyle/>
          <a:p>
            <a:r>
              <a:rPr lang="de-DE" dirty="0"/>
              <a:t>Durch </a:t>
            </a:r>
            <a:r>
              <a:rPr lang="de-DE" u="sng" dirty="0"/>
              <a:t>Eintragung</a:t>
            </a:r>
            <a:r>
              <a:rPr lang="de-DE" dirty="0"/>
              <a:t> (Regelfall), </a:t>
            </a:r>
            <a:r>
              <a:rPr lang="de-DE" u="sng" dirty="0"/>
              <a:t>erworbene Verkehrsgeltung durch Benutzung</a:t>
            </a:r>
            <a:r>
              <a:rPr lang="de-DE" dirty="0"/>
              <a:t> oder als </a:t>
            </a:r>
            <a:r>
              <a:rPr lang="de-DE" u="sng" dirty="0"/>
              <a:t>notorisch bekannte Marke</a:t>
            </a:r>
            <a:r>
              <a:rPr lang="de-DE" dirty="0"/>
              <a:t> (§ 4 MarkenG)</a:t>
            </a:r>
          </a:p>
          <a:p>
            <a:r>
              <a:rPr lang="de-DE" dirty="0"/>
              <a:t>Eintragung beim deutschen Patent und Markenamt (DPMA) oder beim Amt der Europäischen Union für geistiges Eigentum (EUIPO)</a:t>
            </a:r>
          </a:p>
          <a:p>
            <a:r>
              <a:rPr lang="de-DE" dirty="0"/>
              <a:t>Der Schutz wird </a:t>
            </a:r>
            <a:r>
              <a:rPr lang="de-DE" b="1" dirty="0"/>
              <a:t>nur für bestimmte Waren oder Dienstleistungen </a:t>
            </a:r>
            <a:r>
              <a:rPr lang="de-DE" dirty="0"/>
              <a:t>erlangt (Nizza-Klassen)</a:t>
            </a:r>
          </a:p>
          <a:p>
            <a:r>
              <a:rPr lang="de-DE" dirty="0"/>
              <a:t>Absolute Schutzhindernisse: Liste von Merkmalen die eine Marke nicht haben darf (§ 8 MarkenG)</a:t>
            </a:r>
          </a:p>
          <a:p>
            <a:pPr lvl="1"/>
            <a:r>
              <a:rPr lang="de-DE" dirty="0"/>
              <a:t>beispielsweise: rein beschreibende Marken, Hoheitszeichen, Verstoß gegen die guten Sitten</a:t>
            </a:r>
          </a:p>
          <a:p>
            <a:r>
              <a:rPr lang="de-DE" dirty="0"/>
              <a:t>Relative Schutzhindernisse: Keine Identität oder Verwechslung mit bestehenden Marken (§ 9 MarkenG)</a:t>
            </a:r>
          </a:p>
          <a:p>
            <a:r>
              <a:rPr lang="de-DE" dirty="0"/>
              <a:t>Eintragung für 10 Jahre, Verlängerung beliebig oft möglich</a:t>
            </a:r>
          </a:p>
          <a:p>
            <a:r>
              <a:rPr lang="de-DE" dirty="0"/>
              <a:t>Markenregister ist öffentlich einsehbar (</a:t>
            </a:r>
            <a:r>
              <a:rPr lang="de-DE" dirty="0">
                <a:hlinkClick r:id="rId3"/>
              </a:rPr>
              <a:t>https://register.dpma.de</a:t>
            </a:r>
            <a:r>
              <a:rPr lang="de-DE" dirty="0"/>
              <a:t>) </a:t>
            </a:r>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DE7C80BD-FA48-7975-1F82-DCC4AB469E0A}"/>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F8FC83F4-EE7F-3901-E0DE-541F6213F216}"/>
              </a:ext>
            </a:extLst>
          </p:cNvPr>
          <p:cNvSpPr>
            <a:spLocks noGrp="1"/>
          </p:cNvSpPr>
          <p:nvPr>
            <p:ph type="sldNum" sz="quarter" idx="12"/>
          </p:nvPr>
        </p:nvSpPr>
        <p:spPr/>
        <p:txBody>
          <a:bodyPr/>
          <a:lstStyle/>
          <a:p>
            <a:fld id="{242EEE4B-4F13-4B3B-896D-98344C2D1A3F}" type="slidenum">
              <a:rPr lang="de-DE" smtClean="0"/>
              <a:t>7</a:t>
            </a:fld>
            <a:endParaRPr lang="de-DE" dirty="0"/>
          </a:p>
        </p:txBody>
      </p:sp>
    </p:spTree>
    <p:extLst>
      <p:ext uri="{BB962C8B-B14F-4D97-AF65-F5344CB8AC3E}">
        <p14:creationId xmlns:p14="http://schemas.microsoft.com/office/powerpoint/2010/main" val="418645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17939-38D2-4AAB-35BB-930CB1411F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5EFC27-C2D6-43D6-E3AF-64C900055351}"/>
              </a:ext>
            </a:extLst>
          </p:cNvPr>
          <p:cNvSpPr>
            <a:spLocks noGrp="1"/>
          </p:cNvSpPr>
          <p:nvPr>
            <p:ph type="title"/>
          </p:nvPr>
        </p:nvSpPr>
        <p:spPr/>
        <p:txBody>
          <a:bodyPr/>
          <a:lstStyle/>
          <a:p>
            <a:r>
              <a:rPr lang="de-DE" dirty="0"/>
              <a:t>Wie erlangt man Markenschutz?</a:t>
            </a:r>
            <a:br>
              <a:rPr lang="de-DE" b="1" dirty="0"/>
            </a:br>
            <a:endParaRPr lang="de-DE" dirty="0"/>
          </a:p>
        </p:txBody>
      </p:sp>
      <p:sp>
        <p:nvSpPr>
          <p:cNvPr id="3" name="Inhaltsplatzhalter 2">
            <a:extLst>
              <a:ext uri="{FF2B5EF4-FFF2-40B4-BE49-F238E27FC236}">
                <a16:creationId xmlns:a16="http://schemas.microsoft.com/office/drawing/2014/main" id="{C2D68386-4352-3100-C0D4-1280A90E829A}"/>
              </a:ext>
            </a:extLst>
          </p:cNvPr>
          <p:cNvSpPr>
            <a:spLocks noGrp="1"/>
          </p:cNvSpPr>
          <p:nvPr>
            <p:ph idx="1"/>
          </p:nvPr>
        </p:nvSpPr>
        <p:spPr/>
        <p:txBody>
          <a:bodyPr/>
          <a:lstStyle/>
          <a:p>
            <a:r>
              <a:rPr lang="de-DE" dirty="0"/>
              <a:t>Grundsätzlich ist auch markenrechtlicher Schutz von Zeichen zur Kennzeichnung von OER denkbar.</a:t>
            </a:r>
          </a:p>
          <a:p>
            <a:r>
              <a:rPr lang="de-DE" b="1" dirty="0"/>
              <a:t>Benutzungszwang</a:t>
            </a:r>
            <a:r>
              <a:rPr lang="de-DE" dirty="0"/>
              <a:t>:</a:t>
            </a:r>
          </a:p>
          <a:p>
            <a:pPr lvl="1"/>
            <a:r>
              <a:rPr lang="de-DE" dirty="0"/>
              <a:t>Kennzeichen muss innerhalb der </a:t>
            </a:r>
            <a:r>
              <a:rPr lang="de-DE" b="1" u="sng" dirty="0"/>
              <a:t>letzten fünf Jahre im geschäftlichen Verkehr</a:t>
            </a:r>
            <a:r>
              <a:rPr lang="de-DE" b="1" dirty="0"/>
              <a:t> </a:t>
            </a:r>
            <a:r>
              <a:rPr lang="de-DE" dirty="0"/>
              <a:t>benutzt werden – markenmäßige Benutzung (§ 26 Abs. 1 MarkenG)</a:t>
            </a:r>
          </a:p>
          <a:p>
            <a:pPr lvl="1"/>
            <a:r>
              <a:rPr lang="de-DE" b="1" dirty="0"/>
              <a:t>Ausnahme</a:t>
            </a:r>
            <a:r>
              <a:rPr lang="de-DE" dirty="0"/>
              <a:t>: In den ersten fünf Jahren (</a:t>
            </a:r>
            <a:r>
              <a:rPr lang="de-DE" b="1" dirty="0"/>
              <a:t>Benutzungsschonfrist</a:t>
            </a:r>
            <a:r>
              <a:rPr lang="de-DE" dirty="0"/>
              <a:t>)</a:t>
            </a:r>
          </a:p>
          <a:p>
            <a:pPr lvl="1"/>
            <a:r>
              <a:rPr lang="de-DE" dirty="0"/>
              <a:t>Ansonsten Löschung aus dem Markenregister (auf Antrag)</a:t>
            </a:r>
          </a:p>
          <a:p>
            <a:pPr lvl="1"/>
            <a:r>
              <a:rPr lang="de-DE" b="1" dirty="0"/>
              <a:t>Zweck</a:t>
            </a:r>
            <a:r>
              <a:rPr lang="de-DE" dirty="0"/>
              <a:t>: Freihalten von ungenutzten Zeichen</a:t>
            </a:r>
          </a:p>
          <a:p>
            <a:pPr lvl="1"/>
            <a:r>
              <a:rPr lang="de-DE" dirty="0"/>
              <a:t>=&gt; Für OER unklar, OLG Köln hat die reine Verwendung </a:t>
            </a:r>
            <a:r>
              <a:rPr lang="de-DE" u="sng" dirty="0"/>
              <a:t>Open-Source-Software</a:t>
            </a:r>
            <a:r>
              <a:rPr lang="de-DE" dirty="0"/>
              <a:t> (unter GPLv3) ohne weitere kommerzielle Tätigkeit nicht als Benutzung angesehen (OLG Köln, 6 U 18/16, GRUR-RR 2017, 138). Diese Ansicht wird von der Literatur allerdings in weiten Teilen nicht geteilt.</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46C090AD-A124-BF99-415F-36D4B03DE973}"/>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44538C65-2673-D6DE-A9AF-053AA02EBC86}"/>
              </a:ext>
            </a:extLst>
          </p:cNvPr>
          <p:cNvSpPr>
            <a:spLocks noGrp="1"/>
          </p:cNvSpPr>
          <p:nvPr>
            <p:ph type="sldNum" sz="quarter" idx="12"/>
          </p:nvPr>
        </p:nvSpPr>
        <p:spPr/>
        <p:txBody>
          <a:bodyPr/>
          <a:lstStyle/>
          <a:p>
            <a:fld id="{242EEE4B-4F13-4B3B-896D-98344C2D1A3F}" type="slidenum">
              <a:rPr lang="de-DE" smtClean="0"/>
              <a:t>8</a:t>
            </a:fld>
            <a:endParaRPr lang="de-DE" dirty="0"/>
          </a:p>
        </p:txBody>
      </p:sp>
    </p:spTree>
    <p:extLst>
      <p:ext uri="{BB962C8B-B14F-4D97-AF65-F5344CB8AC3E}">
        <p14:creationId xmlns:p14="http://schemas.microsoft.com/office/powerpoint/2010/main" val="53888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1BF9D-6E66-7721-09B7-8B4EEC2595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2E86E8-3FB9-D998-BA08-9782B1C50C45}"/>
              </a:ext>
            </a:extLst>
          </p:cNvPr>
          <p:cNvSpPr>
            <a:spLocks noGrp="1"/>
          </p:cNvSpPr>
          <p:nvPr>
            <p:ph type="title"/>
          </p:nvPr>
        </p:nvSpPr>
        <p:spPr/>
        <p:txBody>
          <a:bodyPr/>
          <a:lstStyle/>
          <a:p>
            <a:r>
              <a:rPr lang="de-DE" dirty="0"/>
              <a:t>Wie weit reicht der Markenschutz?/Wann verletze ich Marken</a:t>
            </a:r>
          </a:p>
        </p:txBody>
      </p:sp>
      <p:sp>
        <p:nvSpPr>
          <p:cNvPr id="3" name="Inhaltsplatzhalter 2">
            <a:extLst>
              <a:ext uri="{FF2B5EF4-FFF2-40B4-BE49-F238E27FC236}">
                <a16:creationId xmlns:a16="http://schemas.microsoft.com/office/drawing/2014/main" id="{2425CB90-A046-FB95-E960-AE1AF3D7E214}"/>
              </a:ext>
            </a:extLst>
          </p:cNvPr>
          <p:cNvSpPr>
            <a:spLocks noGrp="1"/>
          </p:cNvSpPr>
          <p:nvPr>
            <p:ph idx="1"/>
          </p:nvPr>
        </p:nvSpPr>
        <p:spPr/>
        <p:txBody>
          <a:bodyPr/>
          <a:lstStyle/>
          <a:p>
            <a:r>
              <a:rPr lang="de-DE" dirty="0"/>
              <a:t>(1) </a:t>
            </a:r>
            <a:r>
              <a:rPr lang="de-DE" u="sng" dirty="0"/>
              <a:t>Mögliche Verletzungshandlung</a:t>
            </a:r>
          </a:p>
          <a:p>
            <a:pPr lvl="1"/>
            <a:r>
              <a:rPr lang="de-DE" dirty="0"/>
              <a:t>Reichweite des Schutzes auf Untersagung von festgelegten Handlungen</a:t>
            </a:r>
          </a:p>
          <a:p>
            <a:pPr lvl="1"/>
            <a:r>
              <a:rPr lang="de-DE" dirty="0"/>
              <a:t>Es wird auf das Zeichen sowie die Waren und Dienstleistungen abgestellt</a:t>
            </a:r>
          </a:p>
          <a:p>
            <a:pPr lvl="1"/>
            <a:r>
              <a:rPr lang="de-DE" b="1" dirty="0"/>
              <a:t>Drei Fallgruppen </a:t>
            </a:r>
            <a:r>
              <a:rPr lang="de-DE" dirty="0"/>
              <a:t>(analog zu den relativen Schutzhindernissen)</a:t>
            </a:r>
          </a:p>
          <a:p>
            <a:pPr lvl="2"/>
            <a:r>
              <a:rPr lang="de-DE" dirty="0"/>
              <a:t>Zeichen + Waren/Dienstleistungen identisch (</a:t>
            </a:r>
            <a:r>
              <a:rPr lang="de-DE" u="sng" dirty="0"/>
              <a:t>Doppelidentität</a:t>
            </a:r>
            <a:r>
              <a:rPr lang="de-DE" dirty="0"/>
              <a:t>, § 14 Abs. 2 Nr. 1 MarkenG)</a:t>
            </a:r>
          </a:p>
          <a:p>
            <a:pPr lvl="2"/>
            <a:r>
              <a:rPr lang="de-DE" dirty="0"/>
              <a:t>Zeichen + Waren/Dienstleistungen ähnlich (</a:t>
            </a:r>
            <a:r>
              <a:rPr lang="de-DE" u="sng" dirty="0"/>
              <a:t>Verwechslungsgefahr</a:t>
            </a:r>
            <a:r>
              <a:rPr lang="de-DE" dirty="0"/>
              <a:t> § 14 Abs. 2 Nr. 2 MarkenG)</a:t>
            </a:r>
          </a:p>
          <a:p>
            <a:pPr lvl="2"/>
            <a:r>
              <a:rPr lang="de-DE" dirty="0"/>
              <a:t>Zeichen ähnlich + eingetragen Marke bekannt + unlautere Ausnutzung oder Beeinträchtigung (§ 14 Abs. 2 Nr. 3 MarkenG)</a:t>
            </a:r>
          </a:p>
          <a:p>
            <a:r>
              <a:rPr lang="de-DE" dirty="0"/>
              <a:t>(2) </a:t>
            </a:r>
            <a:r>
              <a:rPr lang="de-DE" u="sng" dirty="0"/>
              <a:t>Ohne Einverständnis des Rechtsinhabers</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9CDA5DE4-6224-151A-230D-C8620FE1A46F}"/>
              </a:ext>
            </a:extLst>
          </p:cNvPr>
          <p:cNvSpPr>
            <a:spLocks noGrp="1"/>
          </p:cNvSpPr>
          <p:nvPr>
            <p:ph type="dt" sz="half" idx="10"/>
          </p:nvPr>
        </p:nvSpPr>
        <p:spPr/>
        <p:txBody>
          <a:bodyPr/>
          <a:lstStyle/>
          <a:p>
            <a:fld id="{088D5AAE-ECFE-40DE-B45A-7BF3FB7F7E57}" type="datetime1">
              <a:rPr lang="de-DE" smtClean="0"/>
              <a:t>11.09.2025</a:t>
            </a:fld>
            <a:endParaRPr lang="de-DE" dirty="0"/>
          </a:p>
        </p:txBody>
      </p:sp>
      <p:sp>
        <p:nvSpPr>
          <p:cNvPr id="6" name="Foliennummernplatzhalter 5">
            <a:extLst>
              <a:ext uri="{FF2B5EF4-FFF2-40B4-BE49-F238E27FC236}">
                <a16:creationId xmlns:a16="http://schemas.microsoft.com/office/drawing/2014/main" id="{310F738B-37CE-A28C-641F-F499519C3973}"/>
              </a:ext>
            </a:extLst>
          </p:cNvPr>
          <p:cNvSpPr>
            <a:spLocks noGrp="1"/>
          </p:cNvSpPr>
          <p:nvPr>
            <p:ph type="sldNum" sz="quarter" idx="12"/>
          </p:nvPr>
        </p:nvSpPr>
        <p:spPr/>
        <p:txBody>
          <a:bodyPr/>
          <a:lstStyle/>
          <a:p>
            <a:fld id="{242EEE4B-4F13-4B3B-896D-98344C2D1A3F}" type="slidenum">
              <a:rPr lang="de-DE" smtClean="0"/>
              <a:t>9</a:t>
            </a:fld>
            <a:endParaRPr lang="de-DE" dirty="0"/>
          </a:p>
        </p:txBody>
      </p:sp>
    </p:spTree>
    <p:extLst>
      <p:ext uri="{BB962C8B-B14F-4D97-AF65-F5344CB8AC3E}">
        <p14:creationId xmlns:p14="http://schemas.microsoft.com/office/powerpoint/2010/main" val="13720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WI">
  <a:themeElements>
    <a:clrScheme name="FernUniversität">
      <a:dk1>
        <a:sysClr val="windowText" lastClr="000000"/>
      </a:dk1>
      <a:lt1>
        <a:sysClr val="window" lastClr="FFFFFF"/>
      </a:lt1>
      <a:dk2>
        <a:srgbClr val="004C97"/>
      </a:dk2>
      <a:lt2>
        <a:srgbClr val="CCDBEA"/>
      </a:lt2>
      <a:accent1>
        <a:srgbClr val="004C97"/>
      </a:accent1>
      <a:accent2>
        <a:srgbClr val="336600"/>
      </a:accent2>
      <a:accent3>
        <a:srgbClr val="C84F0E"/>
      </a:accent3>
      <a:accent4>
        <a:srgbClr val="993333"/>
      </a:accent4>
      <a:accent5>
        <a:srgbClr val="006666"/>
      </a:accent5>
      <a:accent6>
        <a:srgbClr val="B1B3B3"/>
      </a:accent6>
      <a:hlink>
        <a:srgbClr val="004C97"/>
      </a:hlink>
      <a:folHlink>
        <a:srgbClr val="800080"/>
      </a:folHlink>
    </a:clrScheme>
    <a:fontScheme name="FernUni">
      <a:majorFont>
        <a:latin typeface="Frutiger LT Com 45 Light"/>
        <a:ea typeface=""/>
        <a:cs typeface=""/>
      </a:majorFont>
      <a:minorFont>
        <a:latin typeface="Frutiger LT Com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FernUni</Template>
  <TotalTime>0</TotalTime>
  <Words>1861</Words>
  <Application>Microsoft Office PowerPoint</Application>
  <PresentationFormat>Breitbild</PresentationFormat>
  <Paragraphs>225</Paragraphs>
  <Slides>23</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Aptos</vt:lpstr>
      <vt:lpstr>Arial</vt:lpstr>
      <vt:lpstr>Calibri</vt:lpstr>
      <vt:lpstr>Frutiger LT Com 45 Light</vt:lpstr>
      <vt:lpstr>Symbol</vt:lpstr>
      <vt:lpstr>Wingdings</vt:lpstr>
      <vt:lpstr>REWI</vt:lpstr>
      <vt:lpstr>OER abseits des Urheberrechts Markenrecht, KI und mehr (Markenrecht und Datenschutzrecht)  </vt:lpstr>
      <vt:lpstr>Ablauf </vt:lpstr>
      <vt:lpstr>Markenrecht</vt:lpstr>
      <vt:lpstr>Was ist das Markenrecht? </vt:lpstr>
      <vt:lpstr>Was ist ein Kennzeichen? </vt:lpstr>
      <vt:lpstr>Was ist ein Kennzeichen? </vt:lpstr>
      <vt:lpstr>Wie erlangt man Markenschutz? </vt:lpstr>
      <vt:lpstr>Wie erlangt man Markenschutz? </vt:lpstr>
      <vt:lpstr>Wie weit reicht der Markenschutz?/Wann verletze ich Marken</vt:lpstr>
      <vt:lpstr>Wann begehe ich eine Markenrechtsverletzung?</vt:lpstr>
      <vt:lpstr>Wann begehe ich eine Markenrechtsverletzung?</vt:lpstr>
      <vt:lpstr>Weiteres</vt:lpstr>
      <vt:lpstr>Auswirkungen von Künstlicher Intelligenz</vt:lpstr>
      <vt:lpstr>Auswirkungen von Künstlicher Intelligenz</vt:lpstr>
      <vt:lpstr>Datenschutzrecht</vt:lpstr>
      <vt:lpstr>Datenschutz - Grundlagen</vt:lpstr>
      <vt:lpstr>Datenschutz – Voraussetzungen für eine rechtmäßige Verarbeitung </vt:lpstr>
      <vt:lpstr>Datenschutz – typische Risiken</vt:lpstr>
      <vt:lpstr>Datenschutz – Handlungsempfehlungen </vt:lpstr>
      <vt:lpstr>Breakoutsessions</vt:lpstr>
      <vt:lpstr>Case Study - Markenrecht</vt:lpstr>
      <vt:lpstr>Case Study - Datenschutzrecht</vt:lpstr>
      <vt:lpstr>Vorstellung der Ergebnisse und allgemeine Fragen</vt:lpstr>
    </vt:vector>
  </TitlesOfParts>
  <Company>FernUniversität Hagen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Jessen, Malte</dc:creator>
  <cp:lastModifiedBy>Roman Konertz</cp:lastModifiedBy>
  <cp:revision>280</cp:revision>
  <dcterms:created xsi:type="dcterms:W3CDTF">2017-05-29T05:49:40Z</dcterms:created>
  <dcterms:modified xsi:type="dcterms:W3CDTF">2025-09-11T12:43:35Z</dcterms:modified>
</cp:coreProperties>
</file>