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10" r:id="rId2"/>
    <p:sldMasterId id="2147483695" r:id="rId3"/>
    <p:sldMasterId id="2147483732" r:id="rId4"/>
    <p:sldMasterId id="2147483771" r:id="rId5"/>
    <p:sldMasterId id="2147483735" r:id="rId6"/>
    <p:sldMasterId id="2147483738" r:id="rId7"/>
    <p:sldMasterId id="2147483741" r:id="rId8"/>
    <p:sldMasterId id="2147483789" r:id="rId9"/>
  </p:sldMasterIdLst>
  <p:notesMasterIdLst>
    <p:notesMasterId r:id="rId38"/>
  </p:notesMasterIdLst>
  <p:handoutMasterIdLst>
    <p:handoutMasterId r:id="rId39"/>
  </p:handoutMasterIdLst>
  <p:sldIdLst>
    <p:sldId id="269" r:id="rId10"/>
    <p:sldId id="309" r:id="rId11"/>
    <p:sldId id="310" r:id="rId12"/>
    <p:sldId id="311" r:id="rId13"/>
    <p:sldId id="303" r:id="rId14"/>
    <p:sldId id="312" r:id="rId15"/>
    <p:sldId id="337" r:id="rId16"/>
    <p:sldId id="313" r:id="rId17"/>
    <p:sldId id="338" r:id="rId18"/>
    <p:sldId id="341" r:id="rId19"/>
    <p:sldId id="342" r:id="rId20"/>
    <p:sldId id="314" r:id="rId21"/>
    <p:sldId id="317" r:id="rId22"/>
    <p:sldId id="328" r:id="rId23"/>
    <p:sldId id="315" r:id="rId24"/>
    <p:sldId id="329" r:id="rId25"/>
    <p:sldId id="333" r:id="rId26"/>
    <p:sldId id="334" r:id="rId27"/>
    <p:sldId id="331" r:id="rId28"/>
    <p:sldId id="335" r:id="rId29"/>
    <p:sldId id="330" r:id="rId30"/>
    <p:sldId id="336" r:id="rId31"/>
    <p:sldId id="316" r:id="rId32"/>
    <p:sldId id="295" r:id="rId33"/>
    <p:sldId id="308" r:id="rId34"/>
    <p:sldId id="321" r:id="rId35"/>
    <p:sldId id="297" r:id="rId36"/>
    <p:sldId id="292" r:id="rId37"/>
  </p:sldIdLst>
  <p:sldSz cx="11520488" cy="6480175"/>
  <p:notesSz cx="7099300" cy="10234613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4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7" autoAdjust="0"/>
    <p:restoredTop sz="57405" autoAdjust="0"/>
  </p:normalViewPr>
  <p:slideViewPr>
    <p:cSldViewPr snapToObjects="1" showGuides="1">
      <p:cViewPr>
        <p:scale>
          <a:sx n="125" d="100"/>
          <a:sy n="125" d="100"/>
        </p:scale>
        <p:origin x="-1208" y="-3480"/>
      </p:cViewPr>
      <p:guideLst>
        <p:guide orient="horz" pos="2041"/>
        <p:guide pos="36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113" d="100"/>
          <a:sy n="113" d="100"/>
        </p:scale>
        <p:origin x="3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906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b="0" i="0">
                <a:latin typeface="Segoe UI" panose="020B0502040204020203" pitchFamily="34" charset="0"/>
              </a:defRPr>
            </a:lvl1pPr>
          </a:lstStyle>
          <a:p>
            <a:r>
              <a:rPr lang="de-DE" dirty="0"/>
              <a:t>TEST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b="0" i="0">
                <a:latin typeface="Segoe UI" panose="020B0502040204020203" pitchFamily="34" charset="0"/>
              </a:defRPr>
            </a:lvl1pPr>
          </a:lstStyle>
          <a:p>
            <a:fld id="{54D3A734-2D61-4142-A445-70B62BD442B6}" type="datetimeFigureOut">
              <a:rPr lang="de-DE" smtClean="0"/>
              <a:pPr/>
              <a:t>16.09.2025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0A3240C2-4D07-B927-AC10-EE3CC45091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 dirty="0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F841A342-6C68-D40C-64EC-40ADC7478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074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92A56-71D2-36BF-67A7-3119D1AF0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2D9A9D0-8C69-546C-C1D0-369D921D7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023433C-DD20-DD66-EC2F-FD3781DC1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84251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3E61C-4D40-BBE4-2468-17AF2AF89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1CEADB8-AFD9-06B2-B26B-70C206D2F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BA9F63-F615-1D73-7E26-3667CCAD1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12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64878-3F3B-2D48-839D-78D98902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824A53E-11F5-0A0B-4785-55B364D96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C25C3BA-3FC1-C312-6B0A-33A63B713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470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183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https://www.twillo.de/oer/web/wp-content/uploads/2023/09/Urheberrecht_twillo_Web-1.pdf</a:t>
            </a:r>
            <a:endParaRPr lang="de-DE" dirty="0">
              <a:effectLst/>
            </a:endParaRPr>
          </a:p>
          <a:p>
            <a:pPr rtl="0"/>
            <a:r>
              <a:rPr lang="de-DE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https://oer-faq.de/faq/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wozu-benoetige-ich-eine-offene-lizenz/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https://www.bmftr.bund.de/SharedDocs/Publikationen/DE/1/31518_Urheberrecht_in_der_Wissenschaft.pdf?__blob=publicationFile&amp;v=5</a:t>
            </a:r>
            <a:endParaRPr lang="de-DE" dirty="0">
              <a:effectLst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251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7D17A-5A75-CF57-DC1B-A09E4BD6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23BA0D4-2B5B-C7B0-2AE7-302FBECA8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A02177F-4D23-2556-CE0B-9887E3A76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5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9414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231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D92C3-3C68-9EC1-2B0F-E35EDBF31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D4FCE11-00FE-7319-71E7-D5EF1BE41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763828-B68E-74C6-FA1C-CE91F6ECB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963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7B0D3-C75D-B6E6-53BD-6E01DBE56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AD41516-2384-F362-6526-A6CE20CBC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6C21212-F774-EFA2-6F5A-1E4FB18A9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368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B6380-5A6D-2469-5BD8-EB8FD8BEA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2EAC5E8-5000-02AF-B824-8C3157E06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6DAD6D-4B34-A180-18C1-88ADBBC1C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06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229A9-4AF1-002C-F51D-1F3BD7B36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CC01A2C-86E0-D405-6385-B520C1F65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3FFCB53-358E-3707-D0BC-0D8D2AA37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880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551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57271-F7D9-23A7-2DD8-37E6F812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FCA18EE-842B-35C1-7EF9-BC58B9C2D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F2B4B6B-9F35-8186-B412-644B6E35F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174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564E6-11A3-6C31-322D-6677A8700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8541B5F-E876-179B-EDC9-A22A9589D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8394182-2A85-AE14-D6CF-D64FC778F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596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EBDFA-1820-D235-33E5-61FC7AFB1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2F1DCF2-FEA5-2DDE-C91A-F89B5D64E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4F9003D-5B91-0C2D-D35A-7CA8D668D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8579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020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723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90E34-C982-9439-398D-34C5C9564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C686060-05C4-562C-8E54-E8F1C5386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B73BB37-4C76-9E41-B07A-8CF6063A3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6097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4332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77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92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53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50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46369-31EA-F049-15E7-61777A126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1A40A61-13DE-2C92-916B-BE5C48767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747756-16F0-7CCF-7243-31E094AB8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47020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89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EF9A5-4B26-A511-1E01-C313F76A9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20163D-0C8A-52C8-675C-0D981B8FE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07666E5-1905-8B47-78A3-87AB2FDC7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4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276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19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9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9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10440988" cy="34987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EFA97F7-3989-9E5D-523F-03EC737E1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42EE70F2-D3DB-C8D3-A2AB-918639D4767F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D188CC8A-DB50-39FE-ABF4-EDE9FAC79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99A3B4A4-295E-DDC7-9803-8E1C048F2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400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9C8C4DF-5C18-47BA-9C0C-D6108B4F9E69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1013680-4EEB-3CB2-E062-993B3BE5DF5F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63434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73A1C2C-C7D0-68E8-AB66-95C54B13D83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25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258ED6-9388-3026-42FA-42EEE036059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6320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88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861" r="1498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7E56B75-8D17-9A9D-FF30-B324C224718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42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E1C3390-F88D-3BD1-B5B0-4FC5009EF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861" r="1498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B71379-708E-573E-3095-500F83DD5D9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6320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463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8816" r="24026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87E71C7-C475-80B8-3B10-C0249846A5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3231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87E71C7-C475-80B8-3B10-C0249846A5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pic>
        <p:nvPicPr>
          <p:cNvPr id="2050" name="0CFA92FD-B659-41CC-826A-F4CE7160C1B4" descr="D6F03C2C-DC26-4779-8DA6-DFC81C30E4F3@home">
            <a:extLst>
              <a:ext uri="{FF2B5EF4-FFF2-40B4-BE49-F238E27FC236}">
                <a16:creationId xmlns:a16="http://schemas.microsoft.com/office/drawing/2014/main" id="{7901E8D9-5713-4DFA-A710-D6D8B6239D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"/>
            <a:ext cx="11520488" cy="630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7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87E71C7-C475-80B8-3B10-C0249846A5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pic>
        <p:nvPicPr>
          <p:cNvPr id="1027" name="B238295B-6AC3-49AB-ADA4-070BABD26955" descr="DE4958D3-0D52-458B-90B1-E7E4965B31E6@home">
            <a:extLst>
              <a:ext uri="{FF2B5EF4-FFF2-40B4-BE49-F238E27FC236}">
                <a16:creationId xmlns:a16="http://schemas.microsoft.com/office/drawing/2014/main" id="{0A3D876D-38A7-4907-B5BD-C401BD3AA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2894" y="-273"/>
            <a:ext cx="20143778" cy="6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669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87E71C7-C475-80B8-3B10-C0249846A5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pic>
        <p:nvPicPr>
          <p:cNvPr id="10" name="Grafik 9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F6E34384-F33D-46E7-BE7A-EEFC8BC3C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0"/>
          </a:blip>
          <a:srcRect l="17776" r="10775" b="695"/>
          <a:stretch/>
        </p:blipFill>
        <p:spPr>
          <a:xfrm>
            <a:off x="-1463839" y="0"/>
            <a:ext cx="14496891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86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13EB9CF-1C04-BA68-6CE3-8198DDCD0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8816" r="24026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5969D4A-9290-EC49-C035-6A0C5F18E22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7971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66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3532" r="1931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16A7EE-1A3F-B7A4-6A31-32AD98BFF63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59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0534D5A-B2A4-ECA9-9162-C6677E0E8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7859" r="20380"/>
          <a:stretch/>
        </p:blipFill>
        <p:spPr>
          <a:xfrm>
            <a:off x="-1" y="0"/>
            <a:ext cx="11520489" cy="50088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B287DD-6B6A-0822-DD94-738ABB865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5C6F09-F6DE-BEB7-E958-949BD2EE4597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3D6906-CF0C-419F-81C8-E7ADCC22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30"/>
            <a:ext cx="7854950" cy="30992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4AB00F33-B032-4CBF-91A4-B2112199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00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A375D04-1947-47D1-A6DA-6B20A351E16C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D6F3D3AF-EC40-42A9-9F6D-7A750856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4727DCAA-62B9-4A84-98F6-A70CED45CDC3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872048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2A944FF-E77F-FF8F-BA11-9AD84FFF2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3532" r="1931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4BBB92-8226-565A-E3F8-57CDCE5E07F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7043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8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125" r="15717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4F9C87E-E16C-992A-03E8-D01D457D9F5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555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AFC5AAC-9A60-56DA-8BD6-1C96258D2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125" r="15717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1271-DE27-FE59-E718-CFD39E66B7D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6320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</p:spTree>
    <p:extLst>
      <p:ext uri="{BB962C8B-B14F-4D97-AF65-F5344CB8AC3E}">
        <p14:creationId xmlns:p14="http://schemas.microsoft.com/office/powerpoint/2010/main" val="4283995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2F1784-B308-3C6A-8FBA-6A25D4BBE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40" t="10406" b="1266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5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2F1784-B308-3C6A-8FBA-6A25D4BBE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69" t="6983" b="1314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0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2F1784-B308-3C6A-8FBA-6A25D4BBE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" b="2761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28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332D494-FAE7-428D-9433-26D387E63F18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F053CE7A-3BA8-3919-F797-9BF0FBF8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665EC-8F94-AD8A-F26D-4CF3E80C50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2" y="1361294"/>
            <a:ext cx="10440987" cy="4184741"/>
          </a:xfrm>
          <a:prstGeom prst="rect">
            <a:avLst/>
          </a:prstGeom>
        </p:spPr>
        <p:txBody>
          <a:bodyPr lIns="0" tIns="0" rIns="0" bIns="0" numCol="1"/>
          <a:lstStyle>
            <a:lvl1pPr marL="514350" marR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 lang="de-DE" sz="2600" b="1" i="0" smtClean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1800" indent="0">
              <a:buNone/>
              <a:tabLst>
                <a:tab pos="927100" algn="l"/>
                <a:tab pos="2127250" algn="l"/>
              </a:tabLst>
              <a:defRPr sz="1890" b="0" i="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marL="514350" marR="0" lvl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/>
            </a:pPr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95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auf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493D2E9-8732-92E7-B82C-CB7602980037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6FCD5E8B-A23B-CB8F-68B8-79969EBE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F5DDF05-F3B4-4A28-95D7-97DC12E5F231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86FAB0DD-6427-4CBD-3B3D-96313782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CED2467-DB4D-81CB-FA6E-350C5BDE5BF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B09CC1D8-CF5B-58F7-E6BC-F334A3874CD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0241E5-C0DC-0BE7-5CC3-F65C8BB655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2" y="1361295"/>
            <a:ext cx="10440987" cy="4171488"/>
          </a:xfrm>
          <a:prstGeom prst="rect">
            <a:avLst/>
          </a:prstGeom>
        </p:spPr>
        <p:txBody>
          <a:bodyPr lIns="0" tIns="0" rIns="0" bIns="0" numCol="2"/>
          <a:lstStyle>
            <a:lvl1pPr marL="514350" marR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 lang="de-DE" sz="2600" b="1" i="0" smtClean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1800" indent="0">
              <a:buClr>
                <a:schemeClr val="bg1"/>
              </a:buClr>
              <a:buNone/>
              <a:tabLst>
                <a:tab pos="927100" algn="l"/>
                <a:tab pos="2127250" algn="l"/>
              </a:tabLst>
              <a:defRPr sz="1890" b="0" i="0">
                <a:solidFill>
                  <a:schemeClr val="bg1"/>
                </a:solidFill>
                <a:latin typeface="Segoe UI" panose="020B0502040204020203" pitchFamily="34" charset="0"/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marL="514350" marR="0" lvl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/>
            </a:pPr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</p:txBody>
      </p:sp>
    </p:spTree>
    <p:extLst>
      <p:ext uri="{BB962C8B-B14F-4D97-AF65-F5344CB8AC3E}">
        <p14:creationId xmlns:p14="http://schemas.microsoft.com/office/powerpoint/2010/main" val="1287747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E9E6C89-948A-4E58-B26C-4F5EAC4B20DE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31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58C484-9BD1-F884-2116-6F477B2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2F0FF1C-7027-4B7C-BB5A-E7891263B209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C9EB3D-75B0-5B11-A000-A6FE6593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0FB7FD2-193E-858B-B905-AC0A5051ACE5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2FD5BB-F64D-8BDC-F8C3-8E5AD5A86AF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E32B03D-3062-DBA7-A879-E83C11054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/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SzPct val="100000"/>
              <a:buFont typeface="+mj-lt"/>
              <a:buAutoNum type="arabicPeriod"/>
              <a:defRPr/>
            </a:lvl2pPr>
            <a:lvl3pPr marL="558921" indent="-288000">
              <a:buSzPct val="100000"/>
              <a:buFont typeface="+mj-lt"/>
              <a:buAutoNum type="arabicPeriod"/>
              <a:defRPr/>
            </a:lvl3pPr>
            <a:lvl4pPr marL="864000" indent="-288000">
              <a:buSzPct val="100000"/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5504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369EFA2C-4918-4370-42A1-128798AD9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B287DD-6B6A-0822-DD94-738ABB865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5C6F09-F6DE-BEB7-E958-949BD2EE4597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3D6906-CF0C-419F-81C8-E7ADCC22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31239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7C935176-8B31-457C-ADCE-D4081EB1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00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E8B0443-1D37-47D2-A847-3F83984FD7A2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ECD91493-528F-4F9C-971A-D34D811D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6494A654-1FD1-4875-A4C0-0E2E24CEA8E9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270486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/>
          <a:p>
            <a:pPr lvl="0"/>
            <a:r>
              <a:rPr lang="de-DE" dirty="0"/>
              <a:t>Mastertextformat bearbeiten zweispaltig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F572C38-46C0-4E77-8D26-A47226858EFF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91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58C484-9BD1-F884-2116-6F477B2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F14CC62-6953-452A-972B-74C4FDC0138D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C9EB3D-75B0-5B11-A000-A6FE6593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0FB7FD2-193E-858B-B905-AC0A5051ACE5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2FD5BB-F64D-8BDC-F8C3-8E5AD5A86AF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17BD7EE-2690-961F-F3F8-4C7B87872A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3" spcCol="180000" rtlCol="0">
            <a:noAutofit/>
          </a:bodyPr>
          <a:lstStyle/>
          <a:p>
            <a:pPr lvl="0"/>
            <a:r>
              <a:rPr lang="de-DE" dirty="0"/>
              <a:t>Mastertextformat bearbeiten dreispaltig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587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BDEF269-5B6A-4F53-A282-2C853991C08D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CCAC5BC-20C7-F6C1-F0F0-BE6727F1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1F8BFF-39A4-C365-53A2-D1F4DD11A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016384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2FA156-882F-4B5C-AEC0-9B31F69053BB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2D9F195C-B159-7B88-87D4-684EF1281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1908176"/>
            <a:ext cx="5040313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SzPct val="100000"/>
              <a:buFont typeface="+mj-lt"/>
              <a:buAutoNum type="arabicPeriod"/>
              <a:defRPr/>
            </a:lvl2pPr>
            <a:lvl3pPr marL="558921" indent="-288000">
              <a:buSzPct val="100000"/>
              <a:buFont typeface="+mj-lt"/>
              <a:buAutoNum type="arabicPeriod"/>
              <a:defRPr/>
            </a:lvl3pPr>
            <a:lvl4pPr marL="864000" indent="-288000">
              <a:buSzPct val="100000"/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0C9FE61-EB22-18F4-72BE-613AA19C25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406924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651DEA4-B5B9-4876-9F14-E54D022425FC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397174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9FF6ADB-C48A-FC8D-7002-8E38E5A3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25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3F2226D-2E3A-6924-BC29-03842E2189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3904649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7D935CB-2973-442C-9255-969DB43D4DFF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397174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3A068491-309B-AD0F-1C69-CB90D8587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4658" y="1908176"/>
            <a:ext cx="5056080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SzPct val="100000"/>
              <a:buFont typeface="+mj-lt"/>
              <a:buAutoNum type="arabicPeriod"/>
              <a:defRPr/>
            </a:lvl2pPr>
            <a:lvl3pPr marL="558921" indent="-288000">
              <a:buSzPct val="100000"/>
              <a:buFont typeface="+mj-lt"/>
              <a:buAutoNum type="arabicPeriod"/>
              <a:defRPr/>
            </a:lvl3pPr>
            <a:lvl4pPr marL="864000" indent="-288000">
              <a:buSzPct val="100000"/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B11A3D-2087-9526-8512-762A4549F4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2635913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3255855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FBA63EF-C120-413E-8A40-4186F0753C2B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66AF990F-C9AE-43C9-ADA2-65E4023A6A3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40200" y="1079500"/>
            <a:ext cx="73802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4EAD1BE-2984-7B30-2D4C-F3DA0D9E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55695F7-E8C5-1A16-2832-50E9D8599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744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631913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4" y="1263652"/>
            <a:ext cx="3255855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551CAE4-9E57-4417-9DDD-683C17C2B6E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66682374-BA33-ED85-F5B3-23D2B08FBE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-1" y="1079500"/>
            <a:ext cx="7380289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AEEA59C-1C78-9606-2731-C1DFAA41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6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65AF182-55AA-7E64-C09B-757B054D8D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C24414-8E2F-626F-44EC-90259D24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396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448694BF-0797-2A8A-DABF-3872BF5CD2B8}"/>
              </a:ext>
            </a:extLst>
          </p:cNvPr>
          <p:cNvSpPr/>
          <p:nvPr userDrawn="1"/>
        </p:nvSpPr>
        <p:spPr>
          <a:xfrm>
            <a:off x="0" y="8540"/>
            <a:ext cx="3168650" cy="107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1515CEBB-3CF3-1F08-756E-ED9509DF2A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541"/>
            <a:ext cx="11520488" cy="6297769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22020534-72C2-07FA-7E8C-61BC3AAB56E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9FD0F8-E537-A7FC-0D7C-CC93CE987E63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13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B4D7274-6005-4B30-A843-25D86ED58C74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50342" y="1079500"/>
            <a:ext cx="8194675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3A83451-D2BA-3842-9859-484F600873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377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5060D04F-0550-E92B-6E7B-0E3012F7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42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69EFA2C-4918-4370-42A1-128798AD9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3273" r="24779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B287DD-6B6A-0822-DD94-738ABB865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5C6F09-F6DE-BEB7-E958-949BD2EE4597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3D6906-CF0C-419F-81C8-E7ADCC22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31239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6559F207-F207-40AA-B55C-7F8466BA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00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DD6B950-46B9-4534-BA46-600A9EE41F26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B59A47F4-475E-4C4E-A4F8-933CCE0B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EDC92ED1-9DC7-49BA-9C22-FE55379754AA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7587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51ADEEE-4DD0-4733-AF23-B5352ABF2454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079500"/>
            <a:ext cx="104409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AF31595-C80B-3370-90A0-307178DFD3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324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A0A57CD-3749-30E8-B745-8DDA03A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203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3973BD0-4856-4BE3-AB99-474B337EE56A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908175"/>
            <a:ext cx="10440988" cy="36718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de-DE" dirty="0"/>
              <a:t>Bild, Tabelle, Diagramm etc.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FEB711-74B9-46B5-BB6F-D5054DB9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3842668-E9CB-F4B0-F5DB-325F9A9C7C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09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3B7C446-A020-3E59-8A2C-4A6EEEA7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067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AB4B2-D7E8-2C26-40F2-68EAA80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17">
            <a:extLst>
              <a:ext uri="{FF2B5EF4-FFF2-40B4-BE49-F238E27FC236}">
                <a16:creationId xmlns:a16="http://schemas.microsoft.com/office/drawing/2014/main" id="{4ECBA260-2C6E-7F65-1D92-CC419F5214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750" y="1908175"/>
            <a:ext cx="10440988" cy="30759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3953BFC-AFD1-C195-3995-3BC333F0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132232"/>
            <a:ext cx="6840538" cy="447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22158FB8-C56C-68F7-2240-11CDC60A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F44E08A-BF1E-4C35-8819-03DEDAF68191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4C48C21-6884-E983-B45C-AF42391ACD98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B4EB8C3-A2D5-D723-C5B6-B500CABAC9AF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6095902-450F-C7B3-2EE1-4A52129B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107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45D806F-37BC-4096-9756-E2743AE113B5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6823A08B-9542-41E2-1FE3-9ABF519AE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0428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B4CD4E8-53E6-B0B1-48A2-55894ABEF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89BE848-E90E-FC83-A731-A7A84DCCF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686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7458D196-5CFC-376B-0F92-02F883BF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521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C47F6A-0E30-4A5F-9C50-ECAE7FED995B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92975" y="1079501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9F131A2-8B72-9CD3-E245-A99969CD42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92977" y="3419476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5BD5DF4E-50D5-21E4-0A84-CEEE1DE6A4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63150" y="1079500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A9ADD823-3029-AB69-F0B6-6248EF4218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3152" y="3419475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817E429-91C8-98FB-2C79-C9776D4379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3866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A454429-42A1-9830-AE98-AA01AC07D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94335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3F348FE-AE41-4A9D-D0DF-1FC75B8CA7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0342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E783DE0-B4F8-0592-AB69-6154A80EC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10811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049981D-DFCF-7A48-4A68-2C21910B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3649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Aufzählungspunk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A99756-00A2-4CE5-A1D8-A69CF602306C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66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Nummerier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E32B03D-3062-DBA7-A879-E83C11054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/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558921" indent="-288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864000" indent="-288000">
              <a:buClr>
                <a:schemeClr val="bg1"/>
              </a:buClr>
              <a:buSzPct val="100000"/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FB592EA8-38C7-1170-FA95-EC87CF33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5BE190D-C839-4E63-B481-E21C3CAA7803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963AAB7-0120-6B4C-0605-4202CAE30F8D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1F8E5CE-CD93-C19D-63A4-D6434847D8E2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47E23433-BAF1-79CA-22AB-7EC04788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947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 zweispaltig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FB62A00-3D05-6B4E-93F2-13E6CF22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5965EE7-B037-4DF1-AF38-1B89E4747140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DD931107-78D0-EA83-7B91-7124A4145D0D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2EB8C09A-ACB0-DEC1-2A4A-EBF0F35F6AE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8AD8B8-149A-B50B-8C9A-C79EC84E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35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17BD7EE-2690-961F-F3F8-4C7B87872A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3" spcCol="18000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 dreispaltig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DCCF1216-A089-E438-034A-AB1704BF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1FA5963-4BE0-4930-851F-9458A74B5ACC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ABF8C98-11C4-39DE-E1F5-F08705091D02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5CF130E-25B3-6FAA-F469-DCD96B363C29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7C491A36-6AA7-D403-1F61-90DE0EB6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59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CCAC5BC-20C7-F6C1-F0F0-BE6727F1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1F8BFF-39A4-C365-53A2-D1F4DD11A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26FF673E-37FE-C7BA-C523-59450A5D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6B1DDF-EA2B-4833-B536-7CD782441993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C346E5F-1BB2-A79E-F360-68D992CE905D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CD6AFABE-F9EF-473B-B9BA-CCA79986A4E3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FE899411-0F58-84B0-02AF-72BABAE4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10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5EFC4CF8-3FF7-4C20-B94B-437B6202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00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EE3DA07-9DE1-4A3A-9CBF-B7C4AC2B6D5E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CDA7A979-5472-4941-A0B2-05C7F943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748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6DBE5158-9800-49FD-B3E8-6FDAD614D27C}"/>
              </a:ext>
            </a:extLst>
          </p:cNvPr>
          <p:cNvSpPr txBox="1">
            <a:spLocks/>
          </p:cNvSpPr>
          <p:nvPr userDrawn="1"/>
        </p:nvSpPr>
        <p:spPr>
          <a:xfrm>
            <a:off x="1151732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861849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2D9F195C-B159-7B88-87D4-684EF1281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1908176"/>
            <a:ext cx="5040313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558921" indent="-288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864000" indent="-288000">
              <a:buClr>
                <a:schemeClr val="bg1"/>
              </a:buClr>
              <a:buSzPct val="100000"/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0C9FE61-EB22-18F4-72BE-613AA19C25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4B318D61-631F-EC3E-E3A3-84F26609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8AB4C3F-F826-4DBE-A494-57C941E52620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271DC517-2CDC-B2A4-EF5A-8CCB87EF9E7E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EA2D23F2-8F9B-7C35-FA1B-F55579F2DC76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7478E8D5-4B4F-78EE-2568-0A553276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1390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 link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9FF6ADB-C48A-FC8D-7002-8E38E5A3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25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3F2226D-2E3A-6924-BC29-03842E2189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7646836-CB0F-87FF-181F-3B460711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70F611C-0049-4944-B73F-C13F006E2E7C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0209C62F-71C8-6A39-8227-09EEE2D8071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A24E908E-340F-2F3B-EA08-8AA5D22B8DCE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861526A-B32F-245E-E907-51F346F1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495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 link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3A068491-309B-AD0F-1C69-CB90D8587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4658" y="1908176"/>
            <a:ext cx="5056080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558921" indent="-288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864000" indent="-288000">
              <a:buClr>
                <a:schemeClr val="bg1"/>
              </a:buClr>
              <a:buSzPct val="100000"/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B11A3D-2087-9526-8512-762A4549F4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8C673ABA-660C-6F77-A26F-6212FBFA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0DEC1-7608-477C-A59D-0155023A1B5F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63C993D8-537B-CD97-C507-B5BC3E20629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81B62A64-5DAF-8A8D-7173-A221EA3D43C0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806EF06D-8E1E-2AE9-F19F-69DED9D9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247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3255855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</a:t>
            </a:r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66AF990F-C9AE-43C9-ADA2-65E4023A6A3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40200" y="1079500"/>
            <a:ext cx="73802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4EAD1BE-2984-7B30-2D4C-F3DA0D9E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55695F7-E8C5-1A16-2832-50E9D8599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744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6970103C-AFA4-6FF9-6286-BC5D7995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0E72317-11B5-4A2C-A9A9-59A40C3DC46E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9782EED8-64EC-84F8-1511-63F1CBB54A69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04B672CD-F6C6-29DC-64E2-68BE9D0F85EC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202E528D-07D2-77CC-AED5-4EEEA8D8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121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 link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4" y="1263652"/>
            <a:ext cx="3255855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66682374-BA33-ED85-F5B3-23D2B08FBE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-1" y="1079500"/>
            <a:ext cx="7380289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AEEA59C-1C78-9606-2731-C1DFAA41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6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65AF182-55AA-7E64-C09B-757B054D8D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52BEA90E-8680-6ACB-3EFE-C3A478BC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CFE4C58-B332-4AC5-96F2-3612442804BE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92520AC-D055-AE34-0FC7-E2AA7F70225D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7F4401E-4E4A-CA1F-ED31-A5BD415CCC1C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511023FE-200B-ED03-D79E-CF1495EF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136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Medium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448694BF-0797-2A8A-DABF-3872BF5CD2B8}"/>
              </a:ext>
            </a:extLst>
          </p:cNvPr>
          <p:cNvSpPr/>
          <p:nvPr userDrawn="1"/>
        </p:nvSpPr>
        <p:spPr>
          <a:xfrm>
            <a:off x="0" y="8540"/>
            <a:ext cx="3168650" cy="107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1515CEBB-3CF3-1F08-756E-ED9509DF2A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541"/>
            <a:ext cx="11520487" cy="6297769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3C89B91F-7919-FECF-6640-D08963D6B7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540179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789640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50342" y="1079500"/>
            <a:ext cx="8194675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3A83451-D2BA-3842-9859-484F600873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377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F3F50778-5B90-8255-A359-36437183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D5C190C-933A-494D-AF2E-D4DB5B9230F8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2BBADE7-B111-D0E3-14E2-3B803AC9399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06FFDA0B-CA25-4C7D-5AF9-F69227DFBFB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037773A1-009B-6E95-D637-580AAE18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7855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079500"/>
            <a:ext cx="104409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AF31595-C80B-3370-90A0-307178DFD3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324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41C4DC0D-7E3A-8765-E5FB-32D36D67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485EA5A-DB4C-4C58-B666-B32E50EB17FD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66771C2-F51E-5815-EA38-1F72FFB9B6E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8B355ED-AB11-4C22-D8F7-7C8DC2D2D9DA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14A354E9-D3C1-94D7-C608-622A7D8F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870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908175"/>
            <a:ext cx="10440988" cy="36718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de-DE" dirty="0"/>
              <a:t>Bild, Tabelle, Diagramm etc.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FEB711-74B9-46B5-BB6F-D5054DB9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3842668-E9CB-F4B0-F5DB-325F9A9C7C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09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CA684A8-7034-2C72-A81E-87037112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4D9A2C9-0F7E-4AEB-A19D-755A6F8C99BE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B2FC976D-3D18-3DEB-C750-FE767EE5548A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D19E28E-BE97-E90D-7206-1AEF4DE50812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C5A5B5E6-E090-A9F8-FE88-CB66CA02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034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 und Unter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AB4B2-D7E8-2C26-40F2-68EAA80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17">
            <a:extLst>
              <a:ext uri="{FF2B5EF4-FFF2-40B4-BE49-F238E27FC236}">
                <a16:creationId xmlns:a16="http://schemas.microsoft.com/office/drawing/2014/main" id="{4ECBA260-2C6E-7F65-1D92-CC419F5214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750" y="1908175"/>
            <a:ext cx="10440988" cy="30759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3953BFC-AFD1-C195-3995-3BC333F0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132232"/>
            <a:ext cx="6840538" cy="447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5894C0EF-42A8-FFCC-C7A7-6D0326C2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F00435D-D4B2-4C1E-B6B4-76AE0A7729A2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EC69CAF-5997-F63A-F7AC-D6FFD1576BAA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F007F505-A4F4-8482-D1DA-9C19DFA1F2D9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01AE0E-FFEF-C732-7FB7-ED5806E0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91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B2D6F27-7D11-4CC6-3990-AB44E2966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7859" r="20380"/>
          <a:stretch/>
        </p:blipFill>
        <p:spPr>
          <a:xfrm>
            <a:off x="-1" y="0"/>
            <a:ext cx="11520489" cy="50088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1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C716AD08-9548-4C5A-BEB5-532216B7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00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855FA39-11BE-4B68-9E44-8E236269EB3E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DBCBFD69-E03B-43A5-8B9E-5006E7CD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D627D0A0-B82A-4506-8D52-DC4BCA015A55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53967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6823A08B-9542-41E2-1FE3-9ABF519AE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0428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B4CD4E8-53E6-B0B1-48A2-55894ABEF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89BE848-E90E-FC83-A731-A7A84DCCF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686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754E0056-EE3E-9567-288E-0E498CF9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E191FBE-DC0C-48F2-B423-A6425ED75FDC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43EF428-DB51-9DB3-CF14-12BE7015183C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7933890A-254E-5690-1803-698DFAED3BBC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B1ED7EEC-F636-2510-1679-74DF2265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9033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92975" y="1079501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9F131A2-8B72-9CD3-E245-A99969CD42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92977" y="3419476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5BD5DF4E-50D5-21E4-0A84-CEEE1DE6A4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63150" y="1079500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A9ADD823-3029-AB69-F0B6-6248EF4218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3152" y="3419475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817E429-91C8-98FB-2C79-C9776D4379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3866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A454429-42A1-9830-AE98-AA01AC07D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94335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3F348FE-AE41-4A9D-D0DF-1FC75B8CA7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0342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E783DE0-B4F8-0592-AB69-6154A80EC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10811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E4703C8F-C07F-7158-948D-67685FD2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A36E016-E2E4-4E60-A121-276E4C55668C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0593C074-B298-7D28-C379-D69EA74AE16B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BBA3C4CF-A793-C92D-EBE3-6A4C2D73CF6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3B46A349-E69B-8907-6247-80FE3001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9251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spaltig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DDEE78B-DBFF-480F-B59C-6CF3FF1C33AB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88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ß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2">
              <a:alpha val="297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4269010-BD5D-4704-A088-8B84BFAD5826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0479C-D417-31E7-3E62-F8BDB7AD3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7425" y="1760221"/>
            <a:ext cx="6830416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4200" b="1" i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E33B8EF-F796-44FC-207D-D4541897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036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ß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0479C-D417-31E7-3E62-F8BDB7AD3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7425" y="1760221"/>
            <a:ext cx="6830416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42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EA49C6-D2B5-7993-1B31-14499C24FD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8172548F-D382-E8A2-066F-E7CB2BDB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9994AA1-14FE-4FF8-BAEB-17B0F2111E42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99A6B71-A94C-8B78-0F76-333D4570CDA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C6CEB5C-9E14-C070-C2EA-62EC213620D1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6A877A38-E60E-A307-9208-C7B072C2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371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klein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2">
              <a:alpha val="297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C9A1CFE-8F4A-41BB-A8C7-DDE958B73A22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0479C-D417-31E7-3E62-F8BDB7AD3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8820" y="1775461"/>
            <a:ext cx="7399021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2800" b="1" i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38A81D70-7313-FE75-4834-AA1C0097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78583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klein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EA49C6-D2B5-7993-1B31-14499C24FD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8172548F-D382-E8A2-066F-E7CB2BDB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DEFAB14-D61D-4617-8331-D674C4E1B97B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99A6B71-A94C-8B78-0F76-333D4570CDA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C6CEB5C-9E14-C070-C2EA-62EC213620D1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FC19CEF3-BA73-2350-0FB1-4086496466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8820" y="1775461"/>
            <a:ext cx="7399021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28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7B48724-92BB-90EF-1EFA-C16F8973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16146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C6DCEF5-7F9B-4B93-8049-0FD7DC9756A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CBA2D5E-7AA3-9A44-EF58-367FC03A13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62150" y="1908175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6AF0B768-C2FD-6C20-A268-9AAE62D682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243" y="1908175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DAC47B34-785E-0182-FAD1-E09CC442F5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52829" y="1908175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DF10B7D0-20D8-8EFA-8268-B109BEDA6B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962150" y="3419488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7CB3892A-3950-6B70-CB5C-14308A2176A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17243" y="3419488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CD99FB5A-87ED-E7DB-AAB3-11646061C6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52829" y="3419488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B2EFAA7D-3C8D-7A27-0E99-F6015182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57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03" userDrawn="1">
          <p15:clr>
            <a:srgbClr val="5ACBF0"/>
          </p15:clr>
        </p15:guide>
        <p15:guide id="2" pos="4354" userDrawn="1">
          <p15:clr>
            <a:srgbClr val="5ACBF0"/>
          </p15:clr>
        </p15:guide>
        <p15:guide id="3" pos="4558" userDrawn="1">
          <p15:clr>
            <a:srgbClr val="5ACBF0"/>
          </p15:clr>
        </p15:guide>
        <p15:guide id="4" pos="6010" userDrawn="1">
          <p15:clr>
            <a:srgbClr val="5ACBF0"/>
          </p15:clr>
        </p15:guide>
        <p15:guide id="5" pos="2676" userDrawn="1">
          <p15:clr>
            <a:srgbClr val="5ACBF0"/>
          </p15:clr>
        </p15:guide>
        <p15:guide id="6" pos="1224" userDrawn="1">
          <p15:clr>
            <a:srgbClr val="5ACBF0"/>
          </p15:clr>
        </p15:guide>
        <p15:guide id="7" orient="horz" pos="1202" userDrawn="1">
          <p15:clr>
            <a:srgbClr val="5ACBF0"/>
          </p15:clr>
        </p15:guide>
        <p15:guide id="8" orient="horz" pos="1928" userDrawn="1">
          <p15:clr>
            <a:srgbClr val="5ACBF0"/>
          </p15:clr>
        </p15:guide>
        <p15:guide id="9" orient="horz" pos="2154" userDrawn="1">
          <p15:clr>
            <a:srgbClr val="5ACBF0"/>
          </p15:clr>
        </p15:guide>
        <p15:guide id="10" orient="horz" pos="2880" userDrawn="1">
          <p15:clr>
            <a:srgbClr val="5ACBF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6525503-0585-4B3A-B833-B41481A653B5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07B73AA5-1AF3-993F-FBD0-6B8EA1E1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89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03" userDrawn="1">
          <p15:clr>
            <a:srgbClr val="5ACBF0"/>
          </p15:clr>
        </p15:guide>
        <p15:guide id="2" pos="4354" userDrawn="1">
          <p15:clr>
            <a:srgbClr val="5ACBF0"/>
          </p15:clr>
        </p15:guide>
        <p15:guide id="3" pos="4558" userDrawn="1">
          <p15:clr>
            <a:srgbClr val="5ACBF0"/>
          </p15:clr>
        </p15:guide>
        <p15:guide id="4" pos="6010" userDrawn="1">
          <p15:clr>
            <a:srgbClr val="5ACBF0"/>
          </p15:clr>
        </p15:guide>
        <p15:guide id="5" pos="2676" userDrawn="1">
          <p15:clr>
            <a:srgbClr val="5ACBF0"/>
          </p15:clr>
        </p15:guide>
        <p15:guide id="6" pos="1224" userDrawn="1">
          <p15:clr>
            <a:srgbClr val="5ACBF0"/>
          </p15:clr>
        </p15:guide>
        <p15:guide id="7" orient="horz" pos="1202" userDrawn="1">
          <p15:clr>
            <a:srgbClr val="5ACBF0"/>
          </p15:clr>
        </p15:guide>
        <p15:guide id="8" orient="horz" pos="1928" userDrawn="1">
          <p15:clr>
            <a:srgbClr val="5ACBF0"/>
          </p15:clr>
        </p15:guide>
        <p15:guide id="9" orient="horz" pos="2154" userDrawn="1">
          <p15:clr>
            <a:srgbClr val="5ACBF0"/>
          </p15:clr>
        </p15:guide>
        <p15:guide id="10" orient="horz" pos="2880" userDrawn="1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Bildplatzh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C0DFD0F-EB33-4E71-98FF-030E91FC8B43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965E2FC1-7491-D244-2BEB-3EB3C9754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40426" y="118745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D59931A-4FEA-E5BA-1A5B-4C2A1A3BC5E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9750" y="118745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92874B98-87F4-E8BF-EA34-FB54B447F2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0088" y="118745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64E5F82F-A16A-ACE9-6B0C-97D82AE89BC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40763" y="1187449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703E7C5C-90E1-BF69-45A2-DF7FBE16A5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0426" y="2648781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257D7766-8D5E-DDBC-1FA4-93297ED0CB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9750" y="2648781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108536AE-A05A-DBF7-149A-9A999261B9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40088" y="2648781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8" name="Bildplatzhalter 11">
            <a:extLst>
              <a:ext uri="{FF2B5EF4-FFF2-40B4-BE49-F238E27FC236}">
                <a16:creationId xmlns:a16="http://schemas.microsoft.com/office/drawing/2014/main" id="{97A8B4A4-96FE-CC34-220D-0C686F153A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640763" y="264878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9" name="Bildplatzhalter 11">
            <a:extLst>
              <a:ext uri="{FF2B5EF4-FFF2-40B4-BE49-F238E27FC236}">
                <a16:creationId xmlns:a16="http://schemas.microsoft.com/office/drawing/2014/main" id="{29D38B50-4745-D221-8476-AAD73E1F3B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40426" y="4104228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0" name="Bildplatzhalter 11">
            <a:extLst>
              <a:ext uri="{FF2B5EF4-FFF2-40B4-BE49-F238E27FC236}">
                <a16:creationId xmlns:a16="http://schemas.microsoft.com/office/drawing/2014/main" id="{0AF7BCA0-FF18-8E43-D5A7-6012BA53181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4104228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1" name="Bildplatzhalter 11">
            <a:extLst>
              <a:ext uri="{FF2B5EF4-FFF2-40B4-BE49-F238E27FC236}">
                <a16:creationId xmlns:a16="http://schemas.microsoft.com/office/drawing/2014/main" id="{AC0BD624-D2D7-417F-93E0-6C8FBEE2D2B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240088" y="4104228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B44F1624-521D-FF8D-4646-FB74E99FA92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40763" y="4104227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B3AD5142-B258-DB1A-3F54-C0195DD0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746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1" userDrawn="1">
          <p15:clr>
            <a:srgbClr val="5ACBF0"/>
          </p15:clr>
        </p15:guide>
        <p15:guide id="2" pos="3515" userDrawn="1">
          <p15:clr>
            <a:srgbClr val="5ACBF0"/>
          </p15:clr>
        </p15:guide>
        <p15:guide id="3" pos="3742" userDrawn="1">
          <p15:clr>
            <a:srgbClr val="5ACBF0"/>
          </p15:clr>
        </p15:guide>
        <p15:guide id="4" pos="5216" userDrawn="1">
          <p15:clr>
            <a:srgbClr val="5ACBF0"/>
          </p15:clr>
        </p15:guide>
        <p15:guide id="5" pos="1814" userDrawn="1">
          <p15:clr>
            <a:srgbClr val="5ACBF0"/>
          </p15:clr>
        </p15:guide>
        <p15:guide id="6" pos="5443" userDrawn="1">
          <p15:clr>
            <a:srgbClr val="5ACBF0"/>
          </p15:clr>
        </p15:guide>
        <p15:guide id="7" orient="horz" pos="746" userDrawn="1">
          <p15:clr>
            <a:srgbClr val="5ACBF0"/>
          </p15:clr>
        </p15:guide>
        <p15:guide id="8" orient="horz" pos="1451" userDrawn="1">
          <p15:clr>
            <a:srgbClr val="5ACBF0"/>
          </p15:clr>
        </p15:guide>
        <p15:guide id="9" orient="horz" pos="1665" userDrawn="1">
          <p15:clr>
            <a:srgbClr val="5ACBF0"/>
          </p15:clr>
        </p15:guide>
        <p15:guide id="10" orient="horz" pos="2381" userDrawn="1">
          <p15:clr>
            <a:srgbClr val="5ACBF0"/>
          </p15:clr>
        </p15:guide>
        <p15:guide id="11" orient="horz" pos="2585" userDrawn="1">
          <p15:clr>
            <a:srgbClr val="5ACBF0"/>
          </p15:clr>
        </p15:guide>
        <p15:guide id="12" orient="horz" pos="32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1E347356-2C5C-69E6-B0C4-5832D9BE8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5AB638-8435-3D63-9490-06A067EFD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107FAE12-9F80-4B3C-B6D4-F4CAD84F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00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49233AF-0379-41E0-B0A6-83FE90394F00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2BCB2644-9E5C-4E55-B37A-44FFD40F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0F33E445-95BB-4297-9B7B-BE0DC2CEAC52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714660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R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7640D22-7ABB-464F-A4F7-63180C8F2A08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7FDEE152-EB09-8799-9BD4-EAA6B5DF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19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1" userDrawn="1">
          <p15:clr>
            <a:srgbClr val="5ACBF0"/>
          </p15:clr>
        </p15:guide>
        <p15:guide id="2" pos="3515" userDrawn="1">
          <p15:clr>
            <a:srgbClr val="5ACBF0"/>
          </p15:clr>
        </p15:guide>
        <p15:guide id="3" pos="3742" userDrawn="1">
          <p15:clr>
            <a:srgbClr val="5ACBF0"/>
          </p15:clr>
        </p15:guide>
        <p15:guide id="4" pos="5216" userDrawn="1">
          <p15:clr>
            <a:srgbClr val="5ACBF0"/>
          </p15:clr>
        </p15:guide>
        <p15:guide id="5" pos="1814" userDrawn="1">
          <p15:clr>
            <a:srgbClr val="5ACBF0"/>
          </p15:clr>
        </p15:guide>
        <p15:guide id="6" pos="5443" userDrawn="1">
          <p15:clr>
            <a:srgbClr val="5ACBF0"/>
          </p15:clr>
        </p15:guide>
        <p15:guide id="7" orient="horz" pos="746" userDrawn="1">
          <p15:clr>
            <a:srgbClr val="5ACBF0"/>
          </p15:clr>
        </p15:guide>
        <p15:guide id="8" orient="horz" pos="1451" userDrawn="1">
          <p15:clr>
            <a:srgbClr val="5ACBF0"/>
          </p15:clr>
        </p15:guide>
        <p15:guide id="9" orient="horz" pos="1665" userDrawn="1">
          <p15:clr>
            <a:srgbClr val="5ACBF0"/>
          </p15:clr>
        </p15:guide>
        <p15:guide id="10" orient="horz" pos="2381" userDrawn="1">
          <p15:clr>
            <a:srgbClr val="5ACBF0"/>
          </p15:clr>
        </p15:guide>
        <p15:guide id="11" orient="horz" pos="2585" userDrawn="1">
          <p15:clr>
            <a:srgbClr val="5ACBF0"/>
          </p15:clr>
        </p15:guide>
        <p15:guide id="12" orient="horz" pos="3288" userDrawn="1">
          <p15:clr>
            <a:srgbClr val="5ACBF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0457A3B1-3A08-9C52-9238-67B96CE3D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09E049-107C-AEBF-6906-2DDA310AB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798003"/>
            <a:ext cx="5220494" cy="4168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890B636-DAD2-7624-C6F1-EF2964482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5269" y="2525343"/>
            <a:ext cx="4376495" cy="14977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6FB795-BCBD-8139-E2C6-D62522D260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452" y="2547605"/>
            <a:ext cx="1396626" cy="139521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0701024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09E049-107C-AEBF-6906-2DDA310AB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798003"/>
            <a:ext cx="5220494" cy="4168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890B636-DAD2-7624-C6F1-EF2964482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525342"/>
            <a:ext cx="3036570" cy="18733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BEE27F1-BD50-A57F-4EE7-1A28AE002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5750" y="2525342"/>
            <a:ext cx="3036570" cy="18733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80159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09E049-107C-AEBF-6906-2DDA310AB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204403"/>
            <a:ext cx="1748000" cy="4168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890B636-DAD2-7624-C6F1-EF2964482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0888" y="2301822"/>
            <a:ext cx="3036570" cy="2061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BEE27F1-BD50-A57F-4EE7-1A28AE002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9128" y="2301822"/>
            <a:ext cx="3036570" cy="2061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16759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C97C9-A60E-5C76-1736-797ABE89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5759449"/>
          </a:xfrm>
          <a:prstGeom prst="rect">
            <a:avLst/>
          </a:prstGeom>
        </p:spPr>
        <p:txBody>
          <a:bodyPr anchor="ctr"/>
          <a:lstStyle>
            <a:lvl1pPr algn="ctr"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5EFA206-B15A-5396-B00A-30110059C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3273" r="24779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5AB638-8435-3D63-9490-06A067EFD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F51F4FD4-F366-4E4A-A8BD-4ED8C415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00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75B6EA-3FE3-4177-9930-605BAAD1100F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CD3ECA8D-5151-4423-A5D2-CA760AC7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Dr. Wiebke Breustedt; Nimet Şen, ORCA.nrw</a:t>
            </a:r>
            <a:endParaRPr lang="de-DE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CDFA121F-7494-46A5-836C-8ACA6C294667}"/>
              </a:ext>
            </a:extLst>
          </p:cNvPr>
          <p:cNvSpPr txBox="1">
            <a:spLocks/>
          </p:cNvSpPr>
          <p:nvPr userDrawn="1"/>
        </p:nvSpPr>
        <p:spPr>
          <a:xfrm>
            <a:off x="1152000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3706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EB4703DC-94D7-2F37-46D0-52D43E746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88FB0A66-9F3C-FC03-B803-DCD9317A1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1423417-747C-4DFD-B6CD-C236F5C99D3B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9192EEF-9EDE-80AB-F668-FD16E87AF5EC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71478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9.sv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3583437-9D60-14D2-FB19-1494883E8ED0}"/>
              </a:ext>
            </a:extLst>
          </p:cNvPr>
          <p:cNvSpPr/>
          <p:nvPr userDrawn="1"/>
        </p:nvSpPr>
        <p:spPr>
          <a:xfrm>
            <a:off x="-794" y="0"/>
            <a:ext cx="11520488" cy="5188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60EA411-4B03-BC4D-AB3C-D69F65264D91}"/>
              </a:ext>
            </a:extLst>
          </p:cNvPr>
          <p:cNvSpPr/>
          <p:nvPr userDrawn="1"/>
        </p:nvSpPr>
        <p:spPr>
          <a:xfrm>
            <a:off x="0" y="5006975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C41B641-B9E7-E16D-870D-251F7D99FC4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828824" y="5700458"/>
            <a:ext cx="2151914" cy="4412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1D20DAE-EC76-C4D7-308A-DD504D48B5E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66717" y="5486510"/>
            <a:ext cx="1252807" cy="68886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AFCF803-507A-2CEC-2A61-E1E2E140F546}"/>
              </a:ext>
            </a:extLst>
          </p:cNvPr>
          <p:cNvSpPr txBox="1"/>
          <p:nvPr userDrawn="1"/>
        </p:nvSpPr>
        <p:spPr>
          <a:xfrm>
            <a:off x="8823325" y="5464175"/>
            <a:ext cx="163512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 b="0" i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Gefördert durch: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35AF4766-E6AA-1D40-E408-4BB302F6BD58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C623B34-3057-C904-456C-83F37826FEAC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67B0AF-30A1-D1D9-C8A5-204C02EFAED3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F94F6F-20FC-C4BE-8ED8-0FF863C36FF4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9E9AFE-15CF-85A5-44D9-ADAC4577B01B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960C60-565B-4B5C-87BB-4E3107D135C8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730AC0-6E51-DFA2-AA39-28F449B341C9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BF36DE-163E-E558-ED7E-4C2F92F8332B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1817FD-3B2F-9576-9BAE-2C90331B516E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D6C30F-43FC-1B13-0BFE-BE1196BD4A91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5230D1-A7AE-C2BB-CC7F-C0880A083A1B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E51337E-B5FB-18E9-8400-3C36B4F3087F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A5248D2-021D-EAA3-B04B-519132F06CCA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8489170-3C07-508D-314D-E4B9A3D9DA83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FBBFC31-511E-3C29-C82C-4D90CB26CED4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F80B674D-EF1D-46AE-657A-F7DAF8FC51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2B49DC6-EE5C-8661-3801-3A537BDBDC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9DF1372-EB5A-5295-480B-99E0461FAB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1AA63A46-53D2-875E-CA51-C909FA0C20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2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94" r:id="rId9"/>
  </p:sldLayoutIdLst>
  <p:hf sldNum="0" hdr="0" ft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CCBF806-8711-481C-947E-14A25B350EA4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225F480-A49E-AC4B-2075-D3A00BC1D7D0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805DE4B-6345-94E3-319B-A39FD7544A19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121D9E-EF89-E716-E6FE-424473134CDE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2DCA39-13A5-1429-FB01-2EF3C45D8C1F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2FB536-D0DD-83EB-AB23-CF503BE59C94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3F688D-2523-78DC-1614-D4387797EA5E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535416-5B90-96AD-0C9D-A121BC8324DB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8E9B73-9670-F9C8-93EA-47EBD882F124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585E92-6AD4-9CB6-9953-B742F47CF3C1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E29DDF-5424-02EF-7C29-F58DF1F474D3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556B2C-E0ED-06CB-19CD-A70B61240642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055BED-1577-E079-35D0-8A8B3742FEA8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D4190F6D-99CB-A47C-B47C-04F615374DB3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5ADC0A2-FFB1-20AE-9639-EA84C1DA3211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D5AC77E4-7943-33A2-5BCD-8CE39BF1F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7B534CEC-02B1-0923-4422-78482AB736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CCBC15AE-944D-C703-DD21-20CA3E5F1C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55E8042E-1C87-502A-67C8-A564B17463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27FA65E9-9BE7-3D53-B355-CF2A4EFDAE2E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22652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93" r:id="rId6"/>
    <p:sldLayoutId id="2147483792" r:id="rId7"/>
    <p:sldLayoutId id="2147483791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sldNum="0" hdr="0" ft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1F85A1D4-9BA0-F0BC-2896-C68F7386B482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36FABC3-09D8-CDE4-23EB-2C822BCC0399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04B587-79FA-428E-BF8E-C49F9E10AF7B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65BECB-C628-D147-FB59-1D9FB7C030F8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F36F2D-F416-CA82-BE4B-C3356D9E3250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0CE4A9-4783-812C-6770-A8FCDE88B241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0A91F6-1477-EEA5-9D92-9FFA26274700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331DA-F5DC-BCA7-6261-CDF50FC15A67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AEC460-6306-BAD6-AD17-622D3CBBF0BD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86455E-3833-9413-B0E2-4FFEE894B3D8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786D39-D0D3-FE67-EBA1-1503B5D0AD3D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216E3C8-5596-B111-4305-B71E1C95784C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5644177-696F-3641-4B67-1EA194EA7E2F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D9B7EAC-E76E-9A35-ACA4-5290BAFC8AB5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44552E7-0F52-70D6-6DF6-7C7792F8A2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D8E37672-64B0-0C9B-A85F-25384C0AD6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9133CBFF-7F06-82F4-72F3-D864B59CD1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C914D3AC-AF28-2CD0-56AD-596A241A23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136F9796-5D58-DE51-CA01-C6AD8509ACF0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134013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6" r:id="rId2"/>
  </p:sldLayoutIdLst>
  <p:hf sldNum="0" hdr="0" ft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F17503-3FA1-D9B8-39C2-793CB639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2CD16-51D5-BF37-9DEF-B602BB5B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FE0191-ED67-322B-3C0E-45EA7082180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DE6F142-EEED-2432-58B2-C93ADFFC07AA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7E3E5BA-C144-0ACF-22E9-E28567DEB202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8EFB86-9AFA-B17F-EB0D-8FB372B08917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A2E198-4A12-9919-2943-4FA896EDDDF0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2F5C64-9254-AC63-5E2A-824B035934E9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939D50-17A2-69E6-821B-8A8A09841657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69E900-6404-C75B-FC80-D5FA8BC64B5E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40290B-D2BB-A781-35FA-ED29F5E85CB4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53FF86-E158-62A7-49F4-04EDD51BA735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20236-73BC-3405-A92E-0921C8561E21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81ED8B-1842-439A-FE16-7501B139DB84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C3E61D3-D691-1415-1001-EF57EE8BDFA9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E0BA4126-CFFF-E98F-6B55-FD131752E383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C770F79-53FB-CD52-A60C-ED5B75C7D972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827CB188-1DCA-3881-95B2-E75AD9663F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CFBBFAC1-7298-E500-46EB-ED110C654A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A4E84798-A3F6-A103-80CB-83CF6A1426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A2BECEBF-8882-65EA-42F0-883B2E5139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8B7424DF-787E-EE57-C82A-42308313BE5D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187520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6" r:id="rId3"/>
    <p:sldLayoutId id="2147483770" r:id="rId4"/>
    <p:sldLayoutId id="2147483653" r:id="rId5"/>
    <p:sldLayoutId id="2147483664" r:id="rId6"/>
    <p:sldLayoutId id="2147483655" r:id="rId7"/>
    <p:sldLayoutId id="2147483665" r:id="rId8"/>
    <p:sldLayoutId id="2147483654" r:id="rId9"/>
    <p:sldLayoutId id="2147483656" r:id="rId10"/>
    <p:sldLayoutId id="2147483659" r:id="rId11"/>
    <p:sldLayoutId id="2147483660" r:id="rId12"/>
    <p:sldLayoutId id="2147483662" r:id="rId13"/>
    <p:sldLayoutId id="2147483663" r:id="rId14"/>
    <p:sldLayoutId id="2147483661" r:id="rId15"/>
    <p:sldLayoutId id="2147483657" r:id="rId16"/>
    <p:sldLayoutId id="2147483658" r:id="rId17"/>
  </p:sldLayoutIdLst>
  <p:hf sldNum="0" hdr="0" ft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2650" b="1" i="0" kern="1200">
          <a:solidFill>
            <a:schemeClr val="accent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00000"/>
        <a:buFontTx/>
        <a:buNone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12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60021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5ACBF0"/>
          </p15:clr>
        </p15:guide>
        <p15:guide id="2" pos="3628" userDrawn="1">
          <p15:clr>
            <a:srgbClr val="5ACBF0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96" userDrawn="1">
          <p15:clr>
            <a:srgbClr val="F26B43"/>
          </p15:clr>
        </p15:guide>
        <p15:guide id="8" pos="5261" userDrawn="1">
          <p15:clr>
            <a:srgbClr val="F26B43"/>
          </p15:clr>
        </p15:guide>
        <p15:guide id="9" orient="horz" pos="998" userDrawn="1">
          <p15:clr>
            <a:srgbClr val="A4A3A4"/>
          </p15:clr>
        </p15:guide>
        <p15:guide id="10" orient="horz" pos="1202" userDrawn="1">
          <p15:clr>
            <a:srgbClr val="A4A3A4"/>
          </p15:clr>
        </p15:guide>
        <p15:guide id="11" orient="horz" pos="3356" userDrawn="1">
          <p15:clr>
            <a:srgbClr val="A4A3A4"/>
          </p15:clr>
        </p15:guide>
        <p15:guide id="12" orient="horz" pos="680" userDrawn="1">
          <p15:clr>
            <a:srgbClr val="9FCC3B"/>
          </p15:clr>
        </p15:guide>
        <p15:guide id="13" orient="horz" pos="3515" userDrawn="1">
          <p15:clr>
            <a:srgbClr val="9FCC3B"/>
          </p15:clr>
        </p15:guide>
        <p15:guide id="14" pos="3742" userDrawn="1">
          <p15:clr>
            <a:srgbClr val="FDE53C"/>
          </p15:clr>
        </p15:guide>
        <p15:guide id="15" pos="3515" userDrawn="1">
          <p15:clr>
            <a:srgbClr val="FDE53C"/>
          </p15:clr>
        </p15:guide>
        <p15:guide id="16" pos="2381" userDrawn="1">
          <p15:clr>
            <a:srgbClr val="FBAE40"/>
          </p15:clr>
        </p15:guide>
        <p15:guide id="17" pos="4876" userDrawn="1">
          <p15:clr>
            <a:srgbClr val="FBAE40"/>
          </p15:clr>
        </p15:guide>
        <p15:guide id="18" pos="2608" userDrawn="1">
          <p15:clr>
            <a:srgbClr val="FDE53C"/>
          </p15:clr>
        </p15:guide>
        <p15:guide id="19" pos="4649" userDrawn="1">
          <p15:clr>
            <a:srgbClr val="FDE53C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FA36CA1-25F2-FE35-E1D9-668A60BDAFC7}"/>
              </a:ext>
            </a:extLst>
          </p:cNvPr>
          <p:cNvSpPr/>
          <p:nvPr userDrawn="1"/>
        </p:nvSpPr>
        <p:spPr>
          <a:xfrm>
            <a:off x="0" y="0"/>
            <a:ext cx="11520488" cy="629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F17503-3FA1-D9B8-39C2-793CB639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2CD16-51D5-BF37-9DEF-B602BB5B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B74BAF-7FB8-6538-1A78-EC13E97E1A1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CADDB044-922C-4444-DBCE-7680AE7F3343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818592D-182D-70C1-501B-1CAA13C0FD6B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F631CC-EBD1-5650-9A9F-F2769CA46EFE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DA2A53-2A78-C440-89E3-B7DC7C269F56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9C635C-AC4E-93B7-F3EA-FA1E52D75DAE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B87DC6-7834-0637-D60F-6E156EC83879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CA1A82-AE15-C5AB-DC15-49F69C68A993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41D43D-9364-5580-1F0D-1F568B915F60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5E6A58-137D-6A71-A895-6D6B2C12691D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EC48B5-6C22-485B-61E5-73C82A440E20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D15A8F-BBE8-3A94-D9EB-E813D99B8D86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B562758-5459-0395-A5B8-427F3EF4BFD1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7BE3CBE9-3A44-54CF-93A2-8A6A59BAF96A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0BAF163-9508-174A-7A54-52AB62450B1D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5A3E0DF-5D32-72B0-ABE6-3AA8F1EF9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CB9313A4-D851-696C-5CD1-C25D77064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84DBF56A-F054-C079-82FD-322F2FEC0C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AFCBCDDB-EA8F-CA8C-DBD6-20990E56D0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10995246-E6BB-532F-81F3-DE0BFE69F782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91562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95" r:id="rId18"/>
  </p:sldLayoutIdLst>
  <p:hf sldNum="0" hdr="0" ft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2650" b="1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00000"/>
        <a:buFontTx/>
        <a:buNone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12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60021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5ACBF0"/>
          </p15:clr>
        </p15:guide>
        <p15:guide id="2" pos="3628" userDrawn="1">
          <p15:clr>
            <a:srgbClr val="5ACBF0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96" userDrawn="1">
          <p15:clr>
            <a:srgbClr val="F26B43"/>
          </p15:clr>
        </p15:guide>
        <p15:guide id="8" pos="5261" userDrawn="1">
          <p15:clr>
            <a:srgbClr val="F26B43"/>
          </p15:clr>
        </p15:guide>
        <p15:guide id="9" orient="horz" pos="998" userDrawn="1">
          <p15:clr>
            <a:srgbClr val="A4A3A4"/>
          </p15:clr>
        </p15:guide>
        <p15:guide id="10" orient="horz" pos="1202" userDrawn="1">
          <p15:clr>
            <a:srgbClr val="A4A3A4"/>
          </p15:clr>
        </p15:guide>
        <p15:guide id="11" orient="horz" pos="3356" userDrawn="1">
          <p15:clr>
            <a:srgbClr val="A4A3A4"/>
          </p15:clr>
        </p15:guide>
        <p15:guide id="12" orient="horz" pos="680" userDrawn="1">
          <p15:clr>
            <a:srgbClr val="9FCC3B"/>
          </p15:clr>
        </p15:guide>
        <p15:guide id="13" orient="horz" pos="3515" userDrawn="1">
          <p15:clr>
            <a:srgbClr val="9FCC3B"/>
          </p15:clr>
        </p15:guide>
        <p15:guide id="14" pos="3742" userDrawn="1">
          <p15:clr>
            <a:srgbClr val="FDE53C"/>
          </p15:clr>
        </p15:guide>
        <p15:guide id="15" pos="3515" userDrawn="1">
          <p15:clr>
            <a:srgbClr val="FDE53C"/>
          </p15:clr>
        </p15:guide>
        <p15:guide id="16" pos="2381" userDrawn="1">
          <p15:clr>
            <a:srgbClr val="FBAE40"/>
          </p15:clr>
        </p15:guide>
        <p15:guide id="17" pos="4876" userDrawn="1">
          <p15:clr>
            <a:srgbClr val="FBAE40"/>
          </p15:clr>
        </p15:guide>
        <p15:guide id="18" pos="2608" userDrawn="1">
          <p15:clr>
            <a:srgbClr val="FDE53C"/>
          </p15:clr>
        </p15:guide>
        <p15:guide id="19" pos="4649" userDrawn="1">
          <p15:clr>
            <a:srgbClr val="FDE53C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0E93141B-DB04-B1A5-8B2F-36C29EDB2F23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6577A6D-70DA-C8AF-5075-E30D313ED473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37B1BA-9CB9-9E1E-8F5D-2B41B4DD7E5B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579C1A-DB2C-1C5B-7920-16B235000E5E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9C3C8-19FE-C491-80EA-BEDC412C3C20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F17B38-B42B-2E3C-524A-D065A12BF758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330666-D3E2-B56E-37AD-B47E48C339B9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1DCFCD-ADD7-569F-C6E7-21A8AA789D4E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2FD265-70EB-CE9A-B566-0B7EF9FFF78C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9DBD1E-CB7E-5770-09D3-A4691C2631F2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44AF95-2D54-FB06-83FA-5C1B1BCFA36F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9E59E74-91F5-6532-B468-F6E096453E89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641C59A6-8ECD-58A2-AE57-D7798E7380D9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08F612D-8B08-6041-7C2C-65A23E38A438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6A496E92-7839-E84D-2112-1DBD09F792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BE11AB59-AD2D-963F-4DDA-761D7F668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B97C1F56-BC20-5FD9-EFD9-4A922B4851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8AF780F3-44A1-D1A6-16B9-C1648DC583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808C6659-0D8D-D761-97FB-70A6E6CF17A0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380649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5" r:id="rId2"/>
    <p:sldLayoutId id="2147483744" r:id="rId3"/>
    <p:sldLayoutId id="2147483747" r:id="rId4"/>
  </p:sldLayoutIdLst>
  <p:hf sldNum="0" hdr="0" ft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37610C6-8090-34C3-D711-63B63CBE4030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2E06ED9-D8A7-AF70-D8B5-2FC1746C50AF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830B19-4991-BB05-C922-284902B7C159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2FDCCC-A3DE-4CF9-C3E6-EEF842E6ABD5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D84F46-6B03-AFD5-0996-C33A17D1C729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F0FABC-3BEC-52C5-71D4-16C9A0C1E937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093A23-7EC2-D556-ED38-2A1B275CF6D2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CB0732-8413-78BF-E5CF-449F32D03C8E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F4B356-357C-0798-40E5-07AB8BCA7725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6173D0-E25B-9073-6E46-78E6ACEDEE51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33BA4F-3C52-D7F8-77AE-7B80DD487A35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0A715F-3CEF-FAA9-B07C-92A523F4A354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18BD881E-EE76-2248-FF19-C7674D7C9EDB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F395B0C-21BB-2CD6-6168-350FD381D9C5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FCF8AB17-A0C5-49F7-5AB8-D8FCD059D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C5212BE8-5331-2527-837F-F62FF39C3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234F227D-BCF5-07D9-1B32-A93FC8EF57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124069D7-2C88-14EA-29B8-AC4AA72422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994747D2-0CF2-822A-A7E5-F5C7133F5F08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38208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</p:sldLayoutIdLst>
  <p:hf sldNum="0" hdr="0" ft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4B55BFF-EDD0-BFC3-C303-208149A7BF0C}"/>
              </a:ext>
            </a:extLst>
          </p:cNvPr>
          <p:cNvSpPr/>
          <p:nvPr userDrawn="1"/>
        </p:nvSpPr>
        <p:spPr>
          <a:xfrm>
            <a:off x="-794" y="0"/>
            <a:ext cx="11520488" cy="5188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C9BE7EC-34C3-FB78-9DBD-EACC8AE258A1}"/>
              </a:ext>
            </a:extLst>
          </p:cNvPr>
          <p:cNvSpPr/>
          <p:nvPr userDrawn="1"/>
        </p:nvSpPr>
        <p:spPr>
          <a:xfrm>
            <a:off x="0" y="5006975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E69006-2C5E-69A5-BD0B-80EA5780E8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28824" y="5700458"/>
            <a:ext cx="2151914" cy="4412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E1F2CC-A1C5-6C72-8571-47B94A2018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66717" y="5486510"/>
            <a:ext cx="1252807" cy="68886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98BC04-69B9-20FA-7BA2-74D02A68B4BD}"/>
              </a:ext>
            </a:extLst>
          </p:cNvPr>
          <p:cNvSpPr txBox="1"/>
          <p:nvPr userDrawn="1"/>
        </p:nvSpPr>
        <p:spPr>
          <a:xfrm>
            <a:off x="8823325" y="5464175"/>
            <a:ext cx="163512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 b="0" i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Gefördert durch: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9955C05C-852F-6FC0-6181-E17C77F4A514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CE4148F-011E-E326-ADA3-1AF634717C81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C5E8E4-9666-476F-BC15-4674605C3904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27346D-AC43-F449-70BE-98C5045B2000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C0B7E9-6B5D-6C97-5AEA-FABA52F0C36B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334E15-4372-96FD-F9C5-9A6C50453401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1658F7-4C73-037F-0165-17C684B4E1A1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C83A02-5FE9-01CD-F779-8971349DB0E5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C1A3F7-831F-8A06-6407-AE9AB03D1BE1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0A8C85-D702-5FA9-EF6F-AD8F61D3DA10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94496E-D432-8A4E-8E8C-94A8688BB414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C26A1A5-E30C-9207-C6EE-F1C54A408FAF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6E50D7F4-78B5-EFC5-EFE2-D4788076A3C0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E7CC348-6B0C-BA07-851A-D5EA4F17D2E0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9F7EFED5-7994-3E42-D48E-0CB212D7AD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AB9AC097-15BF-B4FD-9378-BE7B35993F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79070EA3-1ABE-BD09-E72F-4E7D2AA395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FBDEFBF0-E477-B881-68CF-D8EA2F73DA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548E7BB3-1353-2390-3E05-A579222AB46F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244273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</p:sldLayoutIdLst>
  <p:hf sldNum="0" hdr="0" ft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4989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244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2C7BE56-D62D-2E89-341D-505768577060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8786052-CD0C-F95F-747F-C9A40ED388B8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91C1EB-8AF6-0CB6-D0B5-A3EA1B76DCA3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48EB84-645B-4C15-99FF-732C1A86D443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4E0E3A-8537-DD5C-2635-DF847417BC1C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98A71C-733C-99F6-0367-245AE71E6F59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2EDCD5-3987-CCBF-3E96-BEFBBD6B3636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E46D4C-0476-83B0-5331-A8A1677DA760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E72A5A-8BB1-60D4-CA41-0A4C6891E854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3E115B-0B51-92B5-2CAD-CAC163180AA2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E528B4-FD78-9F6B-4D78-5053C5990E9E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1D7823B-6528-CB2B-80C7-A50E2E3BA90A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604C10C8-6A84-5172-FA18-25A84003643E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9F89410-F201-5360-4A52-57316C470AFC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3AEFE51B-1045-521D-7394-640210F56D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6B4CA680-273C-3FCE-020A-4279988409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CEB00E7-0DDD-783D-24C9-B4F22B963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0A7263AA-CC2D-813B-E93B-8485FC378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EDC1CA4E-E1C3-73A4-54F1-0B2A8AA5394C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9063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sldNum="0" hdr="0" ft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4989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24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www.opencontent.org/definition/" TargetMode="External"/><Relationship Id="rId5" Type="http://schemas.openxmlformats.org/officeDocument/2006/relationships/hyperlink" Target="https://creativecommons.org/licenses/by/4.0/legalcode.de" TargetMode="External"/><Relationship Id="rId4" Type="http://schemas.openxmlformats.org/officeDocument/2006/relationships/hyperlink" Target="https://open-educational-resources.de/5rs-auf-deutsch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fernuni-hagen.de/theme/boost_union/pages/page1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hyperlink" Target="https://creativecommons.org/licenses/by/4.0/legalcode.d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-educational-resources.de/5rs-auf-deutsch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577B9-5C02-5A44-4B6C-432986C3C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2878A-2FE5-0E5F-9674-7C9DF41D2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530429"/>
            <a:ext cx="9494366" cy="1487091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de-DE" sz="3600" dirty="0"/>
              <a:t>Qualitätssicherung von verschiedenen OER durch Selbstchecks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666E3A-4FC9-557A-FA23-7D2141E5F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44" y="5798549"/>
            <a:ext cx="608531" cy="360000"/>
          </a:xfrm>
        </p:spPr>
        <p:txBody>
          <a:bodyPr/>
          <a:lstStyle/>
          <a:p>
            <a:fld id="{DB543F5B-91BB-4404-B291-02063AF9EF24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3" name="Textfeld 6">
            <a:extLst>
              <a:ext uri="{FF2B5EF4-FFF2-40B4-BE49-F238E27FC236}">
                <a16:creationId xmlns:a16="http://schemas.microsoft.com/office/drawing/2014/main" id="{AF490B0F-1880-E2CF-BD00-6D9B6163CE09}"/>
              </a:ext>
            </a:extLst>
          </p:cNvPr>
          <p:cNvSpPr txBox="1"/>
          <p:nvPr/>
        </p:nvSpPr>
        <p:spPr>
          <a:xfrm>
            <a:off x="1272066" y="5433735"/>
            <a:ext cx="547260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Sofern nicht anders gekennzeichnet, stehen der Foliensatz „Qualitätssicherung </a:t>
            </a:r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von verschiedenen OER durch Selbstchecks</a:t>
            </a:r>
            <a:r>
              <a:rPr lang="de-DE" sz="11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 insgesamt und seine Texte als Gesamtwerk von Dr. Wiebke Breustedt und </a:t>
            </a:r>
            <a:r>
              <a:rPr lang="de-DE" sz="1100" dirty="0"/>
              <a:t>Nimet Şen </a:t>
            </a:r>
            <a:r>
              <a:rPr lang="de-DE" sz="11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für die Geschäftsstelle des Landesportals ORCA.nrw unter der Lizenz </a:t>
            </a:r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CC BY 4.0</a:t>
            </a:r>
            <a:r>
              <a:rPr lang="de-DE" sz="11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Ausgenommen von der Lizenz sind alle Logos und anders gekennzeichnete Elemente.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57B0A8-BB99-E0DC-A56A-C1B192897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72" y="5544586"/>
            <a:ext cx="822431" cy="2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4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0A5D8-5248-8D9A-405E-ECF5E62EB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4853596E-352C-F601-6EF2-D7AD6D197F51}"/>
              </a:ext>
            </a:extLst>
          </p:cNvPr>
          <p:cNvSpPr txBox="1">
            <a:spLocks/>
          </p:cNvSpPr>
          <p:nvPr/>
        </p:nvSpPr>
        <p:spPr>
          <a:xfrm>
            <a:off x="684000" y="5858797"/>
            <a:ext cx="912042" cy="261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89A00-6F00-4FE0-9127-C4DF405ED32B}" type="datetime1">
              <a:rPr lang="de-DE" sz="11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16.09.2025</a:t>
            </a:fld>
            <a:endParaRPr lang="de-DE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DE2205-A139-5841-253A-885531A20EE5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3AA37436-317B-D4E5-4AD1-CC1C08CC7B49}"/>
              </a:ext>
            </a:extLst>
          </p:cNvPr>
          <p:cNvSpPr txBox="1">
            <a:spLocks/>
          </p:cNvSpPr>
          <p:nvPr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DD80AF87-256C-F187-8674-D090C57CB1C2}"/>
              </a:ext>
            </a:extLst>
          </p:cNvPr>
          <p:cNvSpPr txBox="1">
            <a:spLocks/>
          </p:cNvSpPr>
          <p:nvPr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10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1ED070-2ABC-36CA-C9A8-45829B62C00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105499-D562-FC4C-C2CA-12AE81241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44" y="1171306"/>
            <a:ext cx="6599055" cy="33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8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5B63-557A-4774-FA67-4BBC3663C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3792690C-BA89-4177-7D17-3550EA8C1E5A}"/>
              </a:ext>
            </a:extLst>
          </p:cNvPr>
          <p:cNvSpPr txBox="1">
            <a:spLocks/>
          </p:cNvSpPr>
          <p:nvPr/>
        </p:nvSpPr>
        <p:spPr>
          <a:xfrm>
            <a:off x="684000" y="5858797"/>
            <a:ext cx="912042" cy="261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89A00-6F00-4FE0-9127-C4DF405ED32B}" type="datetime1">
              <a:rPr lang="de-DE" sz="11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16.09.2025</a:t>
            </a:fld>
            <a:endParaRPr lang="de-DE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0962EF-D892-C38A-64AA-2FDA3A8F1C98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644621D-2E02-F673-071B-1B5D03F95982}"/>
              </a:ext>
            </a:extLst>
          </p:cNvPr>
          <p:cNvSpPr txBox="1">
            <a:spLocks/>
          </p:cNvSpPr>
          <p:nvPr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274205FD-73B5-64E7-668C-A4F907B3EE8D}"/>
              </a:ext>
            </a:extLst>
          </p:cNvPr>
          <p:cNvSpPr txBox="1">
            <a:spLocks/>
          </p:cNvSpPr>
          <p:nvPr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11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6E8338-0C92-E5F8-1C3D-C5092AC58CD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E3326E-3D4B-A00B-276E-FD9CE800C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716" y="1265535"/>
            <a:ext cx="7591055" cy="39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C292B21-26B1-7A83-C407-26670D984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Open Educational Resources identifizieren</a:t>
            </a:r>
          </a:p>
        </p:txBody>
      </p:sp>
    </p:spTree>
    <p:extLst>
      <p:ext uri="{BB962C8B-B14F-4D97-AF65-F5344CB8AC3E}">
        <p14:creationId xmlns:p14="http://schemas.microsoft.com/office/powerpoint/2010/main" val="338389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92BE6E9-806D-7A6E-10B9-F8FD4372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Educational Resources identifizieren I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B003843-8E25-60E0-9557-2419FB6E2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3996358" cy="3419474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Unter den von den Urheber*innen festgelegten Bedingungen besteht die Möglichkeit, digitale Bildungsmaterialien mit offener Lizenz zu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CA69BC-EE7E-D413-D467-83957367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2BE4-298A-4572-8B83-1BB76D004DEA}" type="datetime1">
              <a:rPr lang="de-DE" smtClean="0"/>
              <a:t>16.09.2025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982729-832A-AE7D-7B4C-427763FA2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172" y="1727920"/>
            <a:ext cx="5347974" cy="378101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7C3D40-09E0-A31F-CE22-393DD2458770}"/>
              </a:ext>
            </a:extLst>
          </p:cNvPr>
          <p:cNvSpPr>
            <a:spLocks noGrp="1"/>
          </p:cNvSpPr>
          <p:nvPr/>
        </p:nvSpPr>
        <p:spPr>
          <a:xfrm>
            <a:off x="2266699" y="5586028"/>
            <a:ext cx="9288636" cy="73924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279475" indent="-279475" algn="l" defTabSz="457200" rtl="0" eaLnBrk="1" latinLnBrk="0" hangingPunct="1">
              <a:buSzPct val="130000"/>
              <a:buFont typeface="Systemschrift"/>
              <a:buChar char="|"/>
              <a:defRPr sz="11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effectLst/>
              </a:rPr>
              <a:t>Die Abbildung „</a:t>
            </a:r>
            <a:r>
              <a:rPr lang="de-DE" dirty="0">
                <a:effectLst/>
                <a:hlinkClick r:id="rId4"/>
              </a:rPr>
              <a:t>5 V-Freiheiten für Offenheit</a:t>
            </a:r>
            <a:r>
              <a:rPr lang="de-DE" dirty="0">
                <a:effectLst/>
              </a:rPr>
              <a:t>“ von Julia Eggestein (Grafik), </a:t>
            </a:r>
            <a:r>
              <a:rPr lang="de-DE" dirty="0" err="1">
                <a:effectLst/>
              </a:rPr>
              <a:t>Jöran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Muuß-Merholz</a:t>
            </a:r>
            <a:r>
              <a:rPr lang="de-DE" dirty="0">
                <a:effectLst/>
              </a:rPr>
              <a:t> (inhaltliche Übersetzung, Anpassun</a:t>
            </a:r>
            <a:r>
              <a:rPr lang="de-DE" dirty="0"/>
              <a:t>g und </a:t>
            </a:r>
          </a:p>
          <a:p>
            <a:pPr marL="0" indent="0">
              <a:buNone/>
            </a:pPr>
            <a:r>
              <a:rPr lang="de-DE" dirty="0"/>
              <a:t>vorsichtige Erweiterung) und Jörg Lohrer (Wortschöpfer) ist lizenziert unter </a:t>
            </a:r>
            <a:r>
              <a:rPr lang="de-DE" dirty="0">
                <a:hlinkClick r:id="rId5"/>
              </a:rPr>
              <a:t>CC BY 4.0</a:t>
            </a:r>
            <a:r>
              <a:rPr lang="de-DE" dirty="0"/>
              <a:t> basierend auf „</a:t>
            </a:r>
            <a:r>
              <a:rPr lang="de-DE" dirty="0" err="1"/>
              <a:t>Defining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‚Open‘ in Open Content and Open </a:t>
            </a:r>
          </a:p>
          <a:p>
            <a:pPr marL="0" indent="0">
              <a:buNone/>
            </a:pPr>
            <a:r>
              <a:rPr lang="de-DE" dirty="0"/>
              <a:t>Educational Resources“ von David Wiley auf </a:t>
            </a:r>
            <a:r>
              <a:rPr lang="de-DE" dirty="0">
                <a:hlinkClick r:id="rId6"/>
              </a:rPr>
              <a:t>www.opencontent.org/definition/</a:t>
            </a:r>
            <a:r>
              <a:rPr lang="de-DE" dirty="0"/>
              <a:t> unter </a:t>
            </a:r>
            <a:r>
              <a:rPr lang="de-DE" dirty="0">
                <a:hlinkClick r:id="rId5"/>
              </a:rPr>
              <a:t>CC BY 4.0</a:t>
            </a:r>
            <a:r>
              <a:rPr lang="de-DE" dirty="0"/>
              <a:t>.</a:t>
            </a:r>
            <a:endParaRPr lang="de-DE" dirty="0">
              <a:effectLst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C694EF-A2C1-B815-7DCD-C1590B3FB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185" y="5872517"/>
            <a:ext cx="613705" cy="2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8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EF4E1-9221-7D90-3646-AC6D97131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BF2E4-4934-A805-37DE-CF1883ED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Educational Resources identifizieren II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9262868-FADC-EEAF-C85B-5A42FA9F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</p:spPr>
        <p:txBody>
          <a:bodyPr/>
          <a:lstStyle/>
          <a:p>
            <a:fld id="{FBA3F952-E275-4776-9A0E-9FE7260A4F22}" type="datetime1">
              <a:rPr lang="de-DE" smtClean="0"/>
              <a:t>16.09.2025</a:t>
            </a:fld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85DE187-0AB4-F707-31DF-E76AD93D780C}"/>
              </a:ext>
            </a:extLst>
          </p:cNvPr>
          <p:cNvGrpSpPr/>
          <p:nvPr/>
        </p:nvGrpSpPr>
        <p:grpSpPr bwMode="auto">
          <a:xfrm>
            <a:off x="9652523" y="2600120"/>
            <a:ext cx="1328215" cy="2598680"/>
            <a:chOff x="8511315" y="1376766"/>
            <a:chExt cx="1503873" cy="5072504"/>
          </a:xfrm>
        </p:grpSpPr>
        <p:sp>
          <p:nvSpPr>
            <p:cNvPr id="14" name="Textfeld 5">
              <a:extLst>
                <a:ext uri="{FF2B5EF4-FFF2-40B4-BE49-F238E27FC236}">
                  <a16:creationId xmlns:a16="http://schemas.microsoft.com/office/drawing/2014/main" id="{54DAF242-DE15-2890-F0D4-8057222B6C5D}"/>
                </a:ext>
              </a:extLst>
            </p:cNvPr>
            <p:cNvSpPr txBox="1"/>
            <p:nvPr/>
          </p:nvSpPr>
          <p:spPr bwMode="auto">
            <a:xfrm rot="16199969">
              <a:off x="8026876" y="3578937"/>
              <a:ext cx="2969688" cy="38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de-DE" sz="1600" b="1">
                  <a:solidFill>
                    <a:srgbClr val="595959"/>
                  </a:solidFill>
                </a:rPr>
                <a:t>Grad der Offenheit</a:t>
              </a:r>
              <a:endParaRPr/>
            </a:p>
          </p:txBody>
        </p:sp>
        <p:sp>
          <p:nvSpPr>
            <p:cNvPr id="15" name="Pfeil: nach unten 14">
              <a:extLst>
                <a:ext uri="{FF2B5EF4-FFF2-40B4-BE49-F238E27FC236}">
                  <a16:creationId xmlns:a16="http://schemas.microsoft.com/office/drawing/2014/main" id="{723AEE48-1E8C-42E3-7058-43A563A5BCC2}"/>
                </a:ext>
              </a:extLst>
            </p:cNvPr>
            <p:cNvSpPr/>
            <p:nvPr/>
          </p:nvSpPr>
          <p:spPr bwMode="auto">
            <a:xfrm rot="10799989">
              <a:off x="8808701" y="1715320"/>
              <a:ext cx="511354" cy="4110562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C3D7EC"/>
                </a:gs>
                <a:gs pos="58000">
                  <a:srgbClr val="CFE1E0"/>
                </a:gs>
                <a:gs pos="81000">
                  <a:srgbClr val="DDEDD3"/>
                </a:gs>
                <a:gs pos="100000">
                  <a:srgbClr val="CCE4B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685800">
                <a:def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>
                <a:def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>
                <a:def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>
                <a:def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>
                <a:def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>
                <a:def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>
                <a:def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>
                <a:def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>
                <a:def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80FE4F34-C6A4-0B2E-5501-8366488C8C39}"/>
                </a:ext>
              </a:extLst>
            </p:cNvPr>
            <p:cNvSpPr txBox="1"/>
            <p:nvPr/>
          </p:nvSpPr>
          <p:spPr bwMode="auto">
            <a:xfrm>
              <a:off x="8734602" y="1376766"/>
              <a:ext cx="696164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de-DE" sz="1600" b="1">
                  <a:solidFill>
                    <a:schemeClr val="accent6"/>
                  </a:solidFill>
                </a:rPr>
                <a:t>CC 0</a:t>
              </a:r>
              <a:endParaRPr/>
            </a:p>
          </p:txBody>
        </p:sp>
        <p:sp>
          <p:nvSpPr>
            <p:cNvPr id="17" name="Textfeld 17">
              <a:extLst>
                <a:ext uri="{FF2B5EF4-FFF2-40B4-BE49-F238E27FC236}">
                  <a16:creationId xmlns:a16="http://schemas.microsoft.com/office/drawing/2014/main" id="{34CA9D8E-9012-B8B2-235A-199BAD9FC371}"/>
                </a:ext>
              </a:extLst>
            </p:cNvPr>
            <p:cNvSpPr txBox="1"/>
            <p:nvPr/>
          </p:nvSpPr>
          <p:spPr bwMode="auto">
            <a:xfrm>
              <a:off x="8511315" y="5825883"/>
              <a:ext cx="1503873" cy="623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de-DE" sz="16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All rights reserved</a:t>
              </a:r>
              <a:endParaRPr/>
            </a:p>
          </p:txBody>
        </p:sp>
      </p:grp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9DF41F6-615E-7212-3C74-F7BA18E5F673}"/>
              </a:ext>
            </a:extLst>
          </p:cNvPr>
          <p:cNvSpPr>
            <a:spLocks noGrp="1"/>
          </p:cNvSpPr>
          <p:nvPr/>
        </p:nvSpPr>
        <p:spPr>
          <a:xfrm>
            <a:off x="2231852" y="5756975"/>
            <a:ext cx="9288636" cy="445801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279475" indent="-279475" algn="l" defTabSz="457200" rtl="0" eaLnBrk="1" latinLnBrk="0" hangingPunct="1">
              <a:buSzPct val="130000"/>
              <a:buFont typeface="Systemschrift"/>
              <a:buChar char="|"/>
              <a:defRPr sz="11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Die Abbildung „</a:t>
            </a:r>
            <a:r>
              <a:rPr lang="de-DE" dirty="0">
                <a:hlinkClick r:id="rId3"/>
              </a:rPr>
              <a:t>CC-Lizenzen im Überblick</a:t>
            </a:r>
            <a:r>
              <a:rPr lang="de-DE" dirty="0"/>
              <a:t>“ von Anke Marks für die </a:t>
            </a:r>
            <a:r>
              <a:rPr lang="de-DE" dirty="0" err="1"/>
              <a:t>FernUniversität</a:t>
            </a:r>
            <a:r>
              <a:rPr lang="de-DE" dirty="0"/>
              <a:t> in Hagen ist lizenziert unter </a:t>
            </a:r>
            <a:r>
              <a:rPr lang="de-DE" dirty="0">
                <a:hlinkClick r:id="rId4"/>
              </a:rPr>
              <a:t>CC BY 4.0</a:t>
            </a:r>
            <a:r>
              <a:rPr lang="de-DE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3CF3CE-3D3D-7192-4198-1EC29861F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185" y="5872517"/>
            <a:ext cx="613705" cy="2147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E3923B-32C2-75EA-9F04-5F72BA97F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520" y="1803546"/>
            <a:ext cx="6843448" cy="384944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E25F329-3926-92CA-1BDF-1C7DBC65D49B}"/>
              </a:ext>
            </a:extLst>
          </p:cNvPr>
          <p:cNvSpPr/>
          <p:nvPr/>
        </p:nvSpPr>
        <p:spPr bwMode="auto">
          <a:xfrm>
            <a:off x="2328610" y="3616234"/>
            <a:ext cx="6853358" cy="1600289"/>
          </a:xfrm>
          <a:prstGeom prst="rect">
            <a:avLst/>
          </a:prstGeom>
          <a:solidFill>
            <a:srgbClr val="C3D7EC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94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1E3-8D31-60AD-5F58-651426F87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160B102-CB3A-0195-EC22-39B5780CE9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Open Educational Resources qualitätssichern	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DDB1E60-3341-F6C2-5337-1DAEE819C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Theorie</a:t>
            </a:r>
          </a:p>
        </p:txBody>
      </p:sp>
    </p:spTree>
    <p:extLst>
      <p:ext uri="{BB962C8B-B14F-4D97-AF65-F5344CB8AC3E}">
        <p14:creationId xmlns:p14="http://schemas.microsoft.com/office/powerpoint/2010/main" val="49608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75A25-D1B5-130A-D836-E973A44AF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CBB21-07FD-C5CD-A3C3-CE9A7EF6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 -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E62F49-027D-B948-1987-082BFC72D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„Grad, in dem ein Satz inhärenter Merkmale eines Objekts Anforderungen erfüllt“ (DIN EN ISO 9000, 39)</a:t>
            </a:r>
          </a:p>
          <a:p>
            <a:pPr lvl="1"/>
            <a:r>
              <a:rPr lang="de-DE" dirty="0"/>
              <a:t>Objekt</a:t>
            </a:r>
          </a:p>
          <a:p>
            <a:pPr lvl="2"/>
            <a:r>
              <a:rPr lang="de-DE" dirty="0"/>
              <a:t>Organisation </a:t>
            </a:r>
            <a:r>
              <a:rPr lang="de-DE" dirty="0">
                <a:sym typeface="Wingdings" panose="05000000000000000000" pitchFamily="2" charset="2"/>
              </a:rPr>
              <a:t> z. B. eine Hochschule</a:t>
            </a:r>
            <a:endParaRPr lang="de-DE" dirty="0"/>
          </a:p>
          <a:p>
            <a:pPr lvl="2"/>
            <a:r>
              <a:rPr lang="de-DE" dirty="0"/>
              <a:t>Ressourcen </a:t>
            </a:r>
            <a:r>
              <a:rPr lang="de-DE" dirty="0">
                <a:sym typeface="Wingdings" panose="05000000000000000000" pitchFamily="2" charset="2"/>
              </a:rPr>
              <a:t> z. B. Mitarbeitende eines Lehrstuhls</a:t>
            </a:r>
            <a:endParaRPr lang="de-DE" dirty="0"/>
          </a:p>
          <a:p>
            <a:pPr lvl="2"/>
            <a:r>
              <a:rPr lang="de-DE" dirty="0"/>
              <a:t>Prozesse </a:t>
            </a:r>
            <a:r>
              <a:rPr lang="de-DE" dirty="0">
                <a:sym typeface="Wingdings" panose="05000000000000000000" pitchFamily="2" charset="2"/>
              </a:rPr>
              <a:t> z. B. Prüfungsprozess von der Anmeldung bis zur Klausurkorrektur</a:t>
            </a:r>
            <a:endParaRPr lang="de-DE" dirty="0"/>
          </a:p>
          <a:p>
            <a:pPr lvl="2"/>
            <a:r>
              <a:rPr lang="de-DE" dirty="0"/>
              <a:t>Produkte &amp; Dienstleistungen </a:t>
            </a:r>
            <a:r>
              <a:rPr lang="de-DE" dirty="0">
                <a:sym typeface="Wingdings" panose="05000000000000000000" pitchFamily="2" charset="2"/>
              </a:rPr>
              <a:t> z. B. digitale Bildungsmaterialien mit offener Lizenz</a:t>
            </a:r>
            <a:endParaRPr lang="de-DE" dirty="0"/>
          </a:p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endParaRPr lang="de-DE" sz="240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9E44239-5C7E-6549-5D4A-E6446CB9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</p:spPr>
        <p:txBody>
          <a:bodyPr/>
          <a:lstStyle/>
          <a:p>
            <a:fld id="{10B8A7C1-C63A-44F3-9B39-6AAB8ABFE1D5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E0980C3-9F6F-2932-5E9E-2FE1D901E429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3F1019-C976-3A42-AC3B-84AF478BCF6F}"/>
              </a:ext>
            </a:extLst>
          </p:cNvPr>
          <p:cNvSpPr txBox="1"/>
          <p:nvPr/>
        </p:nvSpPr>
        <p:spPr>
          <a:xfrm>
            <a:off x="679527" y="5587461"/>
            <a:ext cx="9236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Quelle: DIN Deutsches Institut für Normung e. V. (2015). Qualitätsmanagementsysteme – Grundlagen und Begriffe (ISO 9000: 2015), Berlin.</a:t>
            </a:r>
          </a:p>
        </p:txBody>
      </p:sp>
    </p:spTree>
    <p:extLst>
      <p:ext uri="{BB962C8B-B14F-4D97-AF65-F5344CB8AC3E}">
        <p14:creationId xmlns:p14="http://schemas.microsoft.com/office/powerpoint/2010/main" val="306001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7F185-5082-064D-E21C-D489806AC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DEAD6-7285-FB05-D6BF-1D1B0A0B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 – Merkmale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27C3EFB-2386-EC60-92C8-400473B3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</p:spPr>
        <p:txBody>
          <a:bodyPr/>
          <a:lstStyle/>
          <a:p>
            <a:fld id="{03FDAE7E-1E6D-42D3-A9D1-CA08F7E440DE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5A6DCAC-B1BA-417F-87E5-36352F1498A3}"/>
              </a:ext>
            </a:extLst>
          </p:cNvPr>
          <p:cNvSpPr>
            <a:spLocks noGrp="1"/>
          </p:cNvSpPr>
          <p:nvPr/>
        </p:nvSpPr>
        <p:spPr>
          <a:xfrm>
            <a:off x="539750" y="1908845"/>
            <a:ext cx="7020694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Tx/>
              <a:buNone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2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60021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Inhärente Merkmale</a:t>
            </a:r>
          </a:p>
          <a:p>
            <a:pPr lvl="2"/>
            <a:r>
              <a:rPr lang="de-DE" dirty="0"/>
              <a:t>Eigenschaft</a:t>
            </a:r>
          </a:p>
          <a:p>
            <a:pPr lvl="2"/>
            <a:r>
              <a:rPr lang="de-DE" dirty="0"/>
              <a:t>dem Objekt innewohnend</a:t>
            </a:r>
          </a:p>
          <a:p>
            <a:pPr marL="180021" lvl="2" indent="0">
              <a:buNone/>
            </a:pPr>
            <a:endParaRPr lang="de-DE" dirty="0"/>
          </a:p>
          <a:p>
            <a:pPr lvl="1"/>
            <a:r>
              <a:rPr lang="de-DE" dirty="0"/>
              <a:t>Merkmalstypen</a:t>
            </a:r>
          </a:p>
          <a:p>
            <a:pPr lvl="2"/>
            <a:r>
              <a:rPr lang="de-DE" dirty="0"/>
              <a:t>Servicebezogen (Produkt, Dienstleistung)</a:t>
            </a:r>
          </a:p>
          <a:p>
            <a:pPr lvl="3"/>
            <a:r>
              <a:rPr lang="de-DE" sz="1200" dirty="0"/>
              <a:t>Physikalisch (mechanisch, elektrisch, chemisch, biologisch)</a:t>
            </a:r>
          </a:p>
          <a:p>
            <a:pPr lvl="3"/>
            <a:r>
              <a:rPr lang="de-DE" sz="1200" dirty="0"/>
              <a:t>Sensorisch (Geruch, Berührung, Geschmack, Sehvermögen, Gehör)</a:t>
            </a:r>
          </a:p>
          <a:p>
            <a:pPr lvl="3"/>
            <a:r>
              <a:rPr lang="de-DE" sz="1200" dirty="0"/>
              <a:t>Ergonomisch (physiologische oder auf Sicherheit für den Menschen bezogene Merkmale)</a:t>
            </a:r>
          </a:p>
          <a:p>
            <a:pPr lvl="3"/>
            <a:r>
              <a:rPr lang="de-DE" sz="1200" dirty="0"/>
              <a:t>Funktional (Erfüllung des beabsichtigten Zwecks)</a:t>
            </a:r>
          </a:p>
          <a:p>
            <a:pPr lvl="3"/>
            <a:r>
              <a:rPr lang="de-DE" sz="1200" dirty="0"/>
              <a:t>Verhaltensbezogen (Art und Weise des Kundenkontakts)</a:t>
            </a:r>
          </a:p>
          <a:p>
            <a:pPr lvl="3"/>
            <a:r>
              <a:rPr lang="de-DE" sz="1200" dirty="0"/>
              <a:t>Prozessbezogen (fachliche, soziale, kommunikative Kompetenz)</a:t>
            </a:r>
          </a:p>
          <a:p>
            <a:pPr lvl="3"/>
            <a:r>
              <a:rPr lang="de-DE" sz="1200" dirty="0"/>
              <a:t>Zeitbezogen (Pünktlichkeit, Zuverlässigkeit, Verfügbarkeit, Kontinuität)</a:t>
            </a:r>
          </a:p>
          <a:p>
            <a:pPr lvl="3"/>
            <a:r>
              <a:rPr lang="de-DE" sz="1200" dirty="0"/>
              <a:t>Rechtlich (Rechtsprechung, Gesetze, Normen)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68117BC-4EB1-43E8-9412-00A2F176C3B6}"/>
              </a:ext>
            </a:extLst>
          </p:cNvPr>
          <p:cNvSpPr txBox="1">
            <a:spLocks/>
          </p:cNvSpPr>
          <p:nvPr/>
        </p:nvSpPr>
        <p:spPr>
          <a:xfrm>
            <a:off x="5760244" y="3240087"/>
            <a:ext cx="5220494" cy="270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indent="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Tx/>
              <a:buNone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2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60021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3E9C8A5-1F2B-145C-C9F1-3F7619C04D3C}"/>
              </a:ext>
            </a:extLst>
          </p:cNvPr>
          <p:cNvSpPr>
            <a:spLocks noGrp="1"/>
          </p:cNvSpPr>
          <p:nvPr/>
        </p:nvSpPr>
        <p:spPr>
          <a:xfrm>
            <a:off x="7128396" y="3456111"/>
            <a:ext cx="4248472" cy="899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Tx/>
              <a:buNone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2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60021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/>
              <a:t>Kundenbezogen</a:t>
            </a:r>
          </a:p>
          <a:p>
            <a:pPr lvl="3"/>
            <a:r>
              <a:rPr lang="de-DE" sz="1200" dirty="0"/>
              <a:t>Nutzen</a:t>
            </a:r>
          </a:p>
          <a:p>
            <a:pPr lvl="3"/>
            <a:r>
              <a:rPr lang="de-DE" sz="1200" dirty="0"/>
              <a:t>Wert</a:t>
            </a:r>
          </a:p>
          <a:p>
            <a:endParaRPr lang="de-DE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7AA8A0F-3F39-444A-A306-FA063119BD49}"/>
              </a:ext>
            </a:extLst>
          </p:cNvPr>
          <p:cNvSpPr/>
          <p:nvPr/>
        </p:nvSpPr>
        <p:spPr>
          <a:xfrm rot="535767">
            <a:off x="4386124" y="1678786"/>
            <a:ext cx="6037314" cy="9278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A90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Die Merkmale, auf die sich die Qualitätssicherung bezieht, hängen vom </a:t>
            </a:r>
            <a:r>
              <a:rPr lang="de-DE" b="1" dirty="0"/>
              <a:t>Objekt</a:t>
            </a:r>
            <a:r>
              <a:rPr lang="de-DE" dirty="0"/>
              <a:t> und dem </a:t>
            </a:r>
            <a:r>
              <a:rPr lang="de-DE" b="1" dirty="0"/>
              <a:t>Fokus</a:t>
            </a:r>
            <a:r>
              <a:rPr lang="de-DE" dirty="0"/>
              <a:t> der Qualitätssicherung ab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7F4AA4-FD54-5F8B-7BEE-B7F292EBFC15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302196B-979E-D82F-A71F-AAF9D1CC8ED8}"/>
              </a:ext>
            </a:extLst>
          </p:cNvPr>
          <p:cNvSpPr txBox="1"/>
          <p:nvPr/>
        </p:nvSpPr>
        <p:spPr>
          <a:xfrm rot="16200000">
            <a:off x="7962181" y="2695218"/>
            <a:ext cx="6159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Quellen: Bruhn, Manfred (2016). Qualitätsmanagement für Dienstleistungen, Berlin.</a:t>
            </a:r>
          </a:p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 	   DIN Deutsches Institut für Normung e. V. (2015). Qualitätsmanagementsysteme –              </a:t>
            </a:r>
          </a:p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Grundlagen und Begriffe (ISO 9000: 2015), Berlin.</a:t>
            </a:r>
          </a:p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</a:t>
            </a:r>
            <a:r>
              <a:rPr lang="de-DE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Gembrys</a:t>
            </a:r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, Sven; Herrmann, Joachim (2008). Qualitätsmanagement, Planegg.</a:t>
            </a:r>
          </a:p>
        </p:txBody>
      </p:sp>
    </p:spTree>
    <p:extLst>
      <p:ext uri="{BB962C8B-B14F-4D97-AF65-F5344CB8AC3E}">
        <p14:creationId xmlns:p14="http://schemas.microsoft.com/office/powerpoint/2010/main" val="2449658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810A5-D0BF-7DF3-BD0C-4487A41A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01109-CDB5-8AFC-2710-8E2671B7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10348828" cy="435905"/>
          </a:xfrm>
        </p:spPr>
        <p:txBody>
          <a:bodyPr/>
          <a:lstStyle/>
          <a:p>
            <a:r>
              <a:rPr lang="de-DE" dirty="0"/>
              <a:t>Qualität digitaler Bildungsmaterialien – Merkmale bei ORCA.nrw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0BC6DDB-E846-E8FC-0CFB-87CC88F4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</p:spPr>
        <p:txBody>
          <a:bodyPr/>
          <a:lstStyle/>
          <a:p>
            <a:fld id="{C139417D-3BE6-4156-B23F-2FA820403FE5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2F6F22F-7463-B9BF-3E5E-A1705AA1BB9A}"/>
              </a:ext>
            </a:extLst>
          </p:cNvPr>
          <p:cNvSpPr>
            <a:spLocks noGrp="1"/>
          </p:cNvSpPr>
          <p:nvPr/>
        </p:nvSpPr>
        <p:spPr>
          <a:xfrm>
            <a:off x="539750" y="1908845"/>
            <a:ext cx="1034882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Tx/>
              <a:buNone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2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60021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0FB782C-BA40-6CAA-2BC8-2C1916E19C9C}"/>
              </a:ext>
            </a:extLst>
          </p:cNvPr>
          <p:cNvSpPr txBox="1">
            <a:spLocks/>
          </p:cNvSpPr>
          <p:nvPr/>
        </p:nvSpPr>
        <p:spPr>
          <a:xfrm>
            <a:off x="5760244" y="3240087"/>
            <a:ext cx="5220494" cy="270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indent="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Tx/>
              <a:buNone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2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60021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10594E8-A3C3-9155-CBC7-099AFDF8E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37006"/>
              </p:ext>
            </p:extLst>
          </p:nvPr>
        </p:nvGraphicFramePr>
        <p:xfrm>
          <a:off x="542336" y="1882669"/>
          <a:ext cx="10293828" cy="39172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0843">
                  <a:extLst>
                    <a:ext uri="{9D8B030D-6E8A-4147-A177-3AD203B41FA5}">
                      <a16:colId xmlns:a16="http://schemas.microsoft.com/office/drawing/2014/main" val="2396845599"/>
                    </a:ext>
                  </a:extLst>
                </a:gridCol>
                <a:gridCol w="7262985">
                  <a:extLst>
                    <a:ext uri="{9D8B030D-6E8A-4147-A177-3AD203B41FA5}">
                      <a16:colId xmlns:a16="http://schemas.microsoft.com/office/drawing/2014/main" val="3058689192"/>
                    </a:ext>
                  </a:extLst>
                </a:gridCol>
              </a:tblGrid>
              <a:tr h="624247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Merkmal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29564"/>
                  </a:ext>
                </a:extLst>
              </a:tr>
              <a:tr h="889571">
                <a:tc>
                  <a:txBody>
                    <a:bodyPr/>
                    <a:lstStyle/>
                    <a:p>
                      <a:r>
                        <a:rPr lang="de-DE" dirty="0"/>
                        <a:t>Metadaten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Informationen zur Identifikation der Urheber*innen und Beitragenden des digitalen Bildungsmaterials, sowie seiner Inhalte, Klassifizierung und Auffindbarkeit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4039498"/>
                  </a:ext>
                </a:extLst>
              </a:tr>
              <a:tr h="1154896">
                <a:tc>
                  <a:txBody>
                    <a:bodyPr/>
                    <a:lstStyle/>
                    <a:p>
                      <a:r>
                        <a:rPr lang="de-DE" dirty="0"/>
                        <a:t>Zugänglichkeit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technische, auditive und visuelle Merkmale des digitalen Bildungsmaterials, die die Nutzbarkeit und Weiterentwicklung des digitalen Bildungsmaterials im Sinne der </a:t>
                      </a:r>
                      <a:r>
                        <a:rPr lang="de-DE" dirty="0">
                          <a:hlinkClick r:id="rId3" tooltip="https://open-educational-resources.de/5rs-auf-deutsch/"/>
                        </a:rPr>
                        <a:t>5-V</a:t>
                      </a:r>
                      <a:r>
                        <a:rPr lang="de-DE" dirty="0"/>
                        <a:t> allgemein sowie für Menschen mit Beeinträchtigungen beeinflussen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020468"/>
                  </a:ext>
                </a:extLst>
              </a:tr>
              <a:tr h="624247">
                <a:tc>
                  <a:txBody>
                    <a:bodyPr/>
                    <a:lstStyle/>
                    <a:p>
                      <a:r>
                        <a:rPr lang="de-DE" dirty="0"/>
                        <a:t>Nutzerfreundlichkeit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technische, auditive und visuelle Merkmale des digitalen Bildungsmaterials, die das Erlebnis der Nutzenden beeinflussen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766856"/>
                  </a:ext>
                </a:extLst>
              </a:tr>
              <a:tr h="624247">
                <a:tc>
                  <a:txBody>
                    <a:bodyPr/>
                    <a:lstStyle/>
                    <a:p>
                      <a:r>
                        <a:rPr lang="de-DE" dirty="0"/>
                        <a:t>Recht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urheberrechtliche, persönlichkeitsrechtliche und lizenzrechtlicher Merkmale des digitalen Bildungsmaterials (TULLUBA-Regel)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7530571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56647C90-054E-35C4-31E6-CFDA2EF52866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</p:spTree>
    <p:extLst>
      <p:ext uri="{BB962C8B-B14F-4D97-AF65-F5344CB8AC3E}">
        <p14:creationId xmlns:p14="http://schemas.microsoft.com/office/powerpoint/2010/main" val="337362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C45AA-7B8C-3D00-45FC-C11CB7109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56E14-6A11-A518-29CC-D0C76D22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 - Anforderungen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41F76A-EC91-8D71-395D-EFE8C8EAF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Anforderungen (auch: Kriterien)</a:t>
            </a:r>
          </a:p>
          <a:p>
            <a:pPr lvl="2"/>
            <a:r>
              <a:rPr lang="de-DE" dirty="0"/>
              <a:t>Erfordernis oder Erwartung</a:t>
            </a:r>
          </a:p>
          <a:p>
            <a:pPr lvl="2"/>
            <a:r>
              <a:rPr lang="de-DE" dirty="0"/>
              <a:t>festgelegt, üblicherweise vorausgesetzt oder verpflichtend</a:t>
            </a:r>
          </a:p>
          <a:p>
            <a:pPr lvl="1"/>
            <a:r>
              <a:rPr lang="de-DE" dirty="0"/>
              <a:t>Servicebezogen (Produkt, Dienstleistung)</a:t>
            </a:r>
          </a:p>
          <a:p>
            <a:pPr lvl="2"/>
            <a:r>
              <a:rPr lang="de-DE" sz="1200" dirty="0"/>
              <a:t>Physikalisch – z. B. Haltbarkeit</a:t>
            </a:r>
          </a:p>
          <a:p>
            <a:pPr lvl="2"/>
            <a:r>
              <a:rPr lang="de-DE" sz="1200" dirty="0"/>
              <a:t>Sensorisch - z. B. weich, leicht</a:t>
            </a:r>
          </a:p>
          <a:p>
            <a:pPr lvl="2"/>
            <a:r>
              <a:rPr lang="de-DE" sz="1200" dirty="0"/>
              <a:t>Ergonomisch – z. B. Größe</a:t>
            </a:r>
          </a:p>
          <a:p>
            <a:pPr lvl="2"/>
            <a:r>
              <a:rPr lang="de-DE" sz="1200" dirty="0"/>
              <a:t>Funktional – z. B. Uhrzeit</a:t>
            </a:r>
          </a:p>
          <a:p>
            <a:pPr lvl="2"/>
            <a:r>
              <a:rPr lang="de-DE" sz="1200" dirty="0"/>
              <a:t>Rechtlich – z. B. tradiertes Ziffernblatt</a:t>
            </a:r>
          </a:p>
          <a:p>
            <a:pPr lvl="1"/>
            <a:r>
              <a:rPr lang="de-DE" dirty="0"/>
              <a:t>Kundenbezogen</a:t>
            </a:r>
          </a:p>
          <a:p>
            <a:pPr lvl="2"/>
            <a:r>
              <a:rPr lang="de-DE" sz="1200" dirty="0"/>
              <a:t>Nutzen – z. B. minimalistisch, modern</a:t>
            </a:r>
          </a:p>
          <a:p>
            <a:pPr lvl="2"/>
            <a:r>
              <a:rPr lang="de-DE" sz="1200" dirty="0"/>
              <a:t>Wert – Kosten/Nutzen Verhältnis</a:t>
            </a:r>
          </a:p>
          <a:p>
            <a:endParaRPr lang="de-DE" sz="2400" dirty="0"/>
          </a:p>
          <a:p>
            <a:pPr marL="0" lvl="1" indent="0">
              <a:buNone/>
            </a:pPr>
            <a:endParaRPr lang="de-DE" sz="240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45B45D0-9F27-FEF1-BEF6-7B1A95D2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</p:spPr>
        <p:txBody>
          <a:bodyPr/>
          <a:lstStyle/>
          <a:p>
            <a:fld id="{ECBDBB37-2CD6-4480-82E1-AD338E0E56F7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5722577-2535-8BE6-71FF-A404DC590528}"/>
              </a:ext>
            </a:extLst>
          </p:cNvPr>
          <p:cNvSpPr/>
          <p:nvPr/>
        </p:nvSpPr>
        <p:spPr>
          <a:xfrm rot="535767">
            <a:off x="4610459" y="1339946"/>
            <a:ext cx="6037314" cy="9278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A90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Die Anforderungen an die Merkmale </a:t>
            </a:r>
          </a:p>
          <a:p>
            <a:pPr algn="ctr"/>
            <a:r>
              <a:rPr lang="de-DE" dirty="0"/>
              <a:t>hängen vom </a:t>
            </a:r>
            <a:r>
              <a:rPr lang="de-DE" b="1" dirty="0"/>
              <a:t>Objekt</a:t>
            </a:r>
            <a:r>
              <a:rPr lang="de-DE" dirty="0"/>
              <a:t> und dem </a:t>
            </a:r>
            <a:r>
              <a:rPr lang="de-DE" b="1" dirty="0"/>
              <a:t>Fokus</a:t>
            </a:r>
            <a:r>
              <a:rPr lang="de-DE" dirty="0"/>
              <a:t> der Qualitätssicherung ab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01E89F6-FCC7-962C-6A83-F3857AAC5065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AE24F2-3C0A-2927-0BE2-EA9F8FF77790}"/>
              </a:ext>
            </a:extLst>
          </p:cNvPr>
          <p:cNvSpPr txBox="1"/>
          <p:nvPr/>
        </p:nvSpPr>
        <p:spPr>
          <a:xfrm rot="16200000">
            <a:off x="7962181" y="2695218"/>
            <a:ext cx="6159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Quellen: Bruhn, Manfred (2016). Qualitätsmanagement für Dienstleistungen, Berlin.</a:t>
            </a:r>
          </a:p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 	   DIN Deutsches Institut für Normung e. V. (2015). Qualitätsmanagementsysteme –              </a:t>
            </a:r>
          </a:p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Grundlagen und Begriffe (ISO 9000: 2015), Berlin.</a:t>
            </a:r>
          </a:p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</a:t>
            </a:r>
            <a:r>
              <a:rPr lang="de-DE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Gembrys</a:t>
            </a:r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, Sven; Herrmann, Joachim (2008). Qualitätsmanagement, Planegg.</a:t>
            </a:r>
          </a:p>
        </p:txBody>
      </p:sp>
    </p:spTree>
    <p:extLst>
      <p:ext uri="{BB962C8B-B14F-4D97-AF65-F5344CB8AC3E}">
        <p14:creationId xmlns:p14="http://schemas.microsoft.com/office/powerpoint/2010/main" val="92816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61F4B3C-9B40-D92F-CCDA-346A1D6AA8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Inhalte &amp; Ziele</a:t>
            </a:r>
          </a:p>
        </p:txBody>
      </p:sp>
    </p:spTree>
    <p:extLst>
      <p:ext uri="{BB962C8B-B14F-4D97-AF65-F5344CB8AC3E}">
        <p14:creationId xmlns:p14="http://schemas.microsoft.com/office/powerpoint/2010/main" val="3685734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DCB95-B3DC-7E2E-FE56-93A7E437D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C40E5-CD22-96D7-802E-A25CFF68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36" y="1151856"/>
            <a:ext cx="12005012" cy="571651"/>
          </a:xfrm>
        </p:spPr>
        <p:txBody>
          <a:bodyPr/>
          <a:lstStyle/>
          <a:p>
            <a:r>
              <a:rPr lang="de-DE" dirty="0"/>
              <a:t>Qualität digitaler Bildungsmaterialien – Anforderungen bei ORCA.nrw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5C35029-B33C-A99B-324F-CBE51A95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</p:spPr>
        <p:txBody>
          <a:bodyPr/>
          <a:lstStyle/>
          <a:p>
            <a:fld id="{184D7179-C28E-4D42-82B0-AE20DB020DBF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C3C69A9-1024-0263-3439-F1EF0C289A2B}"/>
              </a:ext>
            </a:extLst>
          </p:cNvPr>
          <p:cNvSpPr>
            <a:spLocks noGrp="1"/>
          </p:cNvSpPr>
          <p:nvPr/>
        </p:nvSpPr>
        <p:spPr>
          <a:xfrm>
            <a:off x="539750" y="1908845"/>
            <a:ext cx="1034882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Tx/>
              <a:buNone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2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60021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24221D2-55C3-2247-7BA0-E11B63BB4EB5}"/>
              </a:ext>
            </a:extLst>
          </p:cNvPr>
          <p:cNvSpPr txBox="1">
            <a:spLocks/>
          </p:cNvSpPr>
          <p:nvPr/>
        </p:nvSpPr>
        <p:spPr>
          <a:xfrm>
            <a:off x="5760244" y="3240087"/>
            <a:ext cx="5220494" cy="270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indent="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Tx/>
              <a:buNone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2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60021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5848151-3798-6FC4-F0DD-3C9A36444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230677"/>
              </p:ext>
            </p:extLst>
          </p:nvPr>
        </p:nvGraphicFramePr>
        <p:xfrm>
          <a:off x="542336" y="1727919"/>
          <a:ext cx="10346242" cy="41180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8486">
                  <a:extLst>
                    <a:ext uri="{9D8B030D-6E8A-4147-A177-3AD203B41FA5}">
                      <a16:colId xmlns:a16="http://schemas.microsoft.com/office/drawing/2014/main" val="2396845599"/>
                    </a:ext>
                  </a:extLst>
                </a:gridCol>
                <a:gridCol w="6467756">
                  <a:extLst>
                    <a:ext uri="{9D8B030D-6E8A-4147-A177-3AD203B41FA5}">
                      <a16:colId xmlns:a16="http://schemas.microsoft.com/office/drawing/2014/main" val="2565477035"/>
                    </a:ext>
                  </a:extLst>
                </a:gridCol>
              </a:tblGrid>
              <a:tr h="624247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Merkmal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Anforderungen (Beispiele)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29564"/>
                  </a:ext>
                </a:extLst>
              </a:tr>
              <a:tr h="889571">
                <a:tc>
                  <a:txBody>
                    <a:bodyPr/>
                    <a:lstStyle/>
                    <a:p>
                      <a:r>
                        <a:rPr lang="de-DE" dirty="0"/>
                        <a:t>Metadaten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z. B.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Sind die </a:t>
                      </a:r>
                      <a:r>
                        <a:rPr lang="de-DE" b="1" dirty="0"/>
                        <a:t>Namen </a:t>
                      </a:r>
                      <a:r>
                        <a:rPr lang="de-DE" dirty="0"/>
                        <a:t>korrekt angegeben? (Mind. 1 Person, Trennung </a:t>
                      </a:r>
                      <a:r>
                        <a:rPr lang="de-DE" dirty="0" err="1"/>
                        <a:t>mehrer</a:t>
                      </a:r>
                      <a:r>
                        <a:rPr lang="de-DE" dirty="0"/>
                        <a:t> Personen, keine Titel im Namensfeld, keine Institution)</a:t>
                      </a:r>
                    </a:p>
                    <a:p>
                      <a:pPr marL="285750" marR="0" lvl="0" indent="-28575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/>
                        <a:t>Ist eine </a:t>
                      </a:r>
                      <a:r>
                        <a:rPr lang="de-DE" b="1" dirty="0"/>
                        <a:t>Kurzbeschreibung </a:t>
                      </a:r>
                      <a:r>
                        <a:rPr lang="de-DE" dirty="0"/>
                        <a:t>angegeben?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4039498"/>
                  </a:ext>
                </a:extLst>
              </a:tr>
              <a:tr h="613015">
                <a:tc>
                  <a:txBody>
                    <a:bodyPr/>
                    <a:lstStyle/>
                    <a:p>
                      <a:r>
                        <a:rPr lang="de-DE" dirty="0"/>
                        <a:t>Zugänglichkeit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Der Ton ist deutlich zu verstehen (Lautstärke, Hintergrundgeräusche)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020468"/>
                  </a:ext>
                </a:extLst>
              </a:tr>
              <a:tr h="624247">
                <a:tc>
                  <a:txBody>
                    <a:bodyPr/>
                    <a:lstStyle/>
                    <a:p>
                      <a:r>
                        <a:rPr lang="de-DE" dirty="0"/>
                        <a:t>Nutzerfreundlichkeit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Läuft die Ressource technisch einwandfrei auf einem PC mit mindestens einem gängigen Betriebssystem? </a:t>
                      </a:r>
                    </a:p>
                    <a:p>
                      <a:pPr marL="273050" indent="0"/>
                      <a:r>
                        <a:rPr lang="de-DE" dirty="0"/>
                        <a:t>Bedeutet: Videos laufen, Abbildungen sind ohne Fehlermeldung bzw. deutliche Bildstörung sichtbar.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766856"/>
                  </a:ext>
                </a:extLst>
              </a:tr>
              <a:tr h="624247">
                <a:tc>
                  <a:txBody>
                    <a:bodyPr/>
                    <a:lstStyle/>
                    <a:p>
                      <a:r>
                        <a:rPr lang="de-DE" dirty="0"/>
                        <a:t>Recht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Die CC-Lizenz ist korrekt ausgewiesen, d. h. enthält alle Informationen zur TULLUBA-Regel.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7530571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BA6720CA-1189-9C3A-F37F-8C08D4A3DDB3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</p:spTree>
    <p:extLst>
      <p:ext uri="{BB962C8B-B14F-4D97-AF65-F5344CB8AC3E}">
        <p14:creationId xmlns:p14="http://schemas.microsoft.com/office/powerpoint/2010/main" val="319578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14B23-C8F0-0020-97D5-BBCB38007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C3F73-4D2A-DF0D-534F-C753B732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Qualitätssicherung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A6DC8B-59DA-42EC-E062-A9C3AB1AC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de-DE" sz="2400" dirty="0"/>
              <a:t>Geplante und systematische Tätigkeiten, die darauf ausgelegt sind Vertrauen zu erzeugen, dass </a:t>
            </a:r>
            <a:r>
              <a:rPr lang="de-DE" sz="2400" i="1" dirty="0"/>
              <a:t>Qualitätsanforderungen</a:t>
            </a:r>
            <a:r>
              <a:rPr lang="de-DE" sz="2400" dirty="0"/>
              <a:t> erfüllt werden (siehe DIN EN ISO 9000, 2015, 31).</a:t>
            </a:r>
          </a:p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endParaRPr lang="de-DE" sz="240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D161A65-AA60-6A50-34BF-E53535A9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</p:spPr>
        <p:txBody>
          <a:bodyPr/>
          <a:lstStyle/>
          <a:p>
            <a:fld id="{CBC01EED-493F-48E5-9E51-AE6E64EB346A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366F5E-4014-59F5-C854-3A17749E3E0B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D8BE50-D06B-2F66-62CF-AF7394071FD7}"/>
              </a:ext>
            </a:extLst>
          </p:cNvPr>
          <p:cNvSpPr txBox="1"/>
          <p:nvPr/>
        </p:nvSpPr>
        <p:spPr>
          <a:xfrm>
            <a:off x="679527" y="5587461"/>
            <a:ext cx="9236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Quelle: DIN Deutsches Institut für Normung e. V. (2015). Qualitätsmanagementsysteme – Grundlagen und Begriffe (ISO 9000: 2015), Berlin.</a:t>
            </a:r>
          </a:p>
        </p:txBody>
      </p:sp>
    </p:spTree>
    <p:extLst>
      <p:ext uri="{BB962C8B-B14F-4D97-AF65-F5344CB8AC3E}">
        <p14:creationId xmlns:p14="http://schemas.microsoft.com/office/powerpoint/2010/main" val="2569876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78D55-EAD4-0A3F-C04D-E18F15CCC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8C158-3D22-0B2D-2282-ED5F9FB7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36" y="1263652"/>
            <a:ext cx="12077020" cy="644524"/>
          </a:xfrm>
        </p:spPr>
        <p:txBody>
          <a:bodyPr/>
          <a:lstStyle/>
          <a:p>
            <a:r>
              <a:rPr lang="de-DE" dirty="0"/>
              <a:t>Qualitätssicherung digitaler Bildungsmaterialien - Materialchecklisten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DF4050-7C83-3E4E-5569-3FB1011C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</p:spPr>
        <p:txBody>
          <a:bodyPr/>
          <a:lstStyle/>
          <a:p>
            <a:fld id="{BD7418D1-64FD-4CCF-9257-B464EB4C6576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06FD35A-2A3E-2ACA-31BF-C9CEAFC7BE54}"/>
              </a:ext>
            </a:extLst>
          </p:cNvPr>
          <p:cNvSpPr txBox="1">
            <a:spLocks/>
          </p:cNvSpPr>
          <p:nvPr/>
        </p:nvSpPr>
        <p:spPr>
          <a:xfrm>
            <a:off x="692150" y="20605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Tx/>
              <a:buNone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2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60021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540000" indent="-180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Segoe UI" panose="020B0502040204020203" pitchFamily="34" charset="0"/>
              <a:buChar char="›"/>
              <a:defRPr sz="17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Merkmale und Anforderungen sind materialspezifisch </a:t>
            </a:r>
            <a:r>
              <a:rPr lang="de-DE" dirty="0">
                <a:sym typeface="Wingdings" panose="05000000000000000000" pitchFamily="2" charset="2"/>
              </a:rPr>
              <a:t> unterschiedliche Materialchecklisten für verschiedene Materialtypen (Videos, Kurse, h5p etc.)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Muss- und Kann-Kriterien</a:t>
            </a:r>
          </a:p>
          <a:p>
            <a:pPr lvl="2"/>
            <a:r>
              <a:rPr lang="de-DE" sz="1600" b="1" dirty="0"/>
              <a:t>Muss-Kriterien sind notwendige Kriterien, die </a:t>
            </a:r>
            <a:r>
              <a:rPr lang="de-DE" sz="1600" dirty="0"/>
              <a:t>zwingend erfüllt werden müssen. Werden sie nicht erfüllt, wird das digitale Bildungsmaterial nicht veröffentlicht</a:t>
            </a:r>
          </a:p>
          <a:p>
            <a:pPr lvl="3"/>
            <a:r>
              <a:rPr lang="de-DE" sz="1600" dirty="0"/>
              <a:t>Merkmal der Nutzungsfreundlichkeit: Technische Lauffähigkeit</a:t>
            </a:r>
          </a:p>
          <a:p>
            <a:pPr lvl="3"/>
            <a:r>
              <a:rPr lang="de-DE" sz="1600" dirty="0"/>
              <a:t>Rechtliches Merkmal: Lizenzierung</a:t>
            </a:r>
          </a:p>
          <a:p>
            <a:pPr lvl="2"/>
            <a:r>
              <a:rPr lang="de-DE" sz="1600" b="1" dirty="0"/>
              <a:t>Kann-Kriterien sind hinreichende Kriterien, die </a:t>
            </a:r>
            <a:r>
              <a:rPr lang="de-DE" sz="1600" dirty="0"/>
              <a:t>erfüllt werden sollten. Werden sie nicht erfüllt, wird den OER-Content Erstellenden der Förderlinien mit Nachdruck nahegelegt, sie umzusetzen.</a:t>
            </a:r>
          </a:p>
          <a:p>
            <a:pPr lvl="3"/>
            <a:r>
              <a:rPr lang="de-DE" sz="1600" dirty="0"/>
              <a:t>Merkmal der Zugänglichkeit: z. B. Barrierefreiheit</a:t>
            </a:r>
          </a:p>
          <a:p>
            <a:pPr lvl="2"/>
            <a:endParaRPr lang="de-DE" sz="2400" dirty="0"/>
          </a:p>
          <a:p>
            <a:pPr marL="0" lvl="1" indent="0">
              <a:buFont typeface="Segoe UI" panose="020B0502040204020203" pitchFamily="34" charset="0"/>
              <a:buNone/>
            </a:pP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FACD86-B4D6-C83E-E2A3-4D891912EB1E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</p:spTree>
    <p:extLst>
      <p:ext uri="{BB962C8B-B14F-4D97-AF65-F5344CB8AC3E}">
        <p14:creationId xmlns:p14="http://schemas.microsoft.com/office/powerpoint/2010/main" val="4011803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0FCEE-D2F8-F53D-3427-EF3CCC9A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C15E5B4-86AC-955A-DAC8-3DEF51B11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Open Educational Resources qualitätssichern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CD5DD1-4E91-9794-B8A8-6E9E53D46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Praxis</a:t>
            </a:r>
          </a:p>
        </p:txBody>
      </p:sp>
    </p:spTree>
    <p:extLst>
      <p:ext uri="{BB962C8B-B14F-4D97-AF65-F5344CB8AC3E}">
        <p14:creationId xmlns:p14="http://schemas.microsoft.com/office/powerpoint/2010/main" val="72862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E905A-FD49-4C3E-A016-15B07E67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043829"/>
            <a:ext cx="9936162" cy="435905"/>
          </a:xfrm>
        </p:spPr>
        <p:txBody>
          <a:bodyPr/>
          <a:lstStyle/>
          <a:p>
            <a:r>
              <a:rPr lang="de-DE" dirty="0"/>
              <a:t>Qualitätssicherung digitaler Bildungsmaterialien – Praxis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E7F95D-6071-45C3-AFBA-5D0FAACB8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4" y="1528143"/>
            <a:ext cx="10440988" cy="2375595"/>
          </a:xfrm>
        </p:spPr>
        <p:txBody>
          <a:bodyPr/>
          <a:lstStyle/>
          <a:p>
            <a:pPr marL="0" lvl="1" indent="0">
              <a:buNone/>
            </a:pPr>
            <a:endParaRPr lang="de-DE" sz="2400" dirty="0"/>
          </a:p>
          <a:p>
            <a:pPr lvl="1"/>
            <a:r>
              <a:rPr lang="de-DE" sz="2400" dirty="0"/>
              <a:t> Die Gruppe wird in </a:t>
            </a:r>
            <a:r>
              <a:rPr lang="de-DE" sz="2400" dirty="0" err="1"/>
              <a:t>Breakout</a:t>
            </a:r>
            <a:r>
              <a:rPr lang="de-DE" sz="2400" dirty="0"/>
              <a:t> Sessions aufgeteilt</a:t>
            </a:r>
          </a:p>
          <a:p>
            <a:pPr lvl="1"/>
            <a:r>
              <a:rPr lang="de-DE" sz="2400" dirty="0"/>
              <a:t> Jede Gruppe evaluiert ein digitales Bildungsmaterial </a:t>
            </a:r>
          </a:p>
          <a:p>
            <a:pPr lvl="2"/>
            <a:r>
              <a:rPr lang="de-DE" sz="2400" dirty="0" err="1"/>
              <a:t>Breakout</a:t>
            </a:r>
            <a:r>
              <a:rPr lang="de-DE" sz="2400" dirty="0"/>
              <a:t> Session 1 = Gruppe 1</a:t>
            </a:r>
          </a:p>
          <a:p>
            <a:pPr lvl="2"/>
            <a:r>
              <a:rPr lang="de-DE" sz="2400" dirty="0" err="1"/>
              <a:t>Breakout</a:t>
            </a:r>
            <a:r>
              <a:rPr lang="de-DE" sz="2400" dirty="0"/>
              <a:t> Session 2 = Gruppe 2 etc.</a:t>
            </a:r>
          </a:p>
          <a:p>
            <a:pPr lvl="1"/>
            <a:r>
              <a:rPr lang="de-DE" sz="2400" dirty="0"/>
              <a:t> Bitte haltet die Ergebnisse fest: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E5FCDAB-559C-412E-96BF-6DBA525764D2}"/>
              </a:ext>
            </a:extLst>
          </p:cNvPr>
          <p:cNvSpPr txBox="1"/>
          <p:nvPr/>
        </p:nvSpPr>
        <p:spPr>
          <a:xfrm>
            <a:off x="551605" y="4149476"/>
            <a:ext cx="9936162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de-DE" sz="2800" dirty="0">
                <a:solidFill>
                  <a:schemeClr val="accent3"/>
                </a:solidFill>
              </a:rPr>
              <a:t>Entspricht die OER den Anforderungen der Materialcheckliste? 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de-DE" sz="2800" dirty="0">
                <a:solidFill>
                  <a:schemeClr val="accent3"/>
                </a:solidFill>
                <a:sym typeface="Wingdings" panose="05000000000000000000" pitchFamily="2" charset="2"/>
              </a:rPr>
              <a:t>Wie verständlich war die Materialcheckliste?</a:t>
            </a:r>
            <a:endParaRPr lang="de-DE" sz="2800" dirty="0">
              <a:solidFill>
                <a:schemeClr val="accent3"/>
              </a:solidFill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C981B6C0-98BA-6AED-1CB4-B7A9D71B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</p:spPr>
        <p:txBody>
          <a:bodyPr/>
          <a:lstStyle/>
          <a:p>
            <a:fld id="{4AD73638-077A-4DD9-A93D-7719AD817672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12B56A-A7BA-BAE0-E099-7C44CAF10969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</p:spTree>
    <p:extLst>
      <p:ext uri="{BB962C8B-B14F-4D97-AF65-F5344CB8AC3E}">
        <p14:creationId xmlns:p14="http://schemas.microsoft.com/office/powerpoint/2010/main" val="1390273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B6AEB-FD8A-3186-A377-0130A30E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C4284-7F3D-5054-7F45-4851F332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Qualitätssicherung digitaler Bildungsmaterialien - Praxis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5FCC24-010B-26F6-F66E-14088E905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z="2000" dirty="0"/>
              <a:t>Conceptboard</a:t>
            </a:r>
          </a:p>
          <a:p>
            <a:pPr lvl="1"/>
            <a:endParaRPr lang="de-DE" sz="240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EE911F4-1763-934C-0E8D-6F2C1278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</p:spPr>
        <p:txBody>
          <a:bodyPr/>
          <a:lstStyle/>
          <a:p>
            <a:fld id="{01AF7A4B-305B-4127-9003-2DF19A3688C0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427144-25D0-F75B-6378-A09C4AD3D128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</p:spTree>
    <p:extLst>
      <p:ext uri="{BB962C8B-B14F-4D97-AF65-F5344CB8AC3E}">
        <p14:creationId xmlns:p14="http://schemas.microsoft.com/office/powerpoint/2010/main" val="4126885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3CD4ED8-9CF1-30CC-E2F6-A05DC724C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Abschlussrunde</a:t>
            </a:r>
          </a:p>
        </p:txBody>
      </p:sp>
    </p:spTree>
    <p:extLst>
      <p:ext uri="{BB962C8B-B14F-4D97-AF65-F5344CB8AC3E}">
        <p14:creationId xmlns:p14="http://schemas.microsoft.com/office/powerpoint/2010/main" val="225833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E905A-FD49-4C3E-A016-15B07E67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Abschlussrunde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E7F95D-6071-45C3-AFBA-5D0FAACB8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de-DE" sz="2400" dirty="0"/>
          </a:p>
          <a:p>
            <a:pPr lvl="1"/>
            <a:r>
              <a:rPr lang="de-DE" sz="2400" dirty="0"/>
              <a:t> Wie praktikabel sind die Materialchecklisten?</a:t>
            </a:r>
          </a:p>
          <a:p>
            <a:pPr lvl="1"/>
            <a:r>
              <a:rPr lang="de-DE" sz="2400" dirty="0"/>
              <a:t> Wie motiviert bist Du, die Materialchecklisten in Zukunft zu nutzen?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34BB76D-E64E-AD09-1FFC-C9DBF25A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</p:spPr>
        <p:txBody>
          <a:bodyPr/>
          <a:lstStyle/>
          <a:p>
            <a:fld id="{54D23120-FA99-4860-964C-F95A62C366C3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EDBB420-617B-1877-9C87-8C25295C73B4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</p:spTree>
    <p:extLst>
      <p:ext uri="{BB962C8B-B14F-4D97-AF65-F5344CB8AC3E}">
        <p14:creationId xmlns:p14="http://schemas.microsoft.com/office/powerpoint/2010/main" val="1368092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8A42AD0-6002-4BED-B9F1-555930D27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50719B-9B39-4D56-ABF2-191EE709A1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525342"/>
            <a:ext cx="3348286" cy="18733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Nimet Şen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Content Management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Tel.: 	0234 32 26944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E-Mail: 	nimet.sen@rub.de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7FB523-368F-49AB-B1BC-21A18BE2F1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5750" y="2525342"/>
            <a:ext cx="3848420" cy="18733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Dr. Wiebke Breustedt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Qualitätsmanagement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Tel.: 	0234 32 26953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E-Mail: 	wiebke.breustedt@rub.de</a:t>
            </a:r>
          </a:p>
        </p:txBody>
      </p:sp>
    </p:spTree>
    <p:extLst>
      <p:ext uri="{BB962C8B-B14F-4D97-AF65-F5344CB8AC3E}">
        <p14:creationId xmlns:p14="http://schemas.microsoft.com/office/powerpoint/2010/main" val="369334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A230A9A-0876-FF34-520D-95D23CA5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&amp; Ziele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1467E46-EC7D-88AA-0F17-E132178C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b="1" dirty="0"/>
              <a:t>Open Educational Resources (OER)</a:t>
            </a:r>
          </a:p>
          <a:p>
            <a:pPr lvl="1"/>
            <a:r>
              <a:rPr lang="de-DE" dirty="0"/>
              <a:t>Identifikation anhand der Lizenz</a:t>
            </a:r>
          </a:p>
          <a:p>
            <a:pPr lvl="1"/>
            <a:r>
              <a:rPr lang="de-DE" dirty="0"/>
              <a:t>Vorteile</a:t>
            </a:r>
          </a:p>
          <a:p>
            <a:pPr marL="0" lvl="1" indent="0">
              <a:buNone/>
            </a:pPr>
            <a:endParaRPr lang="de-DE" dirty="0"/>
          </a:p>
          <a:p>
            <a:pPr lvl="0"/>
            <a:r>
              <a:rPr lang="de-DE" b="1" dirty="0"/>
              <a:t>Qualitätssicherung</a:t>
            </a:r>
          </a:p>
          <a:p>
            <a:pPr lvl="1"/>
            <a:r>
              <a:rPr lang="de-DE" dirty="0"/>
              <a:t>Definitionen</a:t>
            </a:r>
          </a:p>
          <a:p>
            <a:pPr lvl="1"/>
            <a:r>
              <a:rPr lang="de-DE" dirty="0"/>
              <a:t>Muss- und Kann-Kriterien</a:t>
            </a:r>
          </a:p>
          <a:p>
            <a:pPr lvl="1"/>
            <a:r>
              <a:rPr lang="de-DE" dirty="0"/>
              <a:t>Checklisten</a:t>
            </a:r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68713C2-3B85-7123-0021-471745DA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D85-428B-4997-9943-FA692DAE34A2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CAA3153-E8D3-AE00-DA00-D41EE32996BE}"/>
              </a:ext>
            </a:extLst>
          </p:cNvPr>
          <p:cNvSpPr txBox="1"/>
          <p:nvPr/>
        </p:nvSpPr>
        <p:spPr>
          <a:xfrm>
            <a:off x="4536108" y="417619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61C10B-FB11-5783-3EF2-0E18509271F6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</p:spTree>
    <p:extLst>
      <p:ext uri="{BB962C8B-B14F-4D97-AF65-F5344CB8AC3E}">
        <p14:creationId xmlns:p14="http://schemas.microsoft.com/office/powerpoint/2010/main" val="370417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DB38CA7-BFB6-B1C0-DF5F-2B4456646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</p:spTree>
    <p:extLst>
      <p:ext uri="{BB962C8B-B14F-4D97-AF65-F5344CB8AC3E}">
        <p14:creationId xmlns:p14="http://schemas.microsoft.com/office/powerpoint/2010/main" val="215858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B5B65-2C5B-5A12-2861-593110CBA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2C0D28-BD2F-7724-5E67-9B3DD210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2F40-5FC4-430C-B213-A817C0FCB6D4}" type="datetime1">
              <a:rPr lang="de-DE" smtClean="0"/>
              <a:t>16.09.2025</a:t>
            </a:fld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AFBD4CF-BB83-42EB-871F-05F13732E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29398"/>
              </p:ext>
            </p:extLst>
          </p:nvPr>
        </p:nvGraphicFramePr>
        <p:xfrm>
          <a:off x="432000" y="1728000"/>
          <a:ext cx="10584828" cy="39150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0523">
                  <a:extLst>
                    <a:ext uri="{9D8B030D-6E8A-4147-A177-3AD203B41FA5}">
                      <a16:colId xmlns:a16="http://schemas.microsoft.com/office/drawing/2014/main" val="2360234205"/>
                    </a:ext>
                  </a:extLst>
                </a:gridCol>
                <a:gridCol w="8454305">
                  <a:extLst>
                    <a:ext uri="{9D8B030D-6E8A-4147-A177-3AD203B41FA5}">
                      <a16:colId xmlns:a16="http://schemas.microsoft.com/office/drawing/2014/main" val="1540921064"/>
                    </a:ext>
                  </a:extLst>
                </a:gridCol>
              </a:tblGrid>
              <a:tr h="647991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2B4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13.10-13.15 Uhr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rgbClr val="002B4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Inhalte, Ziele &amp; Ablauf des Workshops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32802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2B4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13.15-13.25 Uhr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rgbClr val="002B44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Kennenlernrunde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8506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2B4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13.25-13.30 Uhr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rgbClr val="002B44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OER identifizieren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67107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2B4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13.30-13.45 Uhr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rgbClr val="002B44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OER qualitätssichern – Theorie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48277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2B4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13.45-14.10 Uhr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rgbClr val="002B44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OER qualitätssichern - Praxis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241029"/>
                  </a:ext>
                </a:extLst>
              </a:tr>
              <a:tr h="746761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2B4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14.10-14.25 Uhr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rgbClr val="002B4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Abschlussrunde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30002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D8539EED-72A0-4D3A-B0B7-29252DEF8621}"/>
              </a:ext>
            </a:extLst>
          </p:cNvPr>
          <p:cNvSpPr>
            <a:spLocks noGrp="1"/>
          </p:cNvSpPr>
          <p:nvPr/>
        </p:nvSpPr>
        <p:spPr>
          <a:xfrm>
            <a:off x="525600" y="1263600"/>
            <a:ext cx="9936162" cy="4359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50" b="1" i="0" kern="12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Ablauf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528C4D-9DC9-75FE-B6D6-6449E2D1987B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</p:spTree>
    <p:extLst>
      <p:ext uri="{BB962C8B-B14F-4D97-AF65-F5344CB8AC3E}">
        <p14:creationId xmlns:p14="http://schemas.microsoft.com/office/powerpoint/2010/main" val="110327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45B10DC-7F87-A985-B210-19FAF65BF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Kennenlernrunde</a:t>
            </a:r>
          </a:p>
        </p:txBody>
      </p:sp>
    </p:spTree>
    <p:extLst>
      <p:ext uri="{BB962C8B-B14F-4D97-AF65-F5344CB8AC3E}">
        <p14:creationId xmlns:p14="http://schemas.microsoft.com/office/powerpoint/2010/main" val="323725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81B43D3-C5CB-5215-B007-964650D86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9AECACD-4FEB-85C7-1A00-43E7F9A0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Kennenlernrunde - Blitzlicht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A23A78-A7D6-7480-C7FC-C6FA294E3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Mein fachlicher Hintergrund ist …</a:t>
            </a:r>
          </a:p>
          <a:p>
            <a:pPr lvl="1"/>
            <a:r>
              <a:rPr lang="de-DE" dirty="0"/>
              <a:t>Ich bin (bitte wählen):</a:t>
            </a:r>
          </a:p>
          <a:p>
            <a:pPr lvl="2"/>
            <a:r>
              <a:rPr lang="de-DE" dirty="0"/>
              <a:t>OER-Neuling</a:t>
            </a:r>
          </a:p>
          <a:p>
            <a:pPr lvl="2"/>
            <a:r>
              <a:rPr lang="de-DE" dirty="0"/>
              <a:t>OER-Fortgeschrittene*r</a:t>
            </a:r>
          </a:p>
          <a:p>
            <a:pPr lvl="2"/>
            <a:r>
              <a:rPr lang="de-DE" dirty="0"/>
              <a:t>OER-Expert*in</a:t>
            </a:r>
          </a:p>
          <a:p>
            <a:pPr lvl="1"/>
            <a:r>
              <a:rPr lang="de-DE" dirty="0"/>
              <a:t>Qualitätssicherung von OER bedeutet für mich … </a:t>
            </a: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539A8F-E15E-0C2C-482D-1E9EE8ED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A00-6F00-4FE0-9127-C4DF405ED32B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2AF976-3B50-9B23-675D-64DCA750A3FE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</p:spTree>
    <p:extLst>
      <p:ext uri="{BB962C8B-B14F-4D97-AF65-F5344CB8AC3E}">
        <p14:creationId xmlns:p14="http://schemas.microsoft.com/office/powerpoint/2010/main" val="278929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20E9695-28B6-1486-D3ED-1B1447D1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Kennenlernrunde - Kurzumfrage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E185AF3-5CEF-D0A4-FD1F-2A4C5EF56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/>
              <a:t>https://www.menti.com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76097B-962D-2B60-80E2-2215D826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A00-6F00-4FE0-9127-C4DF405ED32B}" type="datetime1">
              <a:rPr lang="de-DE" smtClean="0"/>
              <a:t>16.09.2025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85C610-0853-7EEB-D845-7455663B1017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</p:spTree>
    <p:extLst>
      <p:ext uri="{BB962C8B-B14F-4D97-AF65-F5344CB8AC3E}">
        <p14:creationId xmlns:p14="http://schemas.microsoft.com/office/powerpoint/2010/main" val="183126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87977811-5B7C-5ECC-50B7-D66BB7374D19}"/>
              </a:ext>
            </a:extLst>
          </p:cNvPr>
          <p:cNvSpPr txBox="1">
            <a:spLocks/>
          </p:cNvSpPr>
          <p:nvPr/>
        </p:nvSpPr>
        <p:spPr>
          <a:xfrm>
            <a:off x="684000" y="5858797"/>
            <a:ext cx="912042" cy="261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89A00-6F00-4FE0-9127-C4DF405ED32B}" type="datetime1">
              <a:rPr lang="de-DE" sz="11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16.09.2025</a:t>
            </a:fld>
            <a:endParaRPr lang="de-DE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8E25CD-C4EC-37A1-C515-0665722AEA6E}"/>
              </a:ext>
            </a:extLst>
          </p:cNvPr>
          <p:cNvSpPr txBox="1"/>
          <p:nvPr/>
        </p:nvSpPr>
        <p:spPr>
          <a:xfrm>
            <a:off x="1511772" y="5849071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Dr. Wiebke Breustedt, Nimet Şen; ORCA.nrw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2453BB3F-9515-150A-1A2C-46AF9816FD33}"/>
              </a:ext>
            </a:extLst>
          </p:cNvPr>
          <p:cNvSpPr txBox="1">
            <a:spLocks/>
          </p:cNvSpPr>
          <p:nvPr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760A4A9-6E5C-3879-C91E-6A058BEC42D6}"/>
              </a:ext>
            </a:extLst>
          </p:cNvPr>
          <p:cNvSpPr txBox="1">
            <a:spLocks/>
          </p:cNvSpPr>
          <p:nvPr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9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B44BF4-8841-7472-F649-8631A826A82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700EEE-357B-252A-D6C6-935B08DA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868" y="1223864"/>
            <a:ext cx="6540022" cy="34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15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635besavtmg9e4e6zdwk2xqyd1cujk"/>
</p:tagLst>
</file>

<file path=ppt/theme/theme1.xml><?xml version="1.0" encoding="utf-8"?>
<a:theme xmlns:a="http://schemas.openxmlformats.org/drawingml/2006/main" name="1_Titelfolien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20646FE-822B-46EF-8BA2-6FD81AE55B01}" vid="{3E947EB8-F8C6-4271-A99D-E1A0A0163406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piteltrenner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20646FE-822B-46EF-8BA2-6FD81AE55B01}" vid="{D8C5384A-294A-499D-A4AA-224615884352}"/>
    </a:ext>
  </a:extLst>
</a:theme>
</file>

<file path=ppt/theme/theme3.xml><?xml version="1.0" encoding="utf-8"?>
<a:theme xmlns:a="http://schemas.openxmlformats.org/drawingml/2006/main" name="3_Inhaltsverzeichnis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20646FE-822B-46EF-8BA2-6FD81AE55B01}" vid="{55E76DEC-BD44-45D8-988B-1C97E9B3E056}"/>
    </a:ext>
  </a:extLst>
</a:theme>
</file>

<file path=ppt/theme/theme4.xml><?xml version="1.0" encoding="utf-8"?>
<a:theme xmlns:a="http://schemas.openxmlformats.org/drawingml/2006/main" name="4_Inhaltsseiten auf weiß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20646FE-822B-46EF-8BA2-6FD81AE55B01}" vid="{9C0F30DF-3B7C-42C3-AEDA-055C66D92007}"/>
    </a:ext>
  </a:extLst>
</a:theme>
</file>

<file path=ppt/theme/theme5.xml><?xml version="1.0" encoding="utf-8"?>
<a:theme xmlns:a="http://schemas.openxmlformats.org/drawingml/2006/main" name="5_Inhaltsseiten auf blau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20646FE-822B-46EF-8BA2-6FD81AE55B01}" vid="{09DB9F5A-5359-4898-874F-F74FFF6BC5D0}"/>
    </a:ext>
  </a:extLst>
</a:theme>
</file>

<file path=ppt/theme/theme6.xml><?xml version="1.0" encoding="utf-8"?>
<a:theme xmlns:a="http://schemas.openxmlformats.org/drawingml/2006/main" name="6_Zitate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20646FE-822B-46EF-8BA2-6FD81AE55B01}" vid="{0072B76E-3C41-45D5-AB5C-0D3C3EC2DD85}"/>
    </a:ext>
  </a:extLst>
</a:theme>
</file>

<file path=ppt/theme/theme7.xml><?xml version="1.0" encoding="utf-8"?>
<a:theme xmlns:a="http://schemas.openxmlformats.org/drawingml/2006/main" name="7_Logoübersicht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20646FE-822B-46EF-8BA2-6FD81AE55B01}" vid="{2732D2A4-540B-484C-B5E7-7F56486A0850}"/>
    </a:ext>
  </a:extLst>
</a:theme>
</file>

<file path=ppt/theme/theme8.xml><?xml version="1.0" encoding="utf-8"?>
<a:theme xmlns:a="http://schemas.openxmlformats.org/drawingml/2006/main" name="8_Abschluss/Kontakt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20646FE-822B-46EF-8BA2-6FD81AE55B01}" vid="{75E4F357-9318-49E2-9D3C-A350DEC588AB}"/>
    </a:ext>
  </a:extLst>
</a:theme>
</file>

<file path=ppt/theme/theme9.xml><?xml version="1.0" encoding="utf-8"?>
<a:theme xmlns:a="http://schemas.openxmlformats.org/drawingml/2006/main" name="9_leer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Segoe UI ORCA.nr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20646FE-822B-46EF-8BA2-6FD81AE55B01}" vid="{2527E173-BFF6-4259-BB12-921E53F301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ORCAnrw_Powerpoint_Master_Vorlage_11-08</Template>
  <TotalTime>0</TotalTime>
  <Words>1484</Words>
  <Application>Microsoft Office PowerPoint</Application>
  <PresentationFormat>Benutzerdefiniert</PresentationFormat>
  <Paragraphs>222</Paragraphs>
  <Slides>28</Slides>
  <Notes>28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28</vt:i4>
      </vt:variant>
    </vt:vector>
  </HeadingPairs>
  <TitlesOfParts>
    <vt:vector size="42" baseType="lpstr">
      <vt:lpstr>Arial</vt:lpstr>
      <vt:lpstr>Segoe UI</vt:lpstr>
      <vt:lpstr>Segoe UI Semibold</vt:lpstr>
      <vt:lpstr>Systemschrift</vt:lpstr>
      <vt:lpstr>Wingdings</vt:lpstr>
      <vt:lpstr>1_Titelfolien</vt:lpstr>
      <vt:lpstr>2_Kapiteltrenner</vt:lpstr>
      <vt:lpstr>3_Inhaltsverzeichnis</vt:lpstr>
      <vt:lpstr>4_Inhaltsseiten auf weiß</vt:lpstr>
      <vt:lpstr>5_Inhaltsseiten auf blau</vt:lpstr>
      <vt:lpstr>6_Zitate</vt:lpstr>
      <vt:lpstr>7_Logoübersicht</vt:lpstr>
      <vt:lpstr>8_Abschluss/Kontakt</vt:lpstr>
      <vt:lpstr>9_leer</vt:lpstr>
      <vt:lpstr>Qualitätssicherung von verschiedenen OER durch Selbstchecks</vt:lpstr>
      <vt:lpstr>Inhalte &amp; Ziele</vt:lpstr>
      <vt:lpstr>Inhalte &amp; Ziele</vt:lpstr>
      <vt:lpstr>Ablauf</vt:lpstr>
      <vt:lpstr>PowerPoint-Präsentation</vt:lpstr>
      <vt:lpstr>Kennenlernrunde</vt:lpstr>
      <vt:lpstr>Kennenlernrunde - Blitzlicht</vt:lpstr>
      <vt:lpstr>Kennenlernrunde - Kurzumfrage</vt:lpstr>
      <vt:lpstr>PowerPoint-Präsentation</vt:lpstr>
      <vt:lpstr>PowerPoint-Präsentation</vt:lpstr>
      <vt:lpstr>PowerPoint-Präsentation</vt:lpstr>
      <vt:lpstr>Open Educational Resources identifizieren</vt:lpstr>
      <vt:lpstr>Open Educational Resources identifizieren I</vt:lpstr>
      <vt:lpstr>Open Educational Resources identifizieren II</vt:lpstr>
      <vt:lpstr>Open Educational Resources qualitätssichern </vt:lpstr>
      <vt:lpstr>Qualität - Definition</vt:lpstr>
      <vt:lpstr>Qualität – Merkmale</vt:lpstr>
      <vt:lpstr>Qualität digitaler Bildungsmaterialien – Merkmale bei ORCA.nrw</vt:lpstr>
      <vt:lpstr>Qualität - Anforderungen</vt:lpstr>
      <vt:lpstr>Qualität digitaler Bildungsmaterialien – Anforderungen bei ORCA.nrw</vt:lpstr>
      <vt:lpstr>Qualitätssicherung</vt:lpstr>
      <vt:lpstr>Qualitätssicherung digitaler Bildungsmaterialien - Materialchecklisten</vt:lpstr>
      <vt:lpstr>Open Educational Resources qualitätssichern</vt:lpstr>
      <vt:lpstr>Qualitätssicherung digitaler Bildungsmaterialien – Praxis I</vt:lpstr>
      <vt:lpstr>Qualitätssicherung digitaler Bildungsmaterialien - Praxis</vt:lpstr>
      <vt:lpstr>Abschlussrunde</vt:lpstr>
      <vt:lpstr>Abschlussrunde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nachhaltig nutzen</dc:title>
  <dc:creator>Wiebke Breustedt</dc:creator>
  <cp:lastModifiedBy>Diekmann, Daniel</cp:lastModifiedBy>
  <cp:revision>126</cp:revision>
  <cp:lastPrinted>2022-11-23T14:52:53Z</cp:lastPrinted>
  <dcterms:created xsi:type="dcterms:W3CDTF">2022-11-21T09:11:38Z</dcterms:created>
  <dcterms:modified xsi:type="dcterms:W3CDTF">2025-09-16T12:25:50Z</dcterms:modified>
</cp:coreProperties>
</file>