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5" r:id="rId3"/>
    <p:sldId id="257" r:id="rId4"/>
    <p:sldId id="258" r:id="rId5"/>
    <p:sldId id="275" r:id="rId6"/>
    <p:sldId id="276" r:id="rId7"/>
    <p:sldId id="279" r:id="rId8"/>
    <p:sldId id="292" r:id="rId9"/>
    <p:sldId id="274" r:id="rId10"/>
    <p:sldId id="293" r:id="rId11"/>
    <p:sldId id="294" r:id="rId12"/>
    <p:sldId id="295" r:id="rId13"/>
    <p:sldId id="287" r:id="rId14"/>
    <p:sldId id="259" r:id="rId15"/>
    <p:sldId id="282" r:id="rId16"/>
    <p:sldId id="286" r:id="rId17"/>
    <p:sldId id="260" r:id="rId18"/>
    <p:sldId id="262" r:id="rId19"/>
    <p:sldId id="261" r:id="rId20"/>
    <p:sldId id="263" r:id="rId21"/>
    <p:sldId id="288" r:id="rId22"/>
    <p:sldId id="264" r:id="rId23"/>
    <p:sldId id="265" r:id="rId24"/>
    <p:sldId id="266" r:id="rId25"/>
    <p:sldId id="267" r:id="rId26"/>
    <p:sldId id="291" r:id="rId27"/>
    <p:sldId id="269" r:id="rId28"/>
    <p:sldId id="280" r:id="rId29"/>
    <p:sldId id="281" r:id="rId30"/>
    <p:sldId id="270" r:id="rId31"/>
    <p:sldId id="283" r:id="rId32"/>
    <p:sldId id="271" r:id="rId33"/>
    <p:sldId id="290" r:id="rId34"/>
    <p:sldId id="284" r:id="rId35"/>
    <p:sldId id="272" r:id="rId36"/>
    <p:sldId id="289"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956" autoAdjust="0"/>
  </p:normalViewPr>
  <p:slideViewPr>
    <p:cSldViewPr snapToGrid="0">
      <p:cViewPr varScale="1">
        <p:scale>
          <a:sx n="48" d="100"/>
          <a:sy n="48" d="100"/>
        </p:scale>
        <p:origin x="1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C1B01-6D9B-4EC3-BF1E-BA65F997148A}" type="datetimeFigureOut">
              <a:rPr lang="de-DE" smtClean="0"/>
              <a:t>16.09.2025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8C491-0D0F-48F9-A58B-29C2C553D529}" type="slidenum">
              <a:rPr lang="de-DE" smtClean="0"/>
              <a:t>‹Nr.›</a:t>
            </a:fld>
            <a:endParaRPr lang="de-DE"/>
          </a:p>
        </p:txBody>
      </p:sp>
    </p:spTree>
    <p:extLst>
      <p:ext uri="{BB962C8B-B14F-4D97-AF65-F5344CB8AC3E}">
        <p14:creationId xmlns:p14="http://schemas.microsoft.com/office/powerpoint/2010/main" val="32731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rca.nrw/vernetzung/veranstaltungen/orca-nrw-events/orcathon/" TargetMode="External"/><Relationship Id="rId7" Type="http://schemas.openxmlformats.org/officeDocument/2006/relationships/hyperlink" Target="https://www.orca.nrw/newslett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orca.nrw/vernetzung/blog/" TargetMode="External"/><Relationship Id="rId5" Type="http://schemas.openxmlformats.org/officeDocument/2006/relationships/hyperlink" Target="https://www.pse.rub.de/open-science-month-im-november/" TargetMode="External"/><Relationship Id="rId4" Type="http://schemas.openxmlformats.org/officeDocument/2006/relationships/hyperlink" Target="https://www.orca.nrw/vernetzung/veranstaltungen/orca-tagu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rca.nrw/vernetzung/veranstaltungen/oer-fachtag-202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uhr-uni-bochum.zoom-x.de/j/61748764744?pwd=J6uYDXGKziIRbb4Q6OgO8OcRBNZmYz.1"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ruhr-uni-bochum.zoom-x.de/j/63456758951?pwd=i2xbYpBl34BYyogrr27JfEYQbunfv4.1"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uhr-uni-bochum.zoom-x.de/j/61748764744?pwd=J6uYDXGKziIRbb4Q6OgO8OcRBNZmYz.1"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ruhr-uni-bochum.zoom-x.de/j/63456758951?pwd=i2xbYpBl34BYyogrr27JfEYQbunfv4.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rca.nrw/vernetzung/veranstaltungen/orca-nrw-events/orcathon/" TargetMode="External"/><Relationship Id="rId7" Type="http://schemas.openxmlformats.org/officeDocument/2006/relationships/hyperlink" Target="https://www.orca.nrw/newsletter/"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orca.nrw/vernetzung/blog/" TargetMode="External"/><Relationship Id="rId5" Type="http://schemas.openxmlformats.org/officeDocument/2006/relationships/hyperlink" Target="https://www.pse.rub.de/open-science-month-im-november/" TargetMode="External"/><Relationship Id="rId4" Type="http://schemas.openxmlformats.org/officeDocument/2006/relationships/hyperlink" Target="https://www.orca.nrw/vernetzung/veranstaltungen/orca-tagung/"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ca.nrw/vernetzung/veranstaltungen/oer-fachtag-20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Gleich geht’s los</a:t>
            </a:r>
          </a:p>
        </p:txBody>
      </p:sp>
      <p:sp>
        <p:nvSpPr>
          <p:cNvPr id="4" name="Foliennummernplatzhalter 3"/>
          <p:cNvSpPr>
            <a:spLocks noGrp="1"/>
          </p:cNvSpPr>
          <p:nvPr>
            <p:ph type="sldNum" sz="quarter" idx="5"/>
          </p:nvPr>
        </p:nvSpPr>
        <p:spPr/>
        <p:txBody>
          <a:bodyPr/>
          <a:lstStyle/>
          <a:p>
            <a:fld id="{6D88C491-0D0F-48F9-A58B-29C2C553D529}" type="slidenum">
              <a:rPr lang="de-DE" smtClean="0"/>
              <a:t>1</a:t>
            </a:fld>
            <a:endParaRPr lang="de-DE"/>
          </a:p>
        </p:txBody>
      </p:sp>
    </p:spTree>
    <p:extLst>
      <p:ext uri="{BB962C8B-B14F-4D97-AF65-F5344CB8AC3E}">
        <p14:creationId xmlns:p14="http://schemas.microsoft.com/office/powerpoint/2010/main" val="1131017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8229C-BF06-A194-77A2-8F01EF0052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B97131-5A1C-F3A1-2726-ED5AC6C5A4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DF2C068-8B36-B533-856A-98DB40C1DEDE}"/>
              </a:ext>
            </a:extLst>
          </p:cNvPr>
          <p:cNvSpPr>
            <a:spLocks noGrp="1"/>
          </p:cNvSpPr>
          <p:nvPr>
            <p:ph type="body" idx="1"/>
          </p:nvPr>
        </p:nvSpPr>
        <p:spPr/>
        <p:txBody>
          <a:bodyPr/>
          <a:lstStyle/>
          <a:p>
            <a:r>
              <a:rPr lang="de-DE" sz="1200" kern="1200" dirty="0">
                <a:solidFill>
                  <a:schemeClr val="tx1"/>
                </a:solidFill>
                <a:effectLst/>
                <a:latin typeface="+mn-lt"/>
                <a:ea typeface="+mn-ea"/>
                <a:cs typeface="+mn-cs"/>
              </a:rPr>
              <a:t>Folien werden bereitgestellt</a:t>
            </a:r>
          </a:p>
          <a:p>
            <a:r>
              <a:rPr lang="de-DE" sz="1200" kern="1200" dirty="0" err="1">
                <a:solidFill>
                  <a:schemeClr val="tx1"/>
                </a:solidFill>
                <a:effectLst/>
                <a:latin typeface="+mn-lt"/>
                <a:ea typeface="+mn-ea"/>
                <a:cs typeface="+mn-cs"/>
              </a:rPr>
              <a:t>ORCAthon</a:t>
            </a:r>
            <a:r>
              <a:rPr lang="de-DE" sz="1200" kern="1200" dirty="0">
                <a:solidFill>
                  <a:schemeClr val="tx1"/>
                </a:solidFill>
                <a:effectLst/>
                <a:latin typeface="+mn-lt"/>
                <a:ea typeface="+mn-ea"/>
                <a:cs typeface="+mn-cs"/>
              </a:rPr>
              <a:t> am 01.10.2025: </a:t>
            </a:r>
            <a:r>
              <a:rPr lang="de-DE" sz="1200" u="sng" kern="1200" dirty="0">
                <a:solidFill>
                  <a:schemeClr val="tx1"/>
                </a:solidFill>
                <a:effectLst/>
                <a:latin typeface="+mn-lt"/>
                <a:ea typeface="+mn-ea"/>
                <a:cs typeface="+mn-cs"/>
                <a:hlinkClick r:id="rId3"/>
              </a:rPr>
              <a:t>https://www.orca.nrw/vernetzung/veranstaltungen/orca-nrw-events/orcathon/</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ORCA.nrw-Tagung am 26. November 2025: </a:t>
            </a:r>
            <a:r>
              <a:rPr lang="de-DE" sz="1200" u="sng" kern="1200" dirty="0">
                <a:solidFill>
                  <a:schemeClr val="tx1"/>
                </a:solidFill>
                <a:effectLst/>
                <a:latin typeface="+mn-lt"/>
                <a:ea typeface="+mn-ea"/>
                <a:cs typeface="+mn-cs"/>
                <a:hlinkClick r:id="rId4"/>
              </a:rPr>
              <a:t>https://www.orca.nrw/vernetzung/veranstaltungen/orca-tagung/</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Open Science </a:t>
            </a:r>
            <a:r>
              <a:rPr lang="de-DE" sz="1200" kern="1200" dirty="0" err="1">
                <a:solidFill>
                  <a:schemeClr val="tx1"/>
                </a:solidFill>
                <a:effectLst/>
                <a:latin typeface="+mn-lt"/>
                <a:ea typeface="+mn-ea"/>
                <a:cs typeface="+mn-cs"/>
              </a:rPr>
              <a:t>Month</a:t>
            </a:r>
            <a:r>
              <a:rPr lang="de-DE" sz="1200" kern="1200" dirty="0">
                <a:solidFill>
                  <a:schemeClr val="tx1"/>
                </a:solidFill>
                <a:effectLst/>
                <a:latin typeface="+mn-lt"/>
                <a:ea typeface="+mn-ea"/>
                <a:cs typeface="+mn-cs"/>
              </a:rPr>
              <a:t> der RUB:</a:t>
            </a:r>
          </a:p>
          <a:p>
            <a:r>
              <a:rPr lang="de-DE" sz="1200" u="sng" kern="1200" dirty="0">
                <a:solidFill>
                  <a:schemeClr val="tx1"/>
                </a:solidFill>
                <a:effectLst/>
                <a:latin typeface="+mn-lt"/>
                <a:ea typeface="+mn-ea"/>
                <a:cs typeface="+mn-cs"/>
                <a:hlinkClick r:id="rId5"/>
              </a:rPr>
              <a:t>https://www.pse.rub.de/open-science-month-im-november/</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Aktuelles:</a:t>
            </a:r>
          </a:p>
          <a:p>
            <a:r>
              <a:rPr lang="de-DE" sz="1200" kern="1200" dirty="0">
                <a:solidFill>
                  <a:schemeClr val="tx1"/>
                </a:solidFill>
                <a:effectLst/>
                <a:latin typeface="+mn-lt"/>
                <a:ea typeface="+mn-ea"/>
                <a:cs typeface="+mn-cs"/>
              </a:rPr>
              <a:t>Blog von ORCA.nrw: </a:t>
            </a:r>
            <a:r>
              <a:rPr lang="de-DE" sz="1200" u="sng" kern="1200" dirty="0">
                <a:solidFill>
                  <a:schemeClr val="tx1"/>
                </a:solidFill>
                <a:effectLst/>
                <a:latin typeface="+mn-lt"/>
                <a:ea typeface="+mn-ea"/>
                <a:cs typeface="+mn-cs"/>
                <a:hlinkClick r:id="rId6"/>
              </a:rPr>
              <a:t>https://www.orca.nrw/vernetzung/blog/</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Newsletter von ORCA.nrw: </a:t>
            </a:r>
            <a:r>
              <a:rPr lang="de-DE" sz="1200" u="sng" kern="1200" dirty="0">
                <a:solidFill>
                  <a:schemeClr val="tx1"/>
                </a:solidFill>
                <a:effectLst/>
                <a:latin typeface="+mn-lt"/>
                <a:ea typeface="+mn-ea"/>
                <a:cs typeface="+mn-cs"/>
                <a:hlinkClick r:id="rId7"/>
              </a:rPr>
              <a:t>https://www.orca.nrw/newsletter/</a:t>
            </a:r>
            <a:r>
              <a:rPr lang="de-DE" sz="1200" kern="1200" dirty="0">
                <a:solidFill>
                  <a:schemeClr val="tx1"/>
                </a:solidFill>
                <a:effectLst/>
                <a:latin typeface="+mn-lt"/>
                <a:ea typeface="+mn-ea"/>
                <a:cs typeface="+mn-cs"/>
              </a:rPr>
              <a:t> </a:t>
            </a:r>
          </a:p>
          <a:p>
            <a:endParaRPr lang="de-DE" dirty="0"/>
          </a:p>
        </p:txBody>
      </p:sp>
      <p:sp>
        <p:nvSpPr>
          <p:cNvPr id="4" name="Foliennummernplatzhalter 3">
            <a:extLst>
              <a:ext uri="{FF2B5EF4-FFF2-40B4-BE49-F238E27FC236}">
                <a16:creationId xmlns:a16="http://schemas.microsoft.com/office/drawing/2014/main" id="{6619F3C4-4FD8-C475-B8FC-9437A1F7E729}"/>
              </a:ext>
            </a:extLst>
          </p:cNvPr>
          <p:cNvSpPr>
            <a:spLocks noGrp="1"/>
          </p:cNvSpPr>
          <p:nvPr>
            <p:ph type="sldNum" sz="quarter" idx="5"/>
          </p:nvPr>
        </p:nvSpPr>
        <p:spPr/>
        <p:txBody>
          <a:bodyPr/>
          <a:lstStyle/>
          <a:p>
            <a:fld id="{6D88C491-0D0F-48F9-A58B-29C2C553D529}" type="slidenum">
              <a:rPr lang="de-DE" smtClean="0"/>
              <a:t>10</a:t>
            </a:fld>
            <a:endParaRPr lang="de-DE"/>
          </a:p>
        </p:txBody>
      </p:sp>
    </p:spTree>
    <p:extLst>
      <p:ext uri="{BB962C8B-B14F-4D97-AF65-F5344CB8AC3E}">
        <p14:creationId xmlns:p14="http://schemas.microsoft.com/office/powerpoint/2010/main" val="259958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7F36F-0A76-3B72-1DD9-4D74A9AA3F7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23C992-ABD5-EF66-3ACE-AA257047350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7269CAD-E7F9-D35D-C909-B1B102E7F4E4}"/>
              </a:ext>
            </a:extLst>
          </p:cNvPr>
          <p:cNvSpPr>
            <a:spLocks noGrp="1"/>
          </p:cNvSpPr>
          <p:nvPr>
            <p:ph type="body" idx="1"/>
          </p:nvPr>
        </p:nvSpPr>
        <p:spPr/>
        <p:txBody>
          <a:bodyPr/>
          <a:lstStyle/>
          <a:p>
            <a:pPr lvl="1"/>
            <a:r>
              <a:rPr lang="de-DE" sz="1200" kern="1200" dirty="0">
                <a:solidFill>
                  <a:schemeClr val="tx1"/>
                </a:solidFill>
                <a:effectLst/>
                <a:latin typeface="+mn-lt"/>
                <a:ea typeface="+mn-ea"/>
                <a:cs typeface="+mn-cs"/>
              </a:rPr>
              <a:t>https://www.menti.com/alyk5ahtrqoq </a:t>
            </a:r>
            <a:endParaRPr lang="de-DE" dirty="0"/>
          </a:p>
        </p:txBody>
      </p:sp>
      <p:sp>
        <p:nvSpPr>
          <p:cNvPr id="4" name="Foliennummernplatzhalter 3">
            <a:extLst>
              <a:ext uri="{FF2B5EF4-FFF2-40B4-BE49-F238E27FC236}">
                <a16:creationId xmlns:a16="http://schemas.microsoft.com/office/drawing/2014/main" id="{CBA4C286-6EF1-05D9-C5BF-056B57EF5035}"/>
              </a:ext>
            </a:extLst>
          </p:cNvPr>
          <p:cNvSpPr>
            <a:spLocks noGrp="1"/>
          </p:cNvSpPr>
          <p:nvPr>
            <p:ph type="sldNum" sz="quarter" idx="5"/>
          </p:nvPr>
        </p:nvSpPr>
        <p:spPr/>
        <p:txBody>
          <a:bodyPr/>
          <a:lstStyle/>
          <a:p>
            <a:fld id="{6D88C491-0D0F-48F9-A58B-29C2C553D529}" type="slidenum">
              <a:rPr lang="de-DE" smtClean="0"/>
              <a:t>11</a:t>
            </a:fld>
            <a:endParaRPr lang="de-DE"/>
          </a:p>
        </p:txBody>
      </p:sp>
    </p:spTree>
    <p:extLst>
      <p:ext uri="{BB962C8B-B14F-4D97-AF65-F5344CB8AC3E}">
        <p14:creationId xmlns:p14="http://schemas.microsoft.com/office/powerpoint/2010/main" val="320347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9D5A-5D63-D8E1-909A-3E01177FC47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6B2235F-6670-D14A-7D9E-31C4A728CFD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5194B3F-30C4-95BC-AE94-933AAEF2A13F}"/>
              </a:ext>
            </a:extLst>
          </p:cNvPr>
          <p:cNvSpPr>
            <a:spLocks noGrp="1"/>
          </p:cNvSpPr>
          <p:nvPr>
            <p:ph type="body" idx="1"/>
          </p:nvPr>
        </p:nvSpPr>
        <p:spPr/>
        <p:txBody>
          <a:bodyPr/>
          <a:lstStyle/>
          <a:p>
            <a:pPr lvl="1"/>
            <a:r>
              <a:rPr lang="de-DE" sz="1200" kern="1200" dirty="0">
                <a:solidFill>
                  <a:schemeClr val="tx1"/>
                </a:solidFill>
                <a:effectLst/>
                <a:latin typeface="+mn-lt"/>
                <a:ea typeface="+mn-ea"/>
                <a:cs typeface="+mn-cs"/>
              </a:rPr>
              <a:t>https://www.menti.com/alyk5ahtrqoq </a:t>
            </a:r>
            <a:endParaRPr lang="de-DE" dirty="0"/>
          </a:p>
        </p:txBody>
      </p:sp>
      <p:sp>
        <p:nvSpPr>
          <p:cNvPr id="4" name="Foliennummernplatzhalter 3">
            <a:extLst>
              <a:ext uri="{FF2B5EF4-FFF2-40B4-BE49-F238E27FC236}">
                <a16:creationId xmlns:a16="http://schemas.microsoft.com/office/drawing/2014/main" id="{0353E190-5C93-712B-0C59-8D923E2E61A6}"/>
              </a:ext>
            </a:extLst>
          </p:cNvPr>
          <p:cNvSpPr>
            <a:spLocks noGrp="1"/>
          </p:cNvSpPr>
          <p:nvPr>
            <p:ph type="sldNum" sz="quarter" idx="5"/>
          </p:nvPr>
        </p:nvSpPr>
        <p:spPr/>
        <p:txBody>
          <a:bodyPr/>
          <a:lstStyle/>
          <a:p>
            <a:fld id="{6D88C491-0D0F-48F9-A58B-29C2C553D529}" type="slidenum">
              <a:rPr lang="de-DE" smtClean="0"/>
              <a:t>12</a:t>
            </a:fld>
            <a:endParaRPr lang="de-DE"/>
          </a:p>
        </p:txBody>
      </p:sp>
    </p:spTree>
    <p:extLst>
      <p:ext uri="{BB962C8B-B14F-4D97-AF65-F5344CB8AC3E}">
        <p14:creationId xmlns:p14="http://schemas.microsoft.com/office/powerpoint/2010/main" val="17765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sz="1200" kern="1200" dirty="0">
                <a:solidFill>
                  <a:schemeClr val="tx1"/>
                </a:solidFill>
                <a:effectLst/>
                <a:latin typeface="+mn-lt"/>
                <a:ea typeface="+mn-ea"/>
                <a:cs typeface="+mn-cs"/>
              </a:rPr>
              <a:t>Info, dass in den Projekten ja häufig </a:t>
            </a:r>
            <a:r>
              <a:rPr lang="de-DE" sz="1200" kern="1200" dirty="0" err="1">
                <a:solidFill>
                  <a:schemeClr val="tx1"/>
                </a:solidFill>
                <a:effectLst/>
                <a:latin typeface="+mn-lt"/>
                <a:ea typeface="+mn-ea"/>
                <a:cs typeface="+mn-cs"/>
              </a:rPr>
              <a:t>Moodle</a:t>
            </a:r>
            <a:r>
              <a:rPr lang="de-DE" sz="1200" kern="1200" dirty="0">
                <a:solidFill>
                  <a:schemeClr val="tx1"/>
                </a:solidFill>
                <a:effectLst/>
                <a:latin typeface="+mn-lt"/>
                <a:ea typeface="+mn-ea"/>
                <a:cs typeface="+mn-cs"/>
              </a:rPr>
              <a:t>- und ILIAS-Kurse erstellt werden</a:t>
            </a:r>
          </a:p>
          <a:p>
            <a:pPr lvl="1"/>
            <a:r>
              <a:rPr lang="de-DE" sz="1200" kern="1200" dirty="0">
                <a:solidFill>
                  <a:schemeClr val="tx1"/>
                </a:solidFill>
                <a:effectLst/>
                <a:latin typeface="+mn-lt"/>
                <a:ea typeface="+mn-ea"/>
                <a:cs typeface="+mn-cs"/>
              </a:rPr>
              <a:t>Bezug zu </a:t>
            </a:r>
            <a:r>
              <a:rPr lang="de-DE" sz="1200" kern="1200" dirty="0" err="1">
                <a:solidFill>
                  <a:schemeClr val="tx1"/>
                </a:solidFill>
                <a:effectLst/>
                <a:latin typeface="+mn-lt"/>
                <a:ea typeface="+mn-ea"/>
                <a:cs typeface="+mn-cs"/>
              </a:rPr>
              <a:t>KompilE</a:t>
            </a:r>
            <a:r>
              <a:rPr lang="de-DE" sz="1200" kern="1200" dirty="0">
                <a:solidFill>
                  <a:schemeClr val="tx1"/>
                </a:solidFill>
                <a:effectLst/>
                <a:latin typeface="+mn-lt"/>
                <a:ea typeface="+mn-ea"/>
                <a:cs typeface="+mn-cs"/>
              </a:rPr>
              <a:t> herstellen</a:t>
            </a:r>
          </a:p>
          <a:p>
            <a:endParaRPr lang="de-DE" dirty="0"/>
          </a:p>
          <a:p>
            <a:r>
              <a:rPr lang="de-DE" dirty="0"/>
              <a:t>Das Projekt </a:t>
            </a:r>
            <a:r>
              <a:rPr lang="de-DE" dirty="0" err="1"/>
              <a:t>KompiLe</a:t>
            </a:r>
            <a:r>
              <a:rPr lang="de-DE" dirty="0"/>
              <a:t> untersucht den Einsatz Künstlicher Intelligenz (KI) in der Lehre. Eine besondere Herausforderung KI-gestützter Technologien liegt darin, technische, ethische, soziale sowie rechtliche Aspekte abzuwägen und auf dieser Basis optimale Lösungen für die Hochschulbildung zu finden. </a:t>
            </a:r>
            <a:r>
              <a:rPr lang="de-DE" dirty="0" err="1"/>
              <a:t>KompiLe</a:t>
            </a:r>
            <a:r>
              <a:rPr lang="de-DE" dirty="0"/>
              <a:t> verknüpft das Lernen mit KI unmittelbar mit dem Lernen über KI, um so einen reflexiven, durch KI unterstützten Lernprozess zu ermöglichen. </a:t>
            </a:r>
          </a:p>
        </p:txBody>
      </p:sp>
      <p:sp>
        <p:nvSpPr>
          <p:cNvPr id="4" name="Foliennummernplatzhalter 3"/>
          <p:cNvSpPr>
            <a:spLocks noGrp="1"/>
          </p:cNvSpPr>
          <p:nvPr>
            <p:ph type="sldNum" sz="quarter" idx="5"/>
          </p:nvPr>
        </p:nvSpPr>
        <p:spPr/>
        <p:txBody>
          <a:bodyPr/>
          <a:lstStyle/>
          <a:p>
            <a:fld id="{6D88C491-0D0F-48F9-A58B-29C2C553D529}" type="slidenum">
              <a:rPr lang="de-DE" smtClean="0"/>
              <a:t>13</a:t>
            </a:fld>
            <a:endParaRPr lang="de-DE"/>
          </a:p>
        </p:txBody>
      </p:sp>
    </p:spTree>
    <p:extLst>
      <p:ext uri="{BB962C8B-B14F-4D97-AF65-F5344CB8AC3E}">
        <p14:creationId xmlns:p14="http://schemas.microsoft.com/office/powerpoint/2010/main" val="162797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dirty="0" err="1">
                <a:latin typeface="Segoe UI" panose="020B0502040204020203" pitchFamily="34" charset="0"/>
                <a:cs typeface="Segoe UI" panose="020B0502040204020203" pitchFamily="34" charset="0"/>
              </a:rPr>
              <a:t>KompiLE</a:t>
            </a:r>
            <a:r>
              <a:rPr lang="de-DE" sz="1200" i="1" dirty="0">
                <a:latin typeface="Segoe UI" panose="020B0502040204020203" pitchFamily="34" charset="0"/>
                <a:cs typeface="Segoe UI" panose="020B0502040204020203" pitchFamily="34" charset="0"/>
              </a:rPr>
              <a:t> – KI-Kompetenz fördern, individualisiertes Lernen unterstützen</a:t>
            </a:r>
          </a:p>
          <a:p>
            <a:r>
              <a:rPr lang="de-DE" dirty="0"/>
              <a:t>Das durch das Bund-Länder-Programm "Künstliche Intelligenz in der Hochschulbildung" geförderte Projekt "</a:t>
            </a:r>
            <a:r>
              <a:rPr lang="de-DE" dirty="0" err="1"/>
              <a:t>KompiLe</a:t>
            </a:r>
            <a:r>
              <a:rPr lang="de-DE" dirty="0"/>
              <a:t>" untersucht den Einsatz Künstlicher Intelligenz (KI) in der Lehre.</a:t>
            </a:r>
          </a:p>
          <a:p>
            <a:r>
              <a:rPr lang="de-DE" dirty="0"/>
              <a:t>Eine besondere Herausforderung KI-gestützter Technologien liegt darin, technische, ethische, soziale sowie rechtliche Aspekte abzuwägen und auf dieser Basis optimale Lösungen für die Hochschulbildung zu finden.</a:t>
            </a:r>
          </a:p>
          <a:p>
            <a:r>
              <a:rPr lang="de-DE" dirty="0" err="1"/>
              <a:t>KompiLe</a:t>
            </a:r>
            <a:r>
              <a:rPr lang="de-DE" dirty="0"/>
              <a:t> verknüpft das Lernen </a:t>
            </a:r>
            <a:r>
              <a:rPr lang="de-DE" i="1" dirty="0"/>
              <a:t>mit</a:t>
            </a:r>
            <a:r>
              <a:rPr lang="de-DE" dirty="0"/>
              <a:t> KI unmittelbar mit dem Lernen </a:t>
            </a:r>
            <a:r>
              <a:rPr lang="de-DE" i="1" dirty="0"/>
              <a:t>über</a:t>
            </a:r>
            <a:r>
              <a:rPr lang="de-DE" dirty="0"/>
              <a:t> KI, um so einen reflexiven, durch KI unterstützten Lernprozess zu ermöglichen. Dem Vorhaben liegt die Annahme zugrunde, dass die Gestaltung beziehungsweise Nutzung KI-basierter Lernangebote KI-Kompetenz auf Seiten der Lehrenden und Lernenden voraussetzt, zugleich aber auch fördert.</a:t>
            </a: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15</a:t>
            </a:fld>
            <a:endParaRPr lang="de-DE"/>
          </a:p>
        </p:txBody>
      </p:sp>
    </p:spTree>
    <p:extLst>
      <p:ext uri="{BB962C8B-B14F-4D97-AF65-F5344CB8AC3E}">
        <p14:creationId xmlns:p14="http://schemas.microsoft.com/office/powerpoint/2010/main" val="866576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Es öffnen sich gleich 3 </a:t>
            </a:r>
            <a:r>
              <a:rPr lang="de-DE" sz="1200" kern="1200" dirty="0" err="1">
                <a:solidFill>
                  <a:schemeClr val="tx1"/>
                </a:solidFill>
                <a:effectLst/>
                <a:latin typeface="+mn-lt"/>
                <a:ea typeface="+mn-ea"/>
                <a:cs typeface="+mn-cs"/>
              </a:rPr>
              <a:t>Breakout</a:t>
            </a:r>
            <a:r>
              <a:rPr lang="de-DE" sz="1200" kern="1200" dirty="0">
                <a:solidFill>
                  <a:schemeClr val="tx1"/>
                </a:solidFill>
                <a:effectLst/>
                <a:latin typeface="+mn-lt"/>
                <a:ea typeface="+mn-ea"/>
                <a:cs typeface="+mn-cs"/>
              </a:rPr>
              <a:t> Sessions, in jeder stellt sich ein Projekt vor</a:t>
            </a:r>
          </a:p>
          <a:p>
            <a:pPr lvl="0"/>
            <a:r>
              <a:rPr lang="de-DE" sz="1200" kern="1200" dirty="0">
                <a:solidFill>
                  <a:schemeClr val="tx1"/>
                </a:solidFill>
                <a:effectLst/>
                <a:latin typeface="+mn-lt"/>
                <a:ea typeface="+mn-ea"/>
                <a:cs typeface="+mn-cs"/>
              </a:rPr>
              <a:t>Info, dass man sich frei zuordnen kann. Um 10:58 Uhr erfolgt der automatische Rücktransfer der Teilnehmenden und die Räume schließen sich. Man hat dann 60 Sekunden Zeit, um zurück in den Raum zu kommen, dann wird man gebeamt. Vorher geht’s noch freiwillig</a:t>
            </a:r>
          </a:p>
        </p:txBody>
      </p:sp>
      <p:sp>
        <p:nvSpPr>
          <p:cNvPr id="4" name="Foliennummernplatzhalter 3"/>
          <p:cNvSpPr>
            <a:spLocks noGrp="1"/>
          </p:cNvSpPr>
          <p:nvPr>
            <p:ph type="sldNum" sz="quarter" idx="5"/>
          </p:nvPr>
        </p:nvSpPr>
        <p:spPr/>
        <p:txBody>
          <a:bodyPr/>
          <a:lstStyle/>
          <a:p>
            <a:fld id="{6D88C491-0D0F-48F9-A58B-29C2C553D529}" type="slidenum">
              <a:rPr lang="de-DE" smtClean="0"/>
              <a:t>16</a:t>
            </a:fld>
            <a:endParaRPr lang="de-DE"/>
          </a:p>
        </p:txBody>
      </p:sp>
    </p:spTree>
    <p:extLst>
      <p:ext uri="{BB962C8B-B14F-4D97-AF65-F5344CB8AC3E}">
        <p14:creationId xmlns:p14="http://schemas.microsoft.com/office/powerpoint/2010/main" val="717690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Es öffnen sich gleich 3 </a:t>
            </a:r>
            <a:r>
              <a:rPr lang="de-DE" sz="1200" kern="1200" dirty="0" err="1">
                <a:solidFill>
                  <a:schemeClr val="tx1"/>
                </a:solidFill>
                <a:effectLst/>
                <a:latin typeface="+mn-lt"/>
                <a:ea typeface="+mn-ea"/>
                <a:cs typeface="+mn-cs"/>
              </a:rPr>
              <a:t>Breakout</a:t>
            </a:r>
            <a:r>
              <a:rPr lang="de-DE" sz="1200" kern="1200" dirty="0">
                <a:solidFill>
                  <a:schemeClr val="tx1"/>
                </a:solidFill>
                <a:effectLst/>
                <a:latin typeface="+mn-lt"/>
                <a:ea typeface="+mn-ea"/>
                <a:cs typeface="+mn-cs"/>
              </a:rPr>
              <a:t> Sessions, in jeder stellt sich ein Projekt vor</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Info, dass man sich frei zuordnen kann. Um 10:58 Uhr erfolgt der automatische Rücktransfer der Teilnehmenden und die Räume schließen sich.</a:t>
            </a:r>
          </a:p>
          <a:p>
            <a:pPr lvl="0"/>
            <a:endParaRPr lang="de-DE"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ANDI – Anatomie digital interaktiv</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„Die </a:t>
            </a:r>
            <a:r>
              <a:rPr lang="de-DE" sz="1200" kern="1200" dirty="0" err="1">
                <a:solidFill>
                  <a:schemeClr val="tx1"/>
                </a:solidFill>
                <a:effectLst/>
                <a:latin typeface="+mn-lt"/>
                <a:ea typeface="+mn-ea"/>
                <a:cs typeface="+mn-cs"/>
              </a:rPr>
              <a:t>Lernapp</a:t>
            </a:r>
            <a:r>
              <a:rPr lang="de-DE" sz="1200" kern="1200" dirty="0">
                <a:solidFill>
                  <a:schemeClr val="tx1"/>
                </a:solidFill>
                <a:effectLst/>
                <a:latin typeface="+mn-lt"/>
                <a:ea typeface="+mn-ea"/>
                <a:cs typeface="+mn-cs"/>
              </a:rPr>
              <a:t> ANDI unterstützt Studierende der Medizin und Gesundheitsberufe, anatomisches Wissen praxisnah und interaktiv mit klinischen Kompetenzen zu verknüpfen.“</a:t>
            </a:r>
          </a:p>
          <a:p>
            <a:pPr lvl="1"/>
            <a:r>
              <a:rPr lang="de-DE" sz="1200" kern="1200" dirty="0">
                <a:solidFill>
                  <a:schemeClr val="tx1"/>
                </a:solidFill>
                <a:effectLst/>
                <a:latin typeface="+mn-lt"/>
                <a:ea typeface="+mn-ea"/>
                <a:cs typeface="+mn-cs"/>
              </a:rPr>
              <a:t>Vorstellung </a:t>
            </a:r>
            <a:r>
              <a:rPr lang="de-DE" sz="1200" kern="1200" dirty="0" err="1">
                <a:solidFill>
                  <a:schemeClr val="tx1"/>
                </a:solidFill>
                <a:effectLst/>
                <a:latin typeface="+mn-lt"/>
                <a:ea typeface="+mn-ea"/>
                <a:cs typeface="+mn-cs"/>
              </a:rPr>
              <a:t>Kolidi</a:t>
            </a:r>
            <a:r>
              <a:rPr lang="de-DE" sz="1200" kern="1200" dirty="0">
                <a:solidFill>
                  <a:schemeClr val="tx1"/>
                </a:solidFill>
                <a:effectLst/>
                <a:latin typeface="+mn-lt"/>
                <a:ea typeface="+mn-ea"/>
                <a:cs typeface="+mn-cs"/>
              </a:rPr>
              <a:t> und </a:t>
            </a:r>
            <a:r>
              <a:rPr lang="de-DE" sz="1200" kern="1200" dirty="0" err="1">
                <a:solidFill>
                  <a:schemeClr val="tx1"/>
                </a:solidFill>
                <a:effectLst/>
                <a:latin typeface="+mn-lt"/>
                <a:ea typeface="+mn-ea"/>
                <a:cs typeface="+mn-cs"/>
              </a:rPr>
              <a:t>Ligedi</a:t>
            </a:r>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KoLidi</a:t>
            </a:r>
            <a:r>
              <a:rPr lang="de-DE" sz="1200" b="1" kern="1200" dirty="0">
                <a:solidFill>
                  <a:schemeClr val="tx1"/>
                </a:solidFill>
                <a:effectLst/>
                <a:latin typeface="+mn-lt"/>
                <a:ea typeface="+mn-ea"/>
                <a:cs typeface="+mn-cs"/>
              </a:rPr>
              <a:t> &amp; </a:t>
            </a:r>
            <a:r>
              <a:rPr lang="de-DE" sz="1200" b="1" kern="1200" dirty="0" err="1">
                <a:solidFill>
                  <a:schemeClr val="tx1"/>
                </a:solidFill>
                <a:effectLst/>
                <a:latin typeface="+mn-lt"/>
                <a:ea typeface="+mn-ea"/>
                <a:cs typeface="+mn-cs"/>
              </a:rPr>
              <a:t>LiGeDi</a:t>
            </a:r>
            <a:r>
              <a:rPr lang="de-DE" sz="1200" b="1" kern="1200" dirty="0">
                <a:solidFill>
                  <a:schemeClr val="tx1"/>
                </a:solidFill>
                <a:effectLst/>
                <a:latin typeface="+mn-lt"/>
                <a:ea typeface="+mn-ea"/>
                <a:cs typeface="+mn-cs"/>
              </a:rPr>
              <a:t> – Digitale Literaturgeschichte</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„Im Pilotprojekt </a:t>
            </a:r>
            <a:r>
              <a:rPr lang="de-DE" sz="1200" kern="1200" dirty="0" err="1">
                <a:solidFill>
                  <a:schemeClr val="tx1"/>
                </a:solidFill>
                <a:effectLst/>
                <a:latin typeface="+mn-lt"/>
                <a:ea typeface="+mn-ea"/>
                <a:cs typeface="+mn-cs"/>
              </a:rPr>
              <a:t>KoLidi</a:t>
            </a:r>
            <a:r>
              <a:rPr lang="de-DE" sz="1200" kern="1200" dirty="0">
                <a:solidFill>
                  <a:schemeClr val="tx1"/>
                </a:solidFill>
                <a:effectLst/>
                <a:latin typeface="+mn-lt"/>
                <a:ea typeface="+mn-ea"/>
                <a:cs typeface="+mn-cs"/>
              </a:rPr>
              <a:t> wurden digitale Lehrformate zur Literaturgeschichte entwickelt, die im Nachfolgeprojekt </a:t>
            </a:r>
            <a:r>
              <a:rPr lang="de-DE" sz="1200" kern="1200" dirty="0" err="1">
                <a:solidFill>
                  <a:schemeClr val="tx1"/>
                </a:solidFill>
                <a:effectLst/>
                <a:latin typeface="+mn-lt"/>
                <a:ea typeface="+mn-ea"/>
                <a:cs typeface="+mn-cs"/>
              </a:rPr>
              <a:t>LiGeDi</a:t>
            </a:r>
            <a:r>
              <a:rPr lang="de-DE" sz="1200" kern="1200" dirty="0">
                <a:solidFill>
                  <a:schemeClr val="tx1"/>
                </a:solidFill>
                <a:effectLst/>
                <a:latin typeface="+mn-lt"/>
                <a:ea typeface="+mn-ea"/>
                <a:cs typeface="+mn-cs"/>
              </a:rPr>
              <a:t> weitergeführt werden, um Studierende an drei Universitäten kollaborativ literaturhistorische Inhalte erarbeiten zu lassen.“</a:t>
            </a:r>
          </a:p>
          <a:p>
            <a:pPr lvl="1"/>
            <a:r>
              <a:rPr lang="de-DE" sz="1200" kern="1200" dirty="0">
                <a:solidFill>
                  <a:schemeClr val="tx1"/>
                </a:solidFill>
                <a:effectLst/>
                <a:latin typeface="+mn-lt"/>
                <a:ea typeface="+mn-ea"/>
                <a:cs typeface="+mn-cs"/>
              </a:rPr>
              <a:t>Vorstellung DTM</a:t>
            </a:r>
          </a:p>
          <a:p>
            <a:pPr lvl="0"/>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DTM – Digitale Technische Mechanik</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„Das Projekt DTM entwickelt modulare, interaktive und barrierefreie Lernmaterialien, um die Grundlagen-Ausbildung in der Mechanik zu verbessern.“</a:t>
            </a:r>
          </a:p>
          <a:p>
            <a:pPr lvl="0"/>
            <a:r>
              <a:rPr lang="de-DE" sz="1200" kern="1200" dirty="0">
                <a:solidFill>
                  <a:schemeClr val="tx1"/>
                </a:solidFill>
                <a:effectLst/>
                <a:latin typeface="+mn-lt"/>
                <a:ea typeface="+mn-ea"/>
                <a:cs typeface="+mn-cs"/>
              </a:rPr>
              <a:t>Info, dass man sich frei zuordnen kann. Um 10:58 Uhr erfolgt der automatische Rücktransfer der Teilnehmenden und die Räume schließen sich.</a:t>
            </a:r>
          </a:p>
          <a:p>
            <a:pPr lvl="0"/>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17</a:t>
            </a:fld>
            <a:endParaRPr lang="de-DE"/>
          </a:p>
        </p:txBody>
      </p:sp>
    </p:spTree>
    <p:extLst>
      <p:ext uri="{BB962C8B-B14F-4D97-AF65-F5344CB8AC3E}">
        <p14:creationId xmlns:p14="http://schemas.microsoft.com/office/powerpoint/2010/main" val="3034478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Breakout</a:t>
            </a:r>
            <a:r>
              <a:rPr lang="de-DE" dirty="0"/>
              <a:t> Session öffnen</a:t>
            </a:r>
          </a:p>
        </p:txBody>
      </p:sp>
      <p:sp>
        <p:nvSpPr>
          <p:cNvPr id="4" name="Foliennummernplatzhalter 3"/>
          <p:cNvSpPr>
            <a:spLocks noGrp="1"/>
          </p:cNvSpPr>
          <p:nvPr>
            <p:ph type="sldNum" sz="quarter" idx="5"/>
          </p:nvPr>
        </p:nvSpPr>
        <p:spPr/>
        <p:txBody>
          <a:bodyPr/>
          <a:lstStyle/>
          <a:p>
            <a:fld id="{6D88C491-0D0F-48F9-A58B-29C2C553D529}" type="slidenum">
              <a:rPr lang="de-DE" smtClean="0"/>
              <a:t>18</a:t>
            </a:fld>
            <a:endParaRPr lang="de-DE"/>
          </a:p>
        </p:txBody>
      </p:sp>
    </p:spTree>
    <p:extLst>
      <p:ext uri="{BB962C8B-B14F-4D97-AF65-F5344CB8AC3E}">
        <p14:creationId xmlns:p14="http://schemas.microsoft.com/office/powerpoint/2010/main" val="765739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Es öffnen sich gleich 3 </a:t>
            </a:r>
            <a:r>
              <a:rPr lang="de-DE" sz="1200" kern="1200" dirty="0" err="1">
                <a:solidFill>
                  <a:schemeClr val="tx1"/>
                </a:solidFill>
                <a:effectLst/>
                <a:latin typeface="+mn-lt"/>
                <a:ea typeface="+mn-ea"/>
                <a:cs typeface="+mn-cs"/>
              </a:rPr>
              <a:t>Breakout</a:t>
            </a:r>
            <a:r>
              <a:rPr lang="de-DE" sz="1200" kern="1200" dirty="0">
                <a:solidFill>
                  <a:schemeClr val="tx1"/>
                </a:solidFill>
                <a:effectLst/>
                <a:latin typeface="+mn-lt"/>
                <a:ea typeface="+mn-ea"/>
                <a:cs typeface="+mn-cs"/>
              </a:rPr>
              <a:t> Sessions, in jeder stellt sich ein Projekt vor</a:t>
            </a:r>
          </a:p>
          <a:p>
            <a:pPr lvl="0"/>
            <a:r>
              <a:rPr lang="de-DE" sz="1200" kern="1200" dirty="0">
                <a:solidFill>
                  <a:schemeClr val="tx1"/>
                </a:solidFill>
                <a:effectLst/>
                <a:latin typeface="+mn-lt"/>
                <a:ea typeface="+mn-ea"/>
                <a:cs typeface="+mn-cs"/>
              </a:rPr>
              <a:t>Info, dass man sich frei zuordnen kann. Um 12:03 Uhr erfolgt der automatische Rücktransfer der Teilnehmenden und die Räume schließen sich.</a:t>
            </a: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21</a:t>
            </a:fld>
            <a:endParaRPr lang="de-DE"/>
          </a:p>
        </p:txBody>
      </p:sp>
    </p:spTree>
    <p:extLst>
      <p:ext uri="{BB962C8B-B14F-4D97-AF65-F5344CB8AC3E}">
        <p14:creationId xmlns:p14="http://schemas.microsoft.com/office/powerpoint/2010/main" val="1027254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b="1" kern="1200" dirty="0" err="1">
                <a:solidFill>
                  <a:schemeClr val="tx1"/>
                </a:solidFill>
                <a:effectLst/>
                <a:latin typeface="+mn-lt"/>
                <a:ea typeface="+mn-ea"/>
                <a:cs typeface="+mn-cs"/>
              </a:rPr>
              <a:t>ViViPro</a:t>
            </a:r>
            <a:r>
              <a:rPr lang="de-DE" sz="1200" b="1" kern="1200" dirty="0">
                <a:solidFill>
                  <a:schemeClr val="tx1"/>
                </a:solidFill>
                <a:effectLst/>
                <a:latin typeface="+mn-lt"/>
                <a:ea typeface="+mn-ea"/>
                <a:cs typeface="+mn-cs"/>
              </a:rPr>
              <a:t> – Sprachbildendes Unterrichten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ViViPro</a:t>
            </a:r>
            <a:r>
              <a:rPr lang="de-DE" sz="1200" kern="1200" dirty="0">
                <a:solidFill>
                  <a:schemeClr val="tx1"/>
                </a:solidFill>
                <a:effectLst/>
                <a:latin typeface="+mn-lt"/>
                <a:ea typeface="+mn-ea"/>
                <a:cs typeface="+mn-cs"/>
              </a:rPr>
              <a:t> bietet Lehramtsstudierenden Online-Kurse mit Videovignetten, um sie praxisnah für sprachbildendes Unterrichten in Biologie, Kunst und Geschichte zu professionalisieren.“</a:t>
            </a:r>
          </a:p>
          <a:p>
            <a:pPr lvl="1"/>
            <a:r>
              <a:rPr lang="de-DE" sz="1200" kern="1200" dirty="0">
                <a:solidFill>
                  <a:schemeClr val="tx1"/>
                </a:solidFill>
                <a:effectLst/>
                <a:latin typeface="+mn-lt"/>
                <a:ea typeface="+mn-ea"/>
                <a:cs typeface="+mn-cs"/>
              </a:rPr>
              <a:t>Vorstellung Digitale </a:t>
            </a:r>
            <a:r>
              <a:rPr lang="de-DE" sz="1200" kern="1200" dirty="0" err="1">
                <a:solidFill>
                  <a:schemeClr val="tx1"/>
                </a:solidFill>
                <a:effectLst/>
                <a:latin typeface="+mn-lt"/>
                <a:ea typeface="+mn-ea"/>
                <a:cs typeface="+mn-cs"/>
              </a:rPr>
              <a:t>Klausurenwerkstatt</a:t>
            </a:r>
            <a:r>
              <a:rPr lang="de-DE" sz="1200" kern="1200" dirty="0">
                <a:solidFill>
                  <a:schemeClr val="tx1"/>
                </a:solidFill>
                <a:effectLst/>
                <a:latin typeface="+mn-lt"/>
                <a:ea typeface="+mn-ea"/>
                <a:cs typeface="+mn-cs"/>
              </a:rPr>
              <a:t> im Kollektiven Arbeitsrechts</a:t>
            </a:r>
          </a:p>
          <a:p>
            <a:pPr lvl="0"/>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Digitale </a:t>
            </a:r>
            <a:r>
              <a:rPr lang="de-DE" sz="1200" b="1" kern="1200" dirty="0" err="1">
                <a:solidFill>
                  <a:schemeClr val="tx1"/>
                </a:solidFill>
                <a:effectLst/>
                <a:latin typeface="+mn-lt"/>
                <a:ea typeface="+mn-ea"/>
                <a:cs typeface="+mn-cs"/>
              </a:rPr>
              <a:t>Klausurenwerkstatt</a:t>
            </a:r>
            <a:r>
              <a:rPr lang="de-DE" sz="1200" b="1" kern="1200" dirty="0">
                <a:solidFill>
                  <a:schemeClr val="tx1"/>
                </a:solidFill>
                <a:effectLst/>
                <a:latin typeface="+mn-lt"/>
                <a:ea typeface="+mn-ea"/>
                <a:cs typeface="+mn-cs"/>
              </a:rPr>
              <a:t> im Kollektiven Arbeitsrecht</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„Die Digitale </a:t>
            </a:r>
            <a:r>
              <a:rPr lang="de-DE" sz="1200" kern="1200" dirty="0" err="1">
                <a:solidFill>
                  <a:schemeClr val="tx1"/>
                </a:solidFill>
                <a:effectLst/>
                <a:latin typeface="+mn-lt"/>
                <a:ea typeface="+mn-ea"/>
                <a:cs typeface="+mn-cs"/>
              </a:rPr>
              <a:t>Klausurenwerkstatt</a:t>
            </a:r>
            <a:r>
              <a:rPr lang="de-DE" sz="1200" kern="1200" dirty="0">
                <a:solidFill>
                  <a:schemeClr val="tx1"/>
                </a:solidFill>
                <a:effectLst/>
                <a:latin typeface="+mn-lt"/>
                <a:ea typeface="+mn-ea"/>
                <a:cs typeface="+mn-cs"/>
              </a:rPr>
              <a:t> ergänzt juristische Vorlesungen durch praxisnahe OER-Materialien mit Klausurfällen, Videos und Selbstlerntests für autonomes Lernen.“</a:t>
            </a:r>
          </a:p>
          <a:p>
            <a:pPr lvl="1"/>
            <a:r>
              <a:rPr lang="de-DE" sz="1200" kern="1200" dirty="0">
                <a:solidFill>
                  <a:schemeClr val="tx1"/>
                </a:solidFill>
                <a:effectLst/>
                <a:latin typeface="+mn-lt"/>
                <a:ea typeface="+mn-ea"/>
                <a:cs typeface="+mn-cs"/>
              </a:rPr>
              <a:t>Vorstellung </a:t>
            </a:r>
            <a:r>
              <a:rPr lang="de-DE" sz="1200" kern="1200" dirty="0" err="1">
                <a:solidFill>
                  <a:schemeClr val="tx1"/>
                </a:solidFill>
                <a:effectLst/>
                <a:latin typeface="+mn-lt"/>
                <a:ea typeface="+mn-ea"/>
                <a:cs typeface="+mn-cs"/>
              </a:rPr>
              <a:t>DiAM:INT</a:t>
            </a:r>
            <a:endParaRPr lang="de-DE" sz="1200" kern="1200" dirty="0">
              <a:solidFill>
                <a:schemeClr val="tx1"/>
              </a:solidFill>
              <a:effectLst/>
              <a:latin typeface="+mn-lt"/>
              <a:ea typeface="+mn-ea"/>
              <a:cs typeface="+mn-cs"/>
            </a:endParaRPr>
          </a:p>
          <a:p>
            <a:pPr lvl="0"/>
            <a:r>
              <a:rPr lang="de-DE" sz="1200" b="1" kern="1200" dirty="0" err="1">
                <a:solidFill>
                  <a:schemeClr val="tx1"/>
                </a:solidFill>
                <a:effectLst/>
                <a:latin typeface="+mn-lt"/>
                <a:ea typeface="+mn-ea"/>
                <a:cs typeface="+mn-cs"/>
              </a:rPr>
              <a:t>diAM:INT</a:t>
            </a:r>
            <a:r>
              <a:rPr lang="de-DE" sz="1200" b="1" kern="1200" dirty="0">
                <a:solidFill>
                  <a:schemeClr val="tx1"/>
                </a:solidFill>
                <a:effectLst/>
                <a:latin typeface="+mn-lt"/>
                <a:ea typeface="+mn-ea"/>
                <a:cs typeface="+mn-cs"/>
              </a:rPr>
              <a:t> – Mathematik für MINT-Studiengänge</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diAM:INT</a:t>
            </a:r>
            <a:r>
              <a:rPr lang="de-DE" sz="1200" kern="1200" dirty="0">
                <a:solidFill>
                  <a:schemeClr val="tx1"/>
                </a:solidFill>
                <a:effectLst/>
                <a:latin typeface="+mn-lt"/>
                <a:ea typeface="+mn-ea"/>
                <a:cs typeface="+mn-cs"/>
              </a:rPr>
              <a:t> stellt anwendungsorientierte Online-Übungen und Python-Aufgaben bereit, um mathematische Grundlagen handlungsorientiert und </a:t>
            </a:r>
            <a:r>
              <a:rPr lang="de-DE" sz="1200" kern="1200" dirty="0" err="1">
                <a:solidFill>
                  <a:schemeClr val="tx1"/>
                </a:solidFill>
                <a:effectLst/>
                <a:latin typeface="+mn-lt"/>
                <a:ea typeface="+mn-ea"/>
                <a:cs typeface="+mn-cs"/>
              </a:rPr>
              <a:t>studiengangsübergreifend</a:t>
            </a:r>
            <a:r>
              <a:rPr lang="de-DE" sz="1200" kern="1200" dirty="0">
                <a:solidFill>
                  <a:schemeClr val="tx1"/>
                </a:solidFill>
                <a:effectLst/>
                <a:latin typeface="+mn-lt"/>
                <a:ea typeface="+mn-ea"/>
                <a:cs typeface="+mn-cs"/>
              </a:rPr>
              <a:t> zu vermitteln.“</a:t>
            </a: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22</a:t>
            </a:fld>
            <a:endParaRPr lang="de-DE"/>
          </a:p>
        </p:txBody>
      </p:sp>
    </p:spTree>
    <p:extLst>
      <p:ext uri="{BB962C8B-B14F-4D97-AF65-F5344CB8AC3E}">
        <p14:creationId xmlns:p14="http://schemas.microsoft.com/office/powerpoint/2010/main" val="285016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Herzlich willkommen</a:t>
            </a:r>
          </a:p>
          <a:p>
            <a:pPr lvl="0"/>
            <a:r>
              <a:rPr lang="de-DE" sz="1200" kern="1200" dirty="0">
                <a:solidFill>
                  <a:schemeClr val="tx1"/>
                </a:solidFill>
                <a:effectLst/>
                <a:latin typeface="+mn-lt"/>
                <a:ea typeface="+mn-ea"/>
                <a:cs typeface="+mn-cs"/>
              </a:rPr>
              <a:t>Vorstellung Daniel Diekmann</a:t>
            </a:r>
          </a:p>
          <a:p>
            <a:pPr lvl="0"/>
            <a:r>
              <a:rPr lang="de-DE" sz="1200" kern="1200" dirty="0">
                <a:solidFill>
                  <a:schemeClr val="tx1"/>
                </a:solidFill>
                <a:effectLst/>
                <a:latin typeface="+mn-lt"/>
                <a:ea typeface="+mn-ea"/>
                <a:cs typeface="+mn-cs"/>
              </a:rPr>
              <a:t>Willkommen Zum OER-Fachtag</a:t>
            </a:r>
          </a:p>
          <a:p>
            <a:pPr lvl="1"/>
            <a:r>
              <a:rPr lang="de-DE" sz="1200" kern="1200" dirty="0">
                <a:solidFill>
                  <a:schemeClr val="tx1"/>
                </a:solidFill>
                <a:effectLst/>
                <a:latin typeface="+mn-lt"/>
                <a:ea typeface="+mn-ea"/>
                <a:cs typeface="+mn-cs"/>
              </a:rPr>
              <a:t>2. Ausgabe als online-Version</a:t>
            </a:r>
          </a:p>
          <a:p>
            <a:pPr lvl="1"/>
            <a:r>
              <a:rPr lang="de-DE" sz="1200" kern="1200" dirty="0">
                <a:solidFill>
                  <a:schemeClr val="tx1"/>
                </a:solidFill>
                <a:effectLst/>
                <a:latin typeface="+mn-lt"/>
                <a:ea typeface="+mn-ea"/>
                <a:cs typeface="+mn-cs"/>
              </a:rPr>
              <a:t>Wir, das bedeutet das Landesportal ORCA.nrw, wollen die Möglichkeit für Austausch und Vernetzung geben</a:t>
            </a:r>
          </a:p>
          <a:p>
            <a:pPr lvl="1"/>
            <a:r>
              <a:rPr lang="de-DE" sz="1200" kern="1200" dirty="0">
                <a:solidFill>
                  <a:schemeClr val="tx1"/>
                </a:solidFill>
                <a:effectLst/>
                <a:latin typeface="+mn-lt"/>
                <a:ea typeface="+mn-ea"/>
                <a:cs typeface="+mn-cs"/>
              </a:rPr>
              <a:t>Einblicke in aktuelle und bereits abgeschlossene OER-Projekte in NRW</a:t>
            </a:r>
          </a:p>
          <a:p>
            <a:pPr lvl="1"/>
            <a:r>
              <a:rPr lang="de-DE" sz="1200" kern="1200" dirty="0">
                <a:solidFill>
                  <a:schemeClr val="tx1"/>
                </a:solidFill>
                <a:effectLst/>
                <a:latin typeface="+mn-lt"/>
                <a:ea typeface="+mn-ea"/>
                <a:cs typeface="+mn-cs"/>
              </a:rPr>
              <a:t>Praktische Dinge Lernen im Rahmen von Workshops</a:t>
            </a:r>
          </a:p>
          <a:p>
            <a:pPr lvl="1"/>
            <a:r>
              <a:rPr lang="de-DE" sz="1200" kern="1200" dirty="0">
                <a:solidFill>
                  <a:schemeClr val="tx1"/>
                </a:solidFill>
                <a:effectLst/>
                <a:latin typeface="+mn-lt"/>
                <a:ea typeface="+mn-ea"/>
                <a:cs typeface="+mn-cs"/>
              </a:rPr>
              <a:t>In der Vergangenheit verschiedene Fachtage, jeweils mit einem fachlichen Fokus</a:t>
            </a:r>
          </a:p>
          <a:p>
            <a:pPr lvl="1"/>
            <a:r>
              <a:rPr lang="de-DE" sz="1200" kern="1200" dirty="0">
                <a:solidFill>
                  <a:schemeClr val="tx1"/>
                </a:solidFill>
                <a:effectLst/>
                <a:latin typeface="+mn-lt"/>
                <a:ea typeface="+mn-ea"/>
                <a:cs typeface="+mn-cs"/>
              </a:rPr>
              <a:t>Im Vergangenen Jahr dann zum ersten Mal ein Online-Fachtag mit Projektspotlights aus verschiedenen Fachdisziplinen und Workshops. Dieses Format haben wir auch bei diesem Fachtag. </a:t>
            </a:r>
          </a:p>
          <a:p>
            <a:pPr lvl="1"/>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ORGA Infos: - Es gibt einen Chat, der darf auch gerne genutzt werden</a:t>
            </a:r>
          </a:p>
          <a:p>
            <a:pPr marL="171450" lvl="0" indent="-171450">
              <a:buFontTx/>
              <a:buChar char="-"/>
            </a:pPr>
            <a:r>
              <a:rPr lang="de-DE" sz="1200" kern="1200" dirty="0">
                <a:solidFill>
                  <a:schemeClr val="tx1"/>
                </a:solidFill>
                <a:effectLst/>
                <a:latin typeface="+mn-lt"/>
                <a:ea typeface="+mn-ea"/>
                <a:cs typeface="+mn-cs"/>
              </a:rPr>
              <a:t>Es gibt Pausen, einmal zwischendurch und eine Mittagspause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 Es gibt ein paar mal parallele Sessions, die über Break Out Räume organisiert werden, sodass man hier im Hauptraum immer wieder zurückkommen kann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In jeden Raum, der nicht der Hauptraum ist, kommt eine Person aus der Geschäftsstelle von ORCA.nrw, um ggf. bei Fragen ansprechbar zu sein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2 Workshops bilden eine Ausnahme, aber dazu kommen wir später!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Folien werden bereitgestellt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Link zur Veranstaltungsseite inkl. Programmübersicht: </a:t>
            </a:r>
            <a:r>
              <a:rPr lang="de-DE" sz="1200" u="sng" kern="1200" dirty="0">
                <a:solidFill>
                  <a:schemeClr val="tx1"/>
                </a:solidFill>
                <a:effectLst/>
                <a:latin typeface="+mn-lt"/>
                <a:ea typeface="+mn-ea"/>
                <a:cs typeface="+mn-cs"/>
                <a:hlinkClick r:id="rId3"/>
              </a:rPr>
              <a:t>https://www.orca.nrw/vernetzung/veranstaltungen/oer-fachtag-2025/</a:t>
            </a:r>
            <a:r>
              <a:rPr lang="de-DE"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dirty="0">
              <a:solidFill>
                <a:schemeClr val="tx1"/>
              </a:solidFill>
              <a:effectLst/>
              <a:latin typeface="+mn-lt"/>
              <a:ea typeface="+mn-ea"/>
              <a:cs typeface="+mn-cs"/>
            </a:endParaRPr>
          </a:p>
          <a:p>
            <a:pPr marL="171450" lvl="0" indent="-171450">
              <a:buFontTx/>
              <a:buChar char="-"/>
            </a:pPr>
            <a:endParaRPr lang="de-DE" sz="1200" kern="1200" dirty="0">
              <a:solidFill>
                <a:schemeClr val="tx1"/>
              </a:solidFill>
              <a:effectLst/>
              <a:latin typeface="+mn-lt"/>
              <a:ea typeface="+mn-ea"/>
              <a:cs typeface="+mn-cs"/>
            </a:endParaRPr>
          </a:p>
          <a:p>
            <a:pPr lvl="1"/>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2</a:t>
            </a:fld>
            <a:endParaRPr lang="de-DE"/>
          </a:p>
        </p:txBody>
      </p:sp>
    </p:spTree>
    <p:extLst>
      <p:ext uri="{BB962C8B-B14F-4D97-AF65-F5344CB8AC3E}">
        <p14:creationId xmlns:p14="http://schemas.microsoft.com/office/powerpoint/2010/main" val="1280971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23</a:t>
            </a:fld>
            <a:endParaRPr lang="de-DE"/>
          </a:p>
        </p:txBody>
      </p:sp>
    </p:spTree>
    <p:extLst>
      <p:ext uri="{BB962C8B-B14F-4D97-AF65-F5344CB8AC3E}">
        <p14:creationId xmlns:p14="http://schemas.microsoft.com/office/powerpoint/2010/main" val="2029204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548AE-68F6-D60D-DCB1-15C82264FCE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230D10D-94CB-3441-3633-E1DEFEA09DC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B3B9EA6-21D3-58A7-668F-80AA3438B726}"/>
              </a:ext>
            </a:extLst>
          </p:cNvPr>
          <p:cNvSpPr>
            <a:spLocks noGrp="1"/>
          </p:cNvSpPr>
          <p:nvPr>
            <p:ph type="body" idx="1"/>
          </p:nvPr>
        </p:nvSpPr>
        <p:spPr/>
        <p:txBody>
          <a:bodyPr/>
          <a:lstStyle/>
          <a:p>
            <a:pPr lvl="0"/>
            <a:r>
              <a:rPr lang="de-DE" sz="1200" kern="1200" dirty="0">
                <a:solidFill>
                  <a:schemeClr val="tx1"/>
                </a:solidFill>
                <a:effectLst/>
                <a:latin typeface="+mn-lt"/>
                <a:ea typeface="+mn-ea"/>
                <a:cs typeface="+mn-cs"/>
              </a:rPr>
              <a:t>Ich hoffe, Sie haben gut gegessen und getrunken…</a:t>
            </a:r>
          </a:p>
          <a:p>
            <a:endParaRPr lang="de-DE" dirty="0"/>
          </a:p>
        </p:txBody>
      </p:sp>
      <p:sp>
        <p:nvSpPr>
          <p:cNvPr id="4" name="Foliennummernplatzhalter 3">
            <a:extLst>
              <a:ext uri="{FF2B5EF4-FFF2-40B4-BE49-F238E27FC236}">
                <a16:creationId xmlns:a16="http://schemas.microsoft.com/office/drawing/2014/main" id="{CF879000-D6A2-74C1-CF7C-2B7FA6E44F90}"/>
              </a:ext>
            </a:extLst>
          </p:cNvPr>
          <p:cNvSpPr>
            <a:spLocks noGrp="1"/>
          </p:cNvSpPr>
          <p:nvPr>
            <p:ph type="sldNum" sz="quarter" idx="5"/>
          </p:nvPr>
        </p:nvSpPr>
        <p:spPr/>
        <p:txBody>
          <a:bodyPr/>
          <a:lstStyle/>
          <a:p>
            <a:fld id="{6D88C491-0D0F-48F9-A58B-29C2C553D529}" type="slidenum">
              <a:rPr lang="de-DE" smtClean="0"/>
              <a:t>26</a:t>
            </a:fld>
            <a:endParaRPr lang="de-DE"/>
          </a:p>
        </p:txBody>
      </p:sp>
    </p:spTree>
    <p:extLst>
      <p:ext uri="{BB962C8B-B14F-4D97-AF65-F5344CB8AC3E}">
        <p14:creationId xmlns:p14="http://schemas.microsoft.com/office/powerpoint/2010/main" val="242926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Nun geht es los mit den Workshops, insgesamt 3 Workshops</a:t>
            </a:r>
          </a:p>
          <a:p>
            <a:pPr lvl="0"/>
            <a:r>
              <a:rPr lang="de-DE" sz="1200" kern="1200" dirty="0">
                <a:solidFill>
                  <a:schemeClr val="tx1"/>
                </a:solidFill>
                <a:effectLst/>
                <a:latin typeface="+mn-lt"/>
                <a:ea typeface="+mn-ea"/>
                <a:cs typeface="+mn-cs"/>
              </a:rPr>
              <a:t>Nacheinander werden die WS-Leitungen einmal kurz ihren Workshop anteasern</a:t>
            </a:r>
          </a:p>
          <a:p>
            <a:pPr lvl="0"/>
            <a:r>
              <a:rPr lang="de-DE" sz="1200" kern="1200" dirty="0">
                <a:solidFill>
                  <a:schemeClr val="tx1"/>
                </a:solidFill>
                <a:effectLst/>
                <a:latin typeface="+mn-lt"/>
                <a:ea typeface="+mn-ea"/>
                <a:cs typeface="+mn-cs"/>
              </a:rPr>
              <a:t>Darauf hinweisen, dass die beiden Workshops in separaten Zoom Räumen sind</a:t>
            </a: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27</a:t>
            </a:fld>
            <a:endParaRPr lang="de-DE"/>
          </a:p>
        </p:txBody>
      </p:sp>
    </p:spTree>
    <p:extLst>
      <p:ext uri="{BB962C8B-B14F-4D97-AF65-F5344CB8AC3E}">
        <p14:creationId xmlns:p14="http://schemas.microsoft.com/office/powerpoint/2010/main" val="3384491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Workshop 3: OER Abseits des Urheberrechts</a:t>
            </a:r>
          </a:p>
          <a:p>
            <a:r>
              <a:rPr lang="de-DE" sz="1200" kern="1200" dirty="0">
                <a:solidFill>
                  <a:schemeClr val="tx1"/>
                </a:solidFill>
                <a:effectLst/>
                <a:latin typeface="+mn-lt"/>
                <a:ea typeface="+mn-ea"/>
                <a:cs typeface="+mn-cs"/>
              </a:rPr>
              <a:t>Zoom-Raum:</a:t>
            </a:r>
          </a:p>
          <a:p>
            <a:r>
              <a:rPr lang="de-DE" sz="1200" u="sng" kern="1200" dirty="0">
                <a:solidFill>
                  <a:schemeClr val="tx1"/>
                </a:solidFill>
                <a:effectLst/>
                <a:latin typeface="+mn-lt"/>
                <a:ea typeface="+mn-ea"/>
                <a:cs typeface="+mn-cs"/>
                <a:hlinkClick r:id="rId3"/>
              </a:rPr>
              <a:t>https://ruhr-uni-bochum.zoom-x.de/j/61748764744?pwd=J6uYDXGKziIRbb4Q6OgO8OcRBNZmYz.1</a:t>
            </a:r>
            <a:r>
              <a:rPr lang="de-DE" sz="1200" kern="1200" dirty="0">
                <a:solidFill>
                  <a:schemeClr val="tx1"/>
                </a:solidFill>
                <a:effectLst/>
                <a:latin typeface="+mn-lt"/>
                <a:ea typeface="+mn-ea"/>
                <a:cs typeface="+mn-cs"/>
              </a:rPr>
              <a:t> </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Passwort: 088454</a:t>
            </a:r>
          </a:p>
          <a:p>
            <a:r>
              <a:rPr lang="de-DE" sz="1200" kern="1200" dirty="0">
                <a:solidFill>
                  <a:schemeClr val="tx1"/>
                </a:solidFill>
                <a:effectLst/>
                <a:latin typeface="+mn-lt"/>
                <a:ea typeface="+mn-ea"/>
                <a:cs typeface="+mn-cs"/>
              </a:rPr>
              <a:t>Workshop 4: Qualitätssicherung durch Selbstchecks</a:t>
            </a:r>
          </a:p>
          <a:p>
            <a:r>
              <a:rPr lang="de-DE" sz="1200" kern="1200" dirty="0">
                <a:solidFill>
                  <a:schemeClr val="tx1"/>
                </a:solidFill>
                <a:effectLst/>
                <a:latin typeface="+mn-lt"/>
                <a:ea typeface="+mn-ea"/>
                <a:cs typeface="+mn-cs"/>
              </a:rPr>
              <a:t>Zoom-Raum:</a:t>
            </a:r>
          </a:p>
          <a:p>
            <a:r>
              <a:rPr lang="de-DE" sz="1200" u="sng" kern="1200" dirty="0">
                <a:solidFill>
                  <a:schemeClr val="tx1"/>
                </a:solidFill>
                <a:effectLst/>
                <a:latin typeface="+mn-lt"/>
                <a:ea typeface="+mn-ea"/>
                <a:cs typeface="+mn-cs"/>
                <a:hlinkClick r:id="rId4"/>
              </a:rPr>
              <a:t>https://ruhr-uni-bochum.zoom-x.de/j/63456758951?pwd=i2xbYpBl34BYyogrr27JfEYQbunfv4.1</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Passwort: 754884</a:t>
            </a:r>
          </a:p>
        </p:txBody>
      </p:sp>
      <p:sp>
        <p:nvSpPr>
          <p:cNvPr id="4" name="Foliennummernplatzhalter 3"/>
          <p:cNvSpPr>
            <a:spLocks noGrp="1"/>
          </p:cNvSpPr>
          <p:nvPr>
            <p:ph type="sldNum" sz="quarter" idx="5"/>
          </p:nvPr>
        </p:nvSpPr>
        <p:spPr/>
        <p:txBody>
          <a:bodyPr/>
          <a:lstStyle/>
          <a:p>
            <a:fld id="{6D88C491-0D0F-48F9-A58B-29C2C553D529}" type="slidenum">
              <a:rPr lang="de-DE" smtClean="0"/>
              <a:t>29</a:t>
            </a:fld>
            <a:endParaRPr lang="de-DE"/>
          </a:p>
        </p:txBody>
      </p:sp>
    </p:spTree>
    <p:extLst>
      <p:ext uri="{BB962C8B-B14F-4D97-AF65-F5344CB8AC3E}">
        <p14:creationId xmlns:p14="http://schemas.microsoft.com/office/powerpoint/2010/main" val="1371227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Workshop 3: OER Abseits des Urheberrechts</a:t>
            </a:r>
          </a:p>
          <a:p>
            <a:r>
              <a:rPr lang="de-DE" sz="1200" kern="1200" dirty="0">
                <a:solidFill>
                  <a:schemeClr val="tx1"/>
                </a:solidFill>
                <a:effectLst/>
                <a:latin typeface="+mn-lt"/>
                <a:ea typeface="+mn-ea"/>
                <a:cs typeface="+mn-cs"/>
              </a:rPr>
              <a:t>Zoom-Raum:</a:t>
            </a:r>
          </a:p>
          <a:p>
            <a:r>
              <a:rPr lang="de-DE" sz="1200" u="sng" kern="1200" dirty="0">
                <a:solidFill>
                  <a:schemeClr val="tx1"/>
                </a:solidFill>
                <a:effectLst/>
                <a:latin typeface="+mn-lt"/>
                <a:ea typeface="+mn-ea"/>
                <a:cs typeface="+mn-cs"/>
                <a:hlinkClick r:id="rId3"/>
              </a:rPr>
              <a:t>https://ruhr-uni-bochum.zoom-x.de/j/61748764744?pwd=J6uYDXGKziIRbb4Q6OgO8OcRBNZmYz.1</a:t>
            </a:r>
            <a:r>
              <a:rPr lang="de-DE" sz="1200" kern="1200" dirty="0">
                <a:solidFill>
                  <a:schemeClr val="tx1"/>
                </a:solidFill>
                <a:effectLst/>
                <a:latin typeface="+mn-lt"/>
                <a:ea typeface="+mn-ea"/>
                <a:cs typeface="+mn-cs"/>
              </a:rPr>
              <a:t> </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Passwort: 088454</a:t>
            </a:r>
          </a:p>
          <a:p>
            <a:r>
              <a:rPr lang="de-DE" sz="1200" kern="1200" dirty="0">
                <a:solidFill>
                  <a:schemeClr val="tx1"/>
                </a:solidFill>
                <a:effectLst/>
                <a:latin typeface="+mn-lt"/>
                <a:ea typeface="+mn-ea"/>
                <a:cs typeface="+mn-cs"/>
              </a:rPr>
              <a:t>Workshop 4: Qualitätssicherung durch Selbstchecks</a:t>
            </a:r>
          </a:p>
          <a:p>
            <a:r>
              <a:rPr lang="de-DE" sz="1200" kern="1200" dirty="0">
                <a:solidFill>
                  <a:schemeClr val="tx1"/>
                </a:solidFill>
                <a:effectLst/>
                <a:latin typeface="+mn-lt"/>
                <a:ea typeface="+mn-ea"/>
                <a:cs typeface="+mn-cs"/>
              </a:rPr>
              <a:t>Zoom-Raum:</a:t>
            </a:r>
          </a:p>
          <a:p>
            <a:r>
              <a:rPr lang="de-DE" sz="1200" u="sng" kern="1200" dirty="0">
                <a:solidFill>
                  <a:schemeClr val="tx1"/>
                </a:solidFill>
                <a:effectLst/>
                <a:latin typeface="+mn-lt"/>
                <a:ea typeface="+mn-ea"/>
                <a:cs typeface="+mn-cs"/>
                <a:hlinkClick r:id="rId4"/>
              </a:rPr>
              <a:t>https://ruhr-uni-bochum.zoom-x.de/j/63456758951?pwd=i2xbYpBl34BYyogrr27JfEYQbunfv4.1</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Passwort: 754884</a:t>
            </a: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30</a:t>
            </a:fld>
            <a:endParaRPr lang="de-DE"/>
          </a:p>
        </p:txBody>
      </p:sp>
    </p:spTree>
    <p:extLst>
      <p:ext uri="{BB962C8B-B14F-4D97-AF65-F5344CB8AC3E}">
        <p14:creationId xmlns:p14="http://schemas.microsoft.com/office/powerpoint/2010/main" val="3233990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D88C491-0D0F-48F9-A58B-29C2C553D529}" type="slidenum">
              <a:rPr lang="de-DE" smtClean="0"/>
              <a:t>31</a:t>
            </a:fld>
            <a:endParaRPr lang="de-DE"/>
          </a:p>
        </p:txBody>
      </p:sp>
    </p:spTree>
    <p:extLst>
      <p:ext uri="{BB962C8B-B14F-4D97-AF65-F5344CB8AC3E}">
        <p14:creationId xmlns:p14="http://schemas.microsoft.com/office/powerpoint/2010/main" val="1585371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Folien werden bereitgestellt</a:t>
            </a:r>
          </a:p>
          <a:p>
            <a:r>
              <a:rPr lang="de-DE" sz="1200" kern="1200" dirty="0" err="1">
                <a:solidFill>
                  <a:schemeClr val="tx1"/>
                </a:solidFill>
                <a:effectLst/>
                <a:latin typeface="+mn-lt"/>
                <a:ea typeface="+mn-ea"/>
                <a:cs typeface="+mn-cs"/>
              </a:rPr>
              <a:t>ORCAthon</a:t>
            </a:r>
            <a:r>
              <a:rPr lang="de-DE" sz="1200" kern="1200" dirty="0">
                <a:solidFill>
                  <a:schemeClr val="tx1"/>
                </a:solidFill>
                <a:effectLst/>
                <a:latin typeface="+mn-lt"/>
                <a:ea typeface="+mn-ea"/>
                <a:cs typeface="+mn-cs"/>
              </a:rPr>
              <a:t> am 01.10.2025: </a:t>
            </a:r>
            <a:r>
              <a:rPr lang="de-DE" sz="1200" u="sng" kern="1200" dirty="0">
                <a:solidFill>
                  <a:schemeClr val="tx1"/>
                </a:solidFill>
                <a:effectLst/>
                <a:latin typeface="+mn-lt"/>
                <a:ea typeface="+mn-ea"/>
                <a:cs typeface="+mn-cs"/>
                <a:hlinkClick r:id="rId3"/>
              </a:rPr>
              <a:t>https://www.orca.nrw/vernetzung/veranstaltungen/orca-nrw-events/orcathon/</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ORCA.nrw-Tagung am 26. November 2025: </a:t>
            </a:r>
            <a:r>
              <a:rPr lang="de-DE" sz="1200" u="sng" kern="1200" dirty="0">
                <a:solidFill>
                  <a:schemeClr val="tx1"/>
                </a:solidFill>
                <a:effectLst/>
                <a:latin typeface="+mn-lt"/>
                <a:ea typeface="+mn-ea"/>
                <a:cs typeface="+mn-cs"/>
                <a:hlinkClick r:id="rId4"/>
              </a:rPr>
              <a:t>https://www.orca.nrw/vernetzung/veranstaltungen/orca-tagung/</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Open Science </a:t>
            </a:r>
            <a:r>
              <a:rPr lang="de-DE" sz="1200" kern="1200" dirty="0" err="1">
                <a:solidFill>
                  <a:schemeClr val="tx1"/>
                </a:solidFill>
                <a:effectLst/>
                <a:latin typeface="+mn-lt"/>
                <a:ea typeface="+mn-ea"/>
                <a:cs typeface="+mn-cs"/>
              </a:rPr>
              <a:t>Month</a:t>
            </a:r>
            <a:r>
              <a:rPr lang="de-DE" sz="1200" kern="1200" dirty="0">
                <a:solidFill>
                  <a:schemeClr val="tx1"/>
                </a:solidFill>
                <a:effectLst/>
                <a:latin typeface="+mn-lt"/>
                <a:ea typeface="+mn-ea"/>
                <a:cs typeface="+mn-cs"/>
              </a:rPr>
              <a:t> der RUB:</a:t>
            </a:r>
          </a:p>
          <a:p>
            <a:r>
              <a:rPr lang="de-DE" sz="1200" u="sng" kern="1200" dirty="0">
                <a:solidFill>
                  <a:schemeClr val="tx1"/>
                </a:solidFill>
                <a:effectLst/>
                <a:latin typeface="+mn-lt"/>
                <a:ea typeface="+mn-ea"/>
                <a:cs typeface="+mn-cs"/>
                <a:hlinkClick r:id="rId5"/>
              </a:rPr>
              <a:t>https://www.pse.rub.de/open-science-month-im-november/</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Aktuelles:</a:t>
            </a:r>
          </a:p>
          <a:p>
            <a:r>
              <a:rPr lang="de-DE" sz="1200" kern="1200" dirty="0">
                <a:solidFill>
                  <a:schemeClr val="tx1"/>
                </a:solidFill>
                <a:effectLst/>
                <a:latin typeface="+mn-lt"/>
                <a:ea typeface="+mn-ea"/>
                <a:cs typeface="+mn-cs"/>
              </a:rPr>
              <a:t>Blog von ORCA.nrw: </a:t>
            </a:r>
            <a:r>
              <a:rPr lang="de-DE" sz="1200" u="sng" kern="1200" dirty="0">
                <a:solidFill>
                  <a:schemeClr val="tx1"/>
                </a:solidFill>
                <a:effectLst/>
                <a:latin typeface="+mn-lt"/>
                <a:ea typeface="+mn-ea"/>
                <a:cs typeface="+mn-cs"/>
                <a:hlinkClick r:id="rId6"/>
              </a:rPr>
              <a:t>https://www.orca.nrw/vernetzung/blog/</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Newsletter von ORCA.nrw: </a:t>
            </a:r>
            <a:r>
              <a:rPr lang="de-DE" sz="1200" u="sng" kern="1200" dirty="0">
                <a:solidFill>
                  <a:schemeClr val="tx1"/>
                </a:solidFill>
                <a:effectLst/>
                <a:latin typeface="+mn-lt"/>
                <a:ea typeface="+mn-ea"/>
                <a:cs typeface="+mn-cs"/>
                <a:hlinkClick r:id="rId7"/>
              </a:rPr>
              <a:t>https://www.orca.nrw/newsletter/</a:t>
            </a:r>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34</a:t>
            </a:fld>
            <a:endParaRPr lang="de-DE"/>
          </a:p>
        </p:txBody>
      </p:sp>
    </p:spTree>
    <p:extLst>
      <p:ext uri="{BB962C8B-B14F-4D97-AF65-F5344CB8AC3E}">
        <p14:creationId xmlns:p14="http://schemas.microsoft.com/office/powerpoint/2010/main" val="2891393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Teilnehmende</a:t>
            </a:r>
          </a:p>
          <a:p>
            <a:pPr lvl="0"/>
            <a:r>
              <a:rPr lang="de-DE" sz="1200" kern="1200" dirty="0">
                <a:solidFill>
                  <a:schemeClr val="tx1"/>
                </a:solidFill>
                <a:effectLst/>
                <a:latin typeface="+mn-lt"/>
                <a:ea typeface="+mn-ea"/>
                <a:cs typeface="+mn-cs"/>
              </a:rPr>
              <a:t>Teilgebende von Projektspotlights und Workshops</a:t>
            </a:r>
          </a:p>
          <a:p>
            <a:pPr lvl="0"/>
            <a:r>
              <a:rPr lang="de-DE" sz="1200" kern="1200" dirty="0">
                <a:solidFill>
                  <a:schemeClr val="tx1"/>
                </a:solidFill>
                <a:effectLst/>
                <a:latin typeface="+mn-lt"/>
                <a:ea typeface="+mn-ea"/>
                <a:cs typeface="+mn-cs"/>
              </a:rPr>
              <a:t>Theresa Sedlmeier</a:t>
            </a:r>
          </a:p>
          <a:p>
            <a:pPr lvl="0"/>
            <a:r>
              <a:rPr lang="de-DE" sz="1200" kern="1200" dirty="0">
                <a:solidFill>
                  <a:schemeClr val="tx1"/>
                </a:solidFill>
                <a:effectLst/>
                <a:latin typeface="+mn-lt"/>
                <a:ea typeface="+mn-ea"/>
                <a:cs typeface="+mn-cs"/>
              </a:rPr>
              <a:t>Mitarbeitende der Geschäftsstelle</a:t>
            </a: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35</a:t>
            </a:fld>
            <a:endParaRPr lang="de-DE"/>
          </a:p>
        </p:txBody>
      </p:sp>
    </p:spTree>
    <p:extLst>
      <p:ext uri="{BB962C8B-B14F-4D97-AF65-F5344CB8AC3E}">
        <p14:creationId xmlns:p14="http://schemas.microsoft.com/office/powerpoint/2010/main" val="167712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Einmal das Programm durchgehen</a:t>
            </a:r>
          </a:p>
          <a:p>
            <a:pPr lvl="0"/>
            <a:r>
              <a:rPr lang="de-DE" sz="1200" kern="1200" dirty="0">
                <a:solidFill>
                  <a:schemeClr val="tx1"/>
                </a:solidFill>
                <a:effectLst/>
                <a:latin typeface="+mn-lt"/>
                <a:ea typeface="+mn-ea"/>
                <a:cs typeface="+mn-cs"/>
              </a:rPr>
              <a:t>Projektspotlights</a:t>
            </a:r>
          </a:p>
          <a:p>
            <a:pPr lvl="1"/>
            <a:r>
              <a:rPr lang="de-DE" sz="1200" kern="1200" dirty="0">
                <a:solidFill>
                  <a:schemeClr val="tx1"/>
                </a:solidFill>
                <a:effectLst/>
                <a:latin typeface="+mn-lt"/>
                <a:ea typeface="+mn-ea"/>
                <a:cs typeface="+mn-cs"/>
              </a:rPr>
              <a:t>Verschiedene Projekte (die meisten) aus der Förderlinie </a:t>
            </a:r>
            <a:r>
              <a:rPr lang="de-DE" sz="1200" kern="1200" dirty="0" err="1">
                <a:solidFill>
                  <a:schemeClr val="tx1"/>
                </a:solidFill>
                <a:effectLst/>
                <a:latin typeface="+mn-lt"/>
                <a:ea typeface="+mn-ea"/>
                <a:cs typeface="+mn-cs"/>
              </a:rPr>
              <a:t>OERContent.nrw</a:t>
            </a:r>
            <a:r>
              <a:rPr lang="de-DE" sz="1200" kern="1200" dirty="0">
                <a:solidFill>
                  <a:schemeClr val="tx1"/>
                </a:solidFill>
                <a:effectLst/>
                <a:latin typeface="+mn-lt"/>
                <a:ea typeface="+mn-ea"/>
                <a:cs typeface="+mn-cs"/>
              </a:rPr>
              <a:t>, gefördert von Ministerium für Kultur und Wissenschaft NRW</a:t>
            </a:r>
          </a:p>
          <a:p>
            <a:pPr lvl="1"/>
            <a:r>
              <a:rPr lang="de-DE" sz="1200" kern="1200" dirty="0">
                <a:solidFill>
                  <a:schemeClr val="tx1"/>
                </a:solidFill>
                <a:effectLst/>
                <a:latin typeface="+mn-lt"/>
                <a:ea typeface="+mn-ea"/>
                <a:cs typeface="+mn-cs"/>
              </a:rPr>
              <a:t>Insgesamt 6 Projekte aus verschiedenen Fachdisziplinen</a:t>
            </a:r>
          </a:p>
          <a:p>
            <a:pPr lvl="1"/>
            <a:r>
              <a:rPr lang="de-DE" sz="1200" kern="1200" dirty="0">
                <a:solidFill>
                  <a:schemeClr val="tx1"/>
                </a:solidFill>
                <a:effectLst/>
                <a:latin typeface="+mn-lt"/>
                <a:ea typeface="+mn-ea"/>
                <a:cs typeface="+mn-cs"/>
              </a:rPr>
              <a:t>Es sind OER-Materialien entstanden</a:t>
            </a:r>
          </a:p>
          <a:p>
            <a:pPr lvl="1"/>
            <a:r>
              <a:rPr lang="de-DE" sz="1200" kern="1200" dirty="0">
                <a:solidFill>
                  <a:schemeClr val="tx1"/>
                </a:solidFill>
                <a:effectLst/>
                <a:latin typeface="+mn-lt"/>
                <a:ea typeface="+mn-ea"/>
                <a:cs typeface="+mn-cs"/>
              </a:rPr>
              <a:t>Diese Projekte stellen sich und ihre Materialien vor</a:t>
            </a:r>
          </a:p>
          <a:p>
            <a:pPr lvl="1"/>
            <a:r>
              <a:rPr lang="de-DE" sz="1200" kern="1200" dirty="0">
                <a:solidFill>
                  <a:schemeClr val="tx1"/>
                </a:solidFill>
                <a:effectLst/>
                <a:latin typeface="+mn-lt"/>
                <a:ea typeface="+mn-ea"/>
                <a:cs typeface="+mn-cs"/>
              </a:rPr>
              <a:t>Schwerpunkt dabei: die entstandenen Materialien zeigen</a:t>
            </a:r>
          </a:p>
          <a:p>
            <a:pPr lvl="1"/>
            <a:r>
              <a:rPr lang="de-DE" sz="1200" kern="1200" dirty="0">
                <a:solidFill>
                  <a:schemeClr val="tx1"/>
                </a:solidFill>
                <a:effectLst/>
                <a:latin typeface="+mn-lt"/>
                <a:ea typeface="+mn-ea"/>
                <a:cs typeface="+mn-cs"/>
              </a:rPr>
              <a:t>Möglichst Praxisnah, damit die Teilnehmenden möglichst auch etwas davon haben</a:t>
            </a:r>
          </a:p>
          <a:p>
            <a:pPr lvl="0"/>
            <a:r>
              <a:rPr lang="de-DE" sz="1200" kern="1200" dirty="0">
                <a:solidFill>
                  <a:schemeClr val="tx1"/>
                </a:solidFill>
                <a:effectLst/>
                <a:latin typeface="+mn-lt"/>
                <a:ea typeface="+mn-ea"/>
                <a:cs typeface="+mn-cs"/>
              </a:rPr>
              <a:t>Infos zum Verhältnis von Hauptraum und </a:t>
            </a:r>
            <a:r>
              <a:rPr lang="de-DE" sz="1200" kern="1200" dirty="0" err="1">
                <a:solidFill>
                  <a:schemeClr val="tx1"/>
                </a:solidFill>
                <a:effectLst/>
                <a:latin typeface="+mn-lt"/>
                <a:ea typeface="+mn-ea"/>
                <a:cs typeface="+mn-cs"/>
              </a:rPr>
              <a:t>Breakout</a:t>
            </a:r>
            <a:r>
              <a:rPr lang="de-DE" sz="1200" kern="1200" dirty="0">
                <a:solidFill>
                  <a:schemeClr val="tx1"/>
                </a:solidFill>
                <a:effectLst/>
                <a:latin typeface="+mn-lt"/>
                <a:ea typeface="+mn-ea"/>
                <a:cs typeface="+mn-cs"/>
              </a:rPr>
              <a:t> Sessions</a:t>
            </a:r>
          </a:p>
          <a:p>
            <a:pPr lvl="0"/>
            <a:r>
              <a:rPr lang="de-DE" sz="1200" kern="1200" dirty="0">
                <a:solidFill>
                  <a:schemeClr val="tx1"/>
                </a:solidFill>
                <a:effectLst/>
                <a:latin typeface="+mn-lt"/>
                <a:ea typeface="+mn-ea"/>
                <a:cs typeface="+mn-cs"/>
              </a:rPr>
              <a:t>Info, dass jeweils eine Person von ORCA.nrw mit im Raum dabei ist</a:t>
            </a:r>
          </a:p>
          <a:p>
            <a:pPr lvl="0"/>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3</a:t>
            </a:fld>
            <a:endParaRPr lang="de-DE"/>
          </a:p>
        </p:txBody>
      </p:sp>
    </p:spTree>
    <p:extLst>
      <p:ext uri="{BB962C8B-B14F-4D97-AF65-F5344CB8AC3E}">
        <p14:creationId xmlns:p14="http://schemas.microsoft.com/office/powerpoint/2010/main" val="296283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Info dazu, dass zwei Workshops in separaten Räumen stattfinden, weitere Informationen hierzu folgen.</a:t>
            </a:r>
          </a:p>
          <a:p>
            <a:pPr marL="171450" indent="-171450">
              <a:buFontTx/>
              <a:buChar char="-"/>
            </a:pPr>
            <a:r>
              <a:rPr lang="de-DE" dirty="0"/>
              <a:t>Leider nur 3 Workshops, einer fällt aus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Ausgewiesene </a:t>
            </a:r>
            <a:r>
              <a:rPr lang="de-DE" sz="1200" kern="1200" dirty="0" err="1">
                <a:solidFill>
                  <a:schemeClr val="tx1"/>
                </a:solidFill>
                <a:effectLst/>
                <a:latin typeface="+mn-lt"/>
                <a:ea typeface="+mn-ea"/>
                <a:cs typeface="+mn-cs"/>
              </a:rPr>
              <a:t>Expert:innen</a:t>
            </a:r>
            <a:r>
              <a:rPr lang="de-DE" sz="1200" kern="1200" dirty="0">
                <a:solidFill>
                  <a:schemeClr val="tx1"/>
                </a:solidFill>
                <a:effectLst/>
                <a:latin typeface="+mn-lt"/>
                <a:ea typeface="+mn-ea"/>
                <a:cs typeface="+mn-cs"/>
              </a:rPr>
              <a:t> geben Workshops rund um OER</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4</a:t>
            </a:fld>
            <a:endParaRPr lang="de-DE"/>
          </a:p>
        </p:txBody>
      </p:sp>
    </p:spTree>
    <p:extLst>
      <p:ext uri="{BB962C8B-B14F-4D97-AF65-F5344CB8AC3E}">
        <p14:creationId xmlns:p14="http://schemas.microsoft.com/office/powerpoint/2010/main" val="312603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b="1" kern="1200" dirty="0">
                <a:solidFill>
                  <a:schemeClr val="tx1"/>
                </a:solidFill>
                <a:effectLst/>
                <a:latin typeface="+mn-lt"/>
                <a:ea typeface="+mn-ea"/>
                <a:cs typeface="+mn-cs"/>
              </a:rPr>
              <a:t>Informationen zur Förderlinie</a:t>
            </a:r>
          </a:p>
          <a:p>
            <a:pPr lvl="0"/>
            <a:endParaRPr lang="de-DE" sz="1200" b="1"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ANDI – Anatomie digital interaktiv</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„Die </a:t>
            </a:r>
            <a:r>
              <a:rPr lang="de-DE" sz="1200" kern="1200" dirty="0" err="1">
                <a:solidFill>
                  <a:schemeClr val="tx1"/>
                </a:solidFill>
                <a:effectLst/>
                <a:latin typeface="+mn-lt"/>
                <a:ea typeface="+mn-ea"/>
                <a:cs typeface="+mn-cs"/>
              </a:rPr>
              <a:t>Lernapp</a:t>
            </a:r>
            <a:r>
              <a:rPr lang="de-DE" sz="1200" kern="1200" dirty="0">
                <a:solidFill>
                  <a:schemeClr val="tx1"/>
                </a:solidFill>
                <a:effectLst/>
                <a:latin typeface="+mn-lt"/>
                <a:ea typeface="+mn-ea"/>
                <a:cs typeface="+mn-cs"/>
              </a:rPr>
              <a:t> ANDI unterstützt Studierende der Medizin und Gesundheitsberufe, anatomisches Wissen praxisnah und interaktiv mit klinischen Kompetenzen zu verknüpfen.“</a:t>
            </a:r>
          </a:p>
          <a:p>
            <a:pPr lvl="1"/>
            <a:r>
              <a:rPr lang="de-DE" sz="1200" kern="1200" dirty="0">
                <a:solidFill>
                  <a:schemeClr val="tx1"/>
                </a:solidFill>
                <a:effectLst/>
                <a:latin typeface="+mn-lt"/>
                <a:ea typeface="+mn-ea"/>
                <a:cs typeface="+mn-cs"/>
              </a:rPr>
              <a:t>Vorstellung </a:t>
            </a:r>
            <a:r>
              <a:rPr lang="de-DE" sz="1200" kern="1200" dirty="0" err="1">
                <a:solidFill>
                  <a:schemeClr val="tx1"/>
                </a:solidFill>
                <a:effectLst/>
                <a:latin typeface="+mn-lt"/>
                <a:ea typeface="+mn-ea"/>
                <a:cs typeface="+mn-cs"/>
              </a:rPr>
              <a:t>Kolidi</a:t>
            </a:r>
            <a:r>
              <a:rPr lang="de-DE" sz="1200" kern="1200" dirty="0">
                <a:solidFill>
                  <a:schemeClr val="tx1"/>
                </a:solidFill>
                <a:effectLst/>
                <a:latin typeface="+mn-lt"/>
                <a:ea typeface="+mn-ea"/>
                <a:cs typeface="+mn-cs"/>
              </a:rPr>
              <a:t> und </a:t>
            </a:r>
            <a:r>
              <a:rPr lang="de-DE" sz="1200" kern="1200" dirty="0" err="1">
                <a:solidFill>
                  <a:schemeClr val="tx1"/>
                </a:solidFill>
                <a:effectLst/>
                <a:latin typeface="+mn-lt"/>
                <a:ea typeface="+mn-ea"/>
                <a:cs typeface="+mn-cs"/>
              </a:rPr>
              <a:t>Ligedi</a:t>
            </a:r>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KoLidi</a:t>
            </a:r>
            <a:r>
              <a:rPr lang="de-DE" sz="1200" b="1" kern="1200" dirty="0">
                <a:solidFill>
                  <a:schemeClr val="tx1"/>
                </a:solidFill>
                <a:effectLst/>
                <a:latin typeface="+mn-lt"/>
                <a:ea typeface="+mn-ea"/>
                <a:cs typeface="+mn-cs"/>
              </a:rPr>
              <a:t> &amp; </a:t>
            </a:r>
            <a:r>
              <a:rPr lang="de-DE" sz="1200" b="1" kern="1200" dirty="0" err="1">
                <a:solidFill>
                  <a:schemeClr val="tx1"/>
                </a:solidFill>
                <a:effectLst/>
                <a:latin typeface="+mn-lt"/>
                <a:ea typeface="+mn-ea"/>
                <a:cs typeface="+mn-cs"/>
              </a:rPr>
              <a:t>LiGeDi</a:t>
            </a:r>
            <a:r>
              <a:rPr lang="de-DE" sz="1200" b="1" kern="1200" dirty="0">
                <a:solidFill>
                  <a:schemeClr val="tx1"/>
                </a:solidFill>
                <a:effectLst/>
                <a:latin typeface="+mn-lt"/>
                <a:ea typeface="+mn-ea"/>
                <a:cs typeface="+mn-cs"/>
              </a:rPr>
              <a:t> – Digitale Literaturgeschichte</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„Im Pilotprojekt </a:t>
            </a:r>
            <a:r>
              <a:rPr lang="de-DE" sz="1200" kern="1200" dirty="0" err="1">
                <a:solidFill>
                  <a:schemeClr val="tx1"/>
                </a:solidFill>
                <a:effectLst/>
                <a:latin typeface="+mn-lt"/>
                <a:ea typeface="+mn-ea"/>
                <a:cs typeface="+mn-cs"/>
              </a:rPr>
              <a:t>KoLidi</a:t>
            </a:r>
            <a:r>
              <a:rPr lang="de-DE" sz="1200" kern="1200" dirty="0">
                <a:solidFill>
                  <a:schemeClr val="tx1"/>
                </a:solidFill>
                <a:effectLst/>
                <a:latin typeface="+mn-lt"/>
                <a:ea typeface="+mn-ea"/>
                <a:cs typeface="+mn-cs"/>
              </a:rPr>
              <a:t> wurden digitale Lehrformate zur Literaturgeschichte entwickelt, die im Nachfolgeprojekt </a:t>
            </a:r>
            <a:r>
              <a:rPr lang="de-DE" sz="1200" kern="1200" dirty="0" err="1">
                <a:solidFill>
                  <a:schemeClr val="tx1"/>
                </a:solidFill>
                <a:effectLst/>
                <a:latin typeface="+mn-lt"/>
                <a:ea typeface="+mn-ea"/>
                <a:cs typeface="+mn-cs"/>
              </a:rPr>
              <a:t>LiGeDi</a:t>
            </a:r>
            <a:r>
              <a:rPr lang="de-DE" sz="1200" kern="1200" dirty="0">
                <a:solidFill>
                  <a:schemeClr val="tx1"/>
                </a:solidFill>
                <a:effectLst/>
                <a:latin typeface="+mn-lt"/>
                <a:ea typeface="+mn-ea"/>
                <a:cs typeface="+mn-cs"/>
              </a:rPr>
              <a:t> weitergeführt werden, um Studierende an drei Universitäten kollaborativ literaturhistorische Inhalte erarbeiten zu lassen.“</a:t>
            </a:r>
          </a:p>
          <a:p>
            <a:pPr lvl="1"/>
            <a:r>
              <a:rPr lang="de-DE" sz="1200" kern="1200" dirty="0">
                <a:solidFill>
                  <a:schemeClr val="tx1"/>
                </a:solidFill>
                <a:effectLst/>
                <a:latin typeface="+mn-lt"/>
                <a:ea typeface="+mn-ea"/>
                <a:cs typeface="+mn-cs"/>
              </a:rPr>
              <a:t>Vorstellung DTM</a:t>
            </a:r>
          </a:p>
          <a:p>
            <a:pPr lvl="0"/>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DTM – Digitale Technische Mechanik</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„Das Projekt DTM entwickelt modulare, interaktive und barrierefreie Lernmaterialien, um die Grundlagen-Ausbildung in der Mechanik zu verbessern.“</a:t>
            </a:r>
          </a:p>
          <a:p>
            <a:pPr lvl="0"/>
            <a:r>
              <a:rPr lang="de-DE" sz="1200" kern="1200" dirty="0">
                <a:solidFill>
                  <a:schemeClr val="tx1"/>
                </a:solidFill>
                <a:effectLst/>
                <a:latin typeface="+mn-lt"/>
                <a:ea typeface="+mn-ea"/>
                <a:cs typeface="+mn-cs"/>
              </a:rPr>
              <a:t>Info, dass man sich frei zuordnen kann. Um 10:58 Uhr erfolgt der automatische Rücktransfer der Teilnehmenden und die Räume schließen sich.</a:t>
            </a:r>
          </a:p>
          <a:p>
            <a:r>
              <a:rPr lang="de-DE" b="1" dirty="0"/>
              <a:t>SIRENE</a:t>
            </a:r>
          </a:p>
          <a:p>
            <a:endParaRPr lang="de-DE" dirty="0"/>
          </a:p>
          <a:p>
            <a:r>
              <a:rPr lang="de-DE" b="1" dirty="0"/>
              <a:t>Info</a:t>
            </a:r>
            <a:r>
              <a:rPr lang="de-DE" dirty="0"/>
              <a:t>: Projektbeschreibungen befinden sich auf der Veranstaltungswebseite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LINK Teilen </a:t>
            </a:r>
            <a:r>
              <a:rPr lang="de-DE" sz="1200" u="sng" kern="1200" dirty="0">
                <a:solidFill>
                  <a:schemeClr val="tx1"/>
                </a:solidFill>
                <a:effectLst/>
                <a:latin typeface="+mn-lt"/>
                <a:ea typeface="+mn-ea"/>
                <a:cs typeface="+mn-cs"/>
                <a:hlinkClick r:id="rId3"/>
              </a:rPr>
              <a:t>https://www.orca.nrw/vernetzung/veranstaltungen/oer-fachtag-2025/</a:t>
            </a:r>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5</a:t>
            </a:fld>
            <a:endParaRPr lang="de-DE"/>
          </a:p>
        </p:txBody>
      </p:sp>
    </p:spTree>
    <p:extLst>
      <p:ext uri="{BB962C8B-B14F-4D97-AF65-F5344CB8AC3E}">
        <p14:creationId xmlns:p14="http://schemas.microsoft.com/office/powerpoint/2010/main" val="325160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b="1" kern="1200" dirty="0" err="1">
                <a:solidFill>
                  <a:schemeClr val="tx1"/>
                </a:solidFill>
                <a:effectLst/>
                <a:latin typeface="+mn-lt"/>
                <a:ea typeface="+mn-ea"/>
                <a:cs typeface="+mn-cs"/>
              </a:rPr>
              <a:t>ViViPro</a:t>
            </a:r>
            <a:r>
              <a:rPr lang="de-DE" sz="1200" b="1" kern="1200" dirty="0">
                <a:solidFill>
                  <a:schemeClr val="tx1"/>
                </a:solidFill>
                <a:effectLst/>
                <a:latin typeface="+mn-lt"/>
                <a:ea typeface="+mn-ea"/>
                <a:cs typeface="+mn-cs"/>
              </a:rPr>
              <a:t> – Sprachbildendes Unterrichten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ViViPro</a:t>
            </a:r>
            <a:r>
              <a:rPr lang="de-DE" sz="1200" kern="1200" dirty="0">
                <a:solidFill>
                  <a:schemeClr val="tx1"/>
                </a:solidFill>
                <a:effectLst/>
                <a:latin typeface="+mn-lt"/>
                <a:ea typeface="+mn-ea"/>
                <a:cs typeface="+mn-cs"/>
              </a:rPr>
              <a:t> bietet Lehramtsstudierenden Online-Kurse mit Videovignetten, um sie praxisnah für sprachbildendes Unterrichten in Biologie, Kunst und Geschichte zu professionalisieren.“</a:t>
            </a:r>
          </a:p>
          <a:p>
            <a:pPr lvl="1"/>
            <a:r>
              <a:rPr lang="de-DE" sz="1200" kern="1200" dirty="0">
                <a:solidFill>
                  <a:schemeClr val="tx1"/>
                </a:solidFill>
                <a:effectLst/>
                <a:latin typeface="+mn-lt"/>
                <a:ea typeface="+mn-ea"/>
                <a:cs typeface="+mn-cs"/>
              </a:rPr>
              <a:t>Vorstellung Digitale </a:t>
            </a:r>
            <a:r>
              <a:rPr lang="de-DE" sz="1200" kern="1200" dirty="0" err="1">
                <a:solidFill>
                  <a:schemeClr val="tx1"/>
                </a:solidFill>
                <a:effectLst/>
                <a:latin typeface="+mn-lt"/>
                <a:ea typeface="+mn-ea"/>
                <a:cs typeface="+mn-cs"/>
              </a:rPr>
              <a:t>Klausurenwerkstatt</a:t>
            </a:r>
            <a:r>
              <a:rPr lang="de-DE" sz="1200" kern="1200" dirty="0">
                <a:solidFill>
                  <a:schemeClr val="tx1"/>
                </a:solidFill>
                <a:effectLst/>
                <a:latin typeface="+mn-lt"/>
                <a:ea typeface="+mn-ea"/>
                <a:cs typeface="+mn-cs"/>
              </a:rPr>
              <a:t> im Kollektiven Arbeitsrechts</a:t>
            </a:r>
          </a:p>
          <a:p>
            <a:pPr lvl="0"/>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Digitale </a:t>
            </a:r>
            <a:r>
              <a:rPr lang="de-DE" sz="1200" b="1" kern="1200" dirty="0" err="1">
                <a:solidFill>
                  <a:schemeClr val="tx1"/>
                </a:solidFill>
                <a:effectLst/>
                <a:latin typeface="+mn-lt"/>
                <a:ea typeface="+mn-ea"/>
                <a:cs typeface="+mn-cs"/>
              </a:rPr>
              <a:t>Klausurenwerkstatt</a:t>
            </a:r>
            <a:r>
              <a:rPr lang="de-DE" sz="1200" b="1" kern="1200" dirty="0">
                <a:solidFill>
                  <a:schemeClr val="tx1"/>
                </a:solidFill>
                <a:effectLst/>
                <a:latin typeface="+mn-lt"/>
                <a:ea typeface="+mn-ea"/>
                <a:cs typeface="+mn-cs"/>
              </a:rPr>
              <a:t> im Kollektiven Arbeitsrecht</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„Die Digitale </a:t>
            </a:r>
            <a:r>
              <a:rPr lang="de-DE" sz="1200" kern="1200" dirty="0" err="1">
                <a:solidFill>
                  <a:schemeClr val="tx1"/>
                </a:solidFill>
                <a:effectLst/>
                <a:latin typeface="+mn-lt"/>
                <a:ea typeface="+mn-ea"/>
                <a:cs typeface="+mn-cs"/>
              </a:rPr>
              <a:t>Klausurenwerkstatt</a:t>
            </a:r>
            <a:r>
              <a:rPr lang="de-DE" sz="1200" kern="1200" dirty="0">
                <a:solidFill>
                  <a:schemeClr val="tx1"/>
                </a:solidFill>
                <a:effectLst/>
                <a:latin typeface="+mn-lt"/>
                <a:ea typeface="+mn-ea"/>
                <a:cs typeface="+mn-cs"/>
              </a:rPr>
              <a:t> ergänzt juristische Vorlesungen durch praxisnahe OER-Materialien mit Klausurfällen, Videos und Selbstlerntests für autonomes Lernen.“</a:t>
            </a:r>
          </a:p>
          <a:p>
            <a:pPr lvl="1"/>
            <a:r>
              <a:rPr lang="de-DE" sz="1200" kern="1200" dirty="0">
                <a:solidFill>
                  <a:schemeClr val="tx1"/>
                </a:solidFill>
                <a:effectLst/>
                <a:latin typeface="+mn-lt"/>
                <a:ea typeface="+mn-ea"/>
                <a:cs typeface="+mn-cs"/>
              </a:rPr>
              <a:t>Vorstellung </a:t>
            </a:r>
            <a:r>
              <a:rPr lang="de-DE" sz="1200" kern="1200" dirty="0" err="1">
                <a:solidFill>
                  <a:schemeClr val="tx1"/>
                </a:solidFill>
                <a:effectLst/>
                <a:latin typeface="+mn-lt"/>
                <a:ea typeface="+mn-ea"/>
                <a:cs typeface="+mn-cs"/>
              </a:rPr>
              <a:t>DiAM:INT</a:t>
            </a:r>
            <a:endParaRPr lang="de-DE" sz="1200" kern="1200" dirty="0">
              <a:solidFill>
                <a:schemeClr val="tx1"/>
              </a:solidFill>
              <a:effectLst/>
              <a:latin typeface="+mn-lt"/>
              <a:ea typeface="+mn-ea"/>
              <a:cs typeface="+mn-cs"/>
            </a:endParaRPr>
          </a:p>
          <a:p>
            <a:pPr lvl="0"/>
            <a:r>
              <a:rPr lang="de-DE" sz="1200" b="1" kern="1200" dirty="0" err="1">
                <a:solidFill>
                  <a:schemeClr val="tx1"/>
                </a:solidFill>
                <a:effectLst/>
                <a:latin typeface="+mn-lt"/>
                <a:ea typeface="+mn-ea"/>
                <a:cs typeface="+mn-cs"/>
              </a:rPr>
              <a:t>diAM:INT</a:t>
            </a:r>
            <a:r>
              <a:rPr lang="de-DE" sz="1200" b="1" kern="1200" dirty="0">
                <a:solidFill>
                  <a:schemeClr val="tx1"/>
                </a:solidFill>
                <a:effectLst/>
                <a:latin typeface="+mn-lt"/>
                <a:ea typeface="+mn-ea"/>
                <a:cs typeface="+mn-cs"/>
              </a:rPr>
              <a:t> – Mathematik für MINT-Studiengänge</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diAM:INT</a:t>
            </a:r>
            <a:r>
              <a:rPr lang="de-DE" sz="1200" kern="1200" dirty="0">
                <a:solidFill>
                  <a:schemeClr val="tx1"/>
                </a:solidFill>
                <a:effectLst/>
                <a:latin typeface="+mn-lt"/>
                <a:ea typeface="+mn-ea"/>
                <a:cs typeface="+mn-cs"/>
              </a:rPr>
              <a:t> stellt anwendungsorientierte Online-Übungen und Python-Aufgaben bereit, um mathematische Grundlagen handlungsorientiert und </a:t>
            </a:r>
            <a:r>
              <a:rPr lang="de-DE" sz="1200" kern="1200" dirty="0" err="1">
                <a:solidFill>
                  <a:schemeClr val="tx1"/>
                </a:solidFill>
                <a:effectLst/>
                <a:latin typeface="+mn-lt"/>
                <a:ea typeface="+mn-ea"/>
                <a:cs typeface="+mn-cs"/>
              </a:rPr>
              <a:t>studiengangsübergreifend</a:t>
            </a:r>
            <a:r>
              <a:rPr lang="de-DE" sz="1200" kern="1200" dirty="0">
                <a:solidFill>
                  <a:schemeClr val="tx1"/>
                </a:solidFill>
                <a:effectLst/>
                <a:latin typeface="+mn-lt"/>
                <a:ea typeface="+mn-ea"/>
                <a:cs typeface="+mn-cs"/>
              </a:rPr>
              <a:t> zu vermitteln.“</a:t>
            </a:r>
          </a:p>
          <a:p>
            <a:pPr lvl="0"/>
            <a:r>
              <a:rPr lang="de-DE" sz="1200" kern="1200" dirty="0">
                <a:solidFill>
                  <a:schemeClr val="tx1"/>
                </a:solidFill>
                <a:effectLst/>
                <a:latin typeface="+mn-lt"/>
                <a:ea typeface="+mn-ea"/>
                <a:cs typeface="+mn-cs"/>
              </a:rPr>
              <a:t>Info, dass man sich frei zuordnen kann. Um 12:03 Uhr erfolgt der automatische Rücktransfer der Teilnehmenden und die Räume schließen sich.</a:t>
            </a: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6</a:t>
            </a:fld>
            <a:endParaRPr lang="de-DE"/>
          </a:p>
        </p:txBody>
      </p:sp>
    </p:spTree>
    <p:extLst>
      <p:ext uri="{BB962C8B-B14F-4D97-AF65-F5344CB8AC3E}">
        <p14:creationId xmlns:p14="http://schemas.microsoft.com/office/powerpoint/2010/main" val="403890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Leider fällt ein Workshop aus, wir machen aber gerne auf Alternativen zum Thema aufmerksam</a:t>
            </a:r>
          </a:p>
          <a:p>
            <a:endParaRPr lang="de-DE" dirty="0"/>
          </a:p>
          <a:p>
            <a:pPr lvl="0"/>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Workshop Einführung in OER</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„Der Workshop ‚Einführung in die Welt der OER‘ vermittelt Grundlagen zu offenen Bildungsmaterialien, ihrer Nutzung und zeigt praxisnah, wie man sie findet und einsetzt.“</a:t>
            </a:r>
          </a:p>
          <a:p>
            <a:pPr lvl="0"/>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Workshop Qualitätssicherung von OER</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„Der Workshop ‚Qualitätssicherung von OER‘ stellt Checklisten vor, mit denen die Qualität digitaler Materialien eingeschätzt und eigene OER geprüft werden können.“</a:t>
            </a:r>
          </a:p>
          <a:p>
            <a:pPr lvl="0"/>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Workshop OER abseits des Urheberrechts</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„Der Workshop ‚OER abseits des Urheberrechts‘ behandelt rechtliche Aspekte wie Markenrecht, Datenschutz und KI und zeigt praxisnah, wie OER rechtssicher genutzt werden können.“</a:t>
            </a:r>
          </a:p>
          <a:p>
            <a:endParaRPr lang="de-DE" dirty="0"/>
          </a:p>
          <a:p>
            <a:endParaRPr lang="de-DE" dirty="0"/>
          </a:p>
          <a:p>
            <a:pPr lvl="0"/>
            <a:r>
              <a:rPr lang="de-DE" sz="1200" kern="1200" dirty="0">
                <a:solidFill>
                  <a:schemeClr val="tx1"/>
                </a:solidFill>
                <a:effectLst/>
                <a:latin typeface="+mn-lt"/>
                <a:ea typeface="+mn-ea"/>
                <a:cs typeface="+mn-cs"/>
              </a:rPr>
              <a:t>Info dazu, dass zwei Workshops in separaten Räumen stattfinden, weitere Informationen hierzu folgen.</a:t>
            </a:r>
          </a:p>
          <a:p>
            <a:pPr lvl="0"/>
            <a:r>
              <a:rPr lang="de-DE" sz="1200" kern="1200" dirty="0">
                <a:solidFill>
                  <a:schemeClr val="tx1"/>
                </a:solidFill>
                <a:effectLst/>
                <a:latin typeface="+mn-lt"/>
                <a:ea typeface="+mn-ea"/>
                <a:cs typeface="+mn-cs"/>
              </a:rPr>
              <a:t>Ausgewiesene </a:t>
            </a:r>
            <a:r>
              <a:rPr lang="de-DE" sz="1200" kern="1200" dirty="0" err="1">
                <a:solidFill>
                  <a:schemeClr val="tx1"/>
                </a:solidFill>
                <a:effectLst/>
                <a:latin typeface="+mn-lt"/>
                <a:ea typeface="+mn-ea"/>
                <a:cs typeface="+mn-cs"/>
              </a:rPr>
              <a:t>Expert:innen</a:t>
            </a:r>
            <a:r>
              <a:rPr lang="de-DE" sz="1200" kern="1200" dirty="0">
                <a:solidFill>
                  <a:schemeClr val="tx1"/>
                </a:solidFill>
                <a:effectLst/>
                <a:latin typeface="+mn-lt"/>
                <a:ea typeface="+mn-ea"/>
                <a:cs typeface="+mn-cs"/>
              </a:rPr>
              <a:t> geben Workshops rund um OER</a:t>
            </a:r>
          </a:p>
          <a:p>
            <a:endParaRPr lang="de-DE" dirty="0"/>
          </a:p>
        </p:txBody>
      </p:sp>
      <p:sp>
        <p:nvSpPr>
          <p:cNvPr id="4" name="Foliennummernplatzhalter 3"/>
          <p:cNvSpPr>
            <a:spLocks noGrp="1"/>
          </p:cNvSpPr>
          <p:nvPr>
            <p:ph type="sldNum" sz="quarter" idx="5"/>
          </p:nvPr>
        </p:nvSpPr>
        <p:spPr/>
        <p:txBody>
          <a:bodyPr/>
          <a:lstStyle/>
          <a:p>
            <a:fld id="{6D88C491-0D0F-48F9-A58B-29C2C553D529}" type="slidenum">
              <a:rPr lang="de-DE" smtClean="0"/>
              <a:t>7</a:t>
            </a:fld>
            <a:endParaRPr lang="de-DE"/>
          </a:p>
        </p:txBody>
      </p:sp>
    </p:spTree>
    <p:extLst>
      <p:ext uri="{BB962C8B-B14F-4D97-AF65-F5344CB8AC3E}">
        <p14:creationId xmlns:p14="http://schemas.microsoft.com/office/powerpoint/2010/main" val="303591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9604F-3365-830B-5234-1E8055B76A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F9F0334-B7C5-6083-3D42-73EF73BE7B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6DCDD1-46D3-93A7-2DF8-A7676DDF7BC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91C7304-EFA4-4499-8D56-B7A1AC9E3A4B}"/>
              </a:ext>
            </a:extLst>
          </p:cNvPr>
          <p:cNvSpPr>
            <a:spLocks noGrp="1"/>
          </p:cNvSpPr>
          <p:nvPr>
            <p:ph type="sldNum" sz="quarter" idx="5"/>
          </p:nvPr>
        </p:nvSpPr>
        <p:spPr/>
        <p:txBody>
          <a:bodyPr/>
          <a:lstStyle/>
          <a:p>
            <a:fld id="{6D88C491-0D0F-48F9-A58B-29C2C553D529}" type="slidenum">
              <a:rPr lang="de-DE" smtClean="0"/>
              <a:t>8</a:t>
            </a:fld>
            <a:endParaRPr lang="de-DE"/>
          </a:p>
        </p:txBody>
      </p:sp>
    </p:spTree>
    <p:extLst>
      <p:ext uri="{BB962C8B-B14F-4D97-AF65-F5344CB8AC3E}">
        <p14:creationId xmlns:p14="http://schemas.microsoft.com/office/powerpoint/2010/main" val="35825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Übergabe an Markus Deimann, Geschäftsführer von ORCA.nrw</a:t>
            </a:r>
          </a:p>
        </p:txBody>
      </p:sp>
      <p:sp>
        <p:nvSpPr>
          <p:cNvPr id="4" name="Foliennummernplatzhalter 3"/>
          <p:cNvSpPr>
            <a:spLocks noGrp="1"/>
          </p:cNvSpPr>
          <p:nvPr>
            <p:ph type="sldNum" sz="quarter" idx="5"/>
          </p:nvPr>
        </p:nvSpPr>
        <p:spPr/>
        <p:txBody>
          <a:bodyPr/>
          <a:lstStyle/>
          <a:p>
            <a:fld id="{6D88C491-0D0F-48F9-A58B-29C2C553D529}" type="slidenum">
              <a:rPr lang="de-DE" smtClean="0"/>
              <a:t>9</a:t>
            </a:fld>
            <a:endParaRPr lang="de-DE"/>
          </a:p>
        </p:txBody>
      </p:sp>
    </p:spTree>
    <p:extLst>
      <p:ext uri="{BB962C8B-B14F-4D97-AF65-F5344CB8AC3E}">
        <p14:creationId xmlns:p14="http://schemas.microsoft.com/office/powerpoint/2010/main" val="22590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79E3-4AC1-B784-AEA7-28A862A3EDF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3BF4A75-51F4-3B34-1AB2-8676CD6C5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2B761AF-26A7-C9C3-A2DF-E2C398D92119}"/>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5" name="Fußzeilenplatzhalter 4">
            <a:extLst>
              <a:ext uri="{FF2B5EF4-FFF2-40B4-BE49-F238E27FC236}">
                <a16:creationId xmlns:a16="http://schemas.microsoft.com/office/drawing/2014/main" id="{C479666F-886F-BD34-E96D-2761B5E1B9B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A0B35FB-9B34-11AE-91F6-E7E0A594B05D}"/>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64655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6D2F3-BE04-69DD-AA0B-296540B5D07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938C302-A2B8-4991-8703-3EF8AAD7568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9C6B02F-2603-71F2-5697-E07D985D600F}"/>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5" name="Fußzeilenplatzhalter 4">
            <a:extLst>
              <a:ext uri="{FF2B5EF4-FFF2-40B4-BE49-F238E27FC236}">
                <a16:creationId xmlns:a16="http://schemas.microsoft.com/office/drawing/2014/main" id="{AE034F09-2408-B49E-6240-E3F6306839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256863-995C-F1D1-CCE1-37D24A6B1A48}"/>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264593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49D5D24-274F-E0A5-0812-26ED32A5D0D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BFAC18F-E663-5518-51D8-3390F843BFB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52ED759-2B19-5C49-990C-31BBBE9F6C0D}"/>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5" name="Fußzeilenplatzhalter 4">
            <a:extLst>
              <a:ext uri="{FF2B5EF4-FFF2-40B4-BE49-F238E27FC236}">
                <a16:creationId xmlns:a16="http://schemas.microsoft.com/office/drawing/2014/main" id="{49E4505C-B635-53F9-3281-5B1A7189ED3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9F5F4DC-CCEF-05A4-2B2B-04928C3ADC5F}"/>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114306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AFF2B-E358-2A9D-204E-546D647CB34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28C324B-AB9C-B683-F9D2-6F7D6DAC333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FA3136B-9B46-7575-A667-0DAC7A26C0F0}"/>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5" name="Fußzeilenplatzhalter 4">
            <a:extLst>
              <a:ext uri="{FF2B5EF4-FFF2-40B4-BE49-F238E27FC236}">
                <a16:creationId xmlns:a16="http://schemas.microsoft.com/office/drawing/2014/main" id="{A1C138E7-554C-980A-8648-EEEC191F52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06CC2CE-12AA-A2F2-03F3-C217F373DEED}"/>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8084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E3BA4-19A3-6A6A-DC70-8C52D08EE35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87D674A-D112-3C91-4036-DE5F4F208C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C03363D-E3AA-DF57-9764-FE8A6E80665A}"/>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5" name="Fußzeilenplatzhalter 4">
            <a:extLst>
              <a:ext uri="{FF2B5EF4-FFF2-40B4-BE49-F238E27FC236}">
                <a16:creationId xmlns:a16="http://schemas.microsoft.com/office/drawing/2014/main" id="{01977586-8B33-616F-D02F-F691E83710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DDB4DEF-2EDD-E184-875C-061877C643FD}"/>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355703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3FAEE-3AB4-19DA-5E26-8D133FA7D35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734FE46-8206-D7AD-5A6B-927AE7F7E71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179E53A-B5B8-53A5-F75A-B453075E933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DE27547-01DF-DD39-6BED-26DDE7C039AE}"/>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6" name="Fußzeilenplatzhalter 5">
            <a:extLst>
              <a:ext uri="{FF2B5EF4-FFF2-40B4-BE49-F238E27FC236}">
                <a16:creationId xmlns:a16="http://schemas.microsoft.com/office/drawing/2014/main" id="{8AB9DC91-CF57-1ADF-5536-BB06C5520C7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5AC0A1D-20A1-1BF7-0AB3-5E033225910A}"/>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318933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00FBAE-7535-8574-9501-6B8F3168E5D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81EFE83-0E05-3E00-9AB3-68248058F2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4FF3F44-F426-D6D3-53C4-997B143264C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F0B8B82-A213-18FA-6253-406090B7F1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3259069-9A5D-A647-6A28-0260D8ED6C4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BD5E079-2643-F5C6-784B-B1D9CFB6C209}"/>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8" name="Fußzeilenplatzhalter 7">
            <a:extLst>
              <a:ext uri="{FF2B5EF4-FFF2-40B4-BE49-F238E27FC236}">
                <a16:creationId xmlns:a16="http://schemas.microsoft.com/office/drawing/2014/main" id="{7E4D4579-6EF2-77F3-A31A-CE04D2DAB7C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B1F42C4-017E-2F3D-A5AC-C0704470B047}"/>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9280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1A4B8-F27E-35D1-0844-AF689909D77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1BAFF92-F6D8-069D-13A5-25F2F0CBA3A1}"/>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4" name="Fußzeilenplatzhalter 3">
            <a:extLst>
              <a:ext uri="{FF2B5EF4-FFF2-40B4-BE49-F238E27FC236}">
                <a16:creationId xmlns:a16="http://schemas.microsoft.com/office/drawing/2014/main" id="{47209A45-9373-BCBC-6D8B-CA0D334D1A1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D9CD00C-5A15-D2F8-CAA9-D8941F1039ED}"/>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5964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3B24739-E4C7-B272-C96B-EEB72A179FDF}"/>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3" name="Fußzeilenplatzhalter 2">
            <a:extLst>
              <a:ext uri="{FF2B5EF4-FFF2-40B4-BE49-F238E27FC236}">
                <a16:creationId xmlns:a16="http://schemas.microsoft.com/office/drawing/2014/main" id="{FB254CB7-6AEB-84C0-5A7E-13A3A870D5A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2A4815E-BD22-4910-B0D3-E25938A87DE7}"/>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117058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056AA-CCED-AFFA-5F65-581082923BA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86D858A-39F2-6AFF-D5B8-301BB1DE4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A38D663-60BE-1749-3267-473780C0F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2923F6B-996A-24FF-E1F3-9FFA9284E628}"/>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6" name="Fußzeilenplatzhalter 5">
            <a:extLst>
              <a:ext uri="{FF2B5EF4-FFF2-40B4-BE49-F238E27FC236}">
                <a16:creationId xmlns:a16="http://schemas.microsoft.com/office/drawing/2014/main" id="{A9BFA43A-2CF5-5BE3-589C-3D0A5C6632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6C6C12E-6EF0-2CDD-B97C-EA46C24DCF20}"/>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120782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09A30-E38C-7770-6539-692A40F0515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A05F975-4A1F-7394-451F-17FE90272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A696B45-B904-078A-228C-19183C0B5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E3E6A8B-8B26-4713-D56D-001171CDA031}"/>
              </a:ext>
            </a:extLst>
          </p:cNvPr>
          <p:cNvSpPr>
            <a:spLocks noGrp="1"/>
          </p:cNvSpPr>
          <p:nvPr>
            <p:ph type="dt" sz="half" idx="10"/>
          </p:nvPr>
        </p:nvSpPr>
        <p:spPr/>
        <p:txBody>
          <a:bodyPr/>
          <a:lstStyle/>
          <a:p>
            <a:fld id="{9C67B70F-DCDF-40A1-A892-3C9E4589CCBB}" type="datetimeFigureOut">
              <a:rPr lang="de-DE" smtClean="0"/>
              <a:t>16.09.2025</a:t>
            </a:fld>
            <a:endParaRPr lang="de-DE"/>
          </a:p>
        </p:txBody>
      </p:sp>
      <p:sp>
        <p:nvSpPr>
          <p:cNvPr id="6" name="Fußzeilenplatzhalter 5">
            <a:extLst>
              <a:ext uri="{FF2B5EF4-FFF2-40B4-BE49-F238E27FC236}">
                <a16:creationId xmlns:a16="http://schemas.microsoft.com/office/drawing/2014/main" id="{13E5E7A1-3707-31FB-447F-E7AFEA66DBE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47745D4-F558-21E8-1A9E-9579D050E6D8}"/>
              </a:ext>
            </a:extLst>
          </p:cNvPr>
          <p:cNvSpPr>
            <a:spLocks noGrp="1"/>
          </p:cNvSpPr>
          <p:nvPr>
            <p:ph type="sldNum" sz="quarter" idx="12"/>
          </p:nvPr>
        </p:nvSpPr>
        <p:spPr/>
        <p:txBody>
          <a:bodyPr/>
          <a:lstStyle/>
          <a:p>
            <a:fld id="{895AB0D8-C9E3-49FD-A676-73F839AC6954}" type="slidenum">
              <a:rPr lang="de-DE" smtClean="0"/>
              <a:t>‹Nr.›</a:t>
            </a:fld>
            <a:endParaRPr lang="de-DE"/>
          </a:p>
        </p:txBody>
      </p:sp>
    </p:spTree>
    <p:extLst>
      <p:ext uri="{BB962C8B-B14F-4D97-AF65-F5344CB8AC3E}">
        <p14:creationId xmlns:p14="http://schemas.microsoft.com/office/powerpoint/2010/main" val="50593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5FC2631-DB52-3C97-0DD6-06228D9DC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E120E49-B7E8-0DD7-0964-237603E02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F81F64-060F-931A-F274-760362347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7B70F-DCDF-40A1-A892-3C9E4589CCBB}" type="datetimeFigureOut">
              <a:rPr lang="de-DE" smtClean="0"/>
              <a:t>16.09.2025</a:t>
            </a:fld>
            <a:endParaRPr lang="de-DE"/>
          </a:p>
        </p:txBody>
      </p:sp>
      <p:sp>
        <p:nvSpPr>
          <p:cNvPr id="5" name="Fußzeilenplatzhalter 4">
            <a:extLst>
              <a:ext uri="{FF2B5EF4-FFF2-40B4-BE49-F238E27FC236}">
                <a16:creationId xmlns:a16="http://schemas.microsoft.com/office/drawing/2014/main" id="{A77699FB-54CE-60D7-FCD1-ABB75E56AF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4A3EBABE-D268-DDE0-5193-2710AF3B2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5AB0D8-C9E3-49FD-A676-73F839AC6954}" type="slidenum">
              <a:rPr lang="de-DE" smtClean="0"/>
              <a:t>‹Nr.›</a:t>
            </a:fld>
            <a:endParaRPr lang="de-DE"/>
          </a:p>
        </p:txBody>
      </p:sp>
    </p:spTree>
    <p:extLst>
      <p:ext uri="{BB962C8B-B14F-4D97-AF65-F5344CB8AC3E}">
        <p14:creationId xmlns:p14="http://schemas.microsoft.com/office/powerpoint/2010/main" val="932245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8856C-5419-B54E-D005-DC70DE872B88}"/>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E643409E-696F-57F0-511B-192F08495F4D}"/>
              </a:ext>
            </a:extLst>
          </p:cNvPr>
          <p:cNvSpPr>
            <a:spLocks noGrp="1"/>
          </p:cNvSpPr>
          <p:nvPr>
            <p:ph type="subTitle" idx="1"/>
          </p:nvPr>
        </p:nvSpPr>
        <p:spPr/>
        <p:txBody>
          <a:bodyPr/>
          <a:lstStyle/>
          <a:p>
            <a:endParaRPr lang="de-DE"/>
          </a:p>
        </p:txBody>
      </p:sp>
      <p:sp>
        <p:nvSpPr>
          <p:cNvPr id="11" name="Rechteck 10">
            <a:extLst>
              <a:ext uri="{FF2B5EF4-FFF2-40B4-BE49-F238E27FC236}">
                <a16:creationId xmlns:a16="http://schemas.microsoft.com/office/drawing/2014/main" id="{A27A1082-19DD-B7F0-C38E-37DCB8993ADC}"/>
              </a:ext>
            </a:extLst>
          </p:cNvPr>
          <p:cNvSpPr/>
          <p:nvPr/>
        </p:nvSpPr>
        <p:spPr>
          <a:xfrm>
            <a:off x="-794" y="0"/>
            <a:ext cx="12192794" cy="5188688"/>
          </a:xfrm>
          <a:prstGeom prst="rect">
            <a:avLst/>
          </a:prstGeom>
          <a:solidFill>
            <a:srgbClr val="002B4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sp>
        <p:nvSpPr>
          <p:cNvPr id="12" name="Rechteck 11">
            <a:extLst>
              <a:ext uri="{FF2B5EF4-FFF2-40B4-BE49-F238E27FC236}">
                <a16:creationId xmlns:a16="http://schemas.microsoft.com/office/drawing/2014/main" id="{BCBE1F93-E8E4-1C1D-8B80-4CFCDD5F2F4F}"/>
              </a:ext>
            </a:extLst>
          </p:cNvPr>
          <p:cNvSpPr/>
          <p:nvPr/>
        </p:nvSpPr>
        <p:spPr>
          <a:xfrm>
            <a:off x="0" y="5006975"/>
            <a:ext cx="12192794" cy="180976"/>
          </a:xfrm>
          <a:prstGeom prst="rect">
            <a:avLst/>
          </a:prstGeom>
          <a:solidFill>
            <a:srgbClr val="A80D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6" name="Grafik 15">
            <a:extLst>
              <a:ext uri="{FF2B5EF4-FFF2-40B4-BE49-F238E27FC236}">
                <a16:creationId xmlns:a16="http://schemas.microsoft.com/office/drawing/2014/main" id="{F7B3819D-8699-3783-8A4A-7187445B58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077" y="318419"/>
            <a:ext cx="1850009" cy="607200"/>
          </a:xfrm>
          <a:prstGeom prst="rect">
            <a:avLst/>
          </a:prstGeom>
        </p:spPr>
      </p:pic>
      <p:sp>
        <p:nvSpPr>
          <p:cNvPr id="17" name="Textfeld 16">
            <a:extLst>
              <a:ext uri="{FF2B5EF4-FFF2-40B4-BE49-F238E27FC236}">
                <a16:creationId xmlns:a16="http://schemas.microsoft.com/office/drawing/2014/main" id="{5730B84A-A8A9-FB2D-2E02-68D73209DE70}"/>
              </a:ext>
            </a:extLst>
          </p:cNvPr>
          <p:cNvSpPr txBox="1"/>
          <p:nvPr/>
        </p:nvSpPr>
        <p:spPr>
          <a:xfrm>
            <a:off x="359644" y="1939409"/>
            <a:ext cx="11371306" cy="2923877"/>
          </a:xfrm>
          <a:prstGeom prst="rect">
            <a:avLst/>
          </a:prstGeom>
          <a:noFill/>
        </p:spPr>
        <p:txBody>
          <a:bodyPr wrap="square">
            <a:spAutoFit/>
          </a:bodyPr>
          <a:lstStyle/>
          <a:p>
            <a:pPr algn="ctr" defTabSz="457200"/>
            <a:r>
              <a:rPr lang="de-DE" sz="4000" dirty="0">
                <a:solidFill>
                  <a:srgbClr val="FFFFFF"/>
                </a:solidFill>
                <a:latin typeface="Calibri" panose="020F0502020204030204"/>
              </a:rPr>
              <a:t>Herzlich willkommen</a:t>
            </a:r>
          </a:p>
          <a:p>
            <a:pPr algn="ctr" defTabSz="457200"/>
            <a:r>
              <a:rPr lang="de-DE" sz="4000" dirty="0">
                <a:solidFill>
                  <a:srgbClr val="FFFFFF"/>
                </a:solidFill>
                <a:latin typeface="Calibri" panose="020F0502020204030204"/>
              </a:rPr>
              <a:t>zum OER-Fachtag von ORCA.nrw!</a:t>
            </a:r>
          </a:p>
          <a:p>
            <a:pPr algn="ctr" defTabSz="457200"/>
            <a:endParaRPr lang="de-DE" sz="4000" dirty="0">
              <a:solidFill>
                <a:srgbClr val="FFFFFF"/>
              </a:solidFill>
              <a:latin typeface="Calibri" panose="020F0502020204030204"/>
            </a:endParaRPr>
          </a:p>
          <a:p>
            <a:pPr algn="ctr" defTabSz="457200"/>
            <a:endParaRPr lang="de-DE" sz="3200" i="1" dirty="0">
              <a:solidFill>
                <a:srgbClr val="FFFFFF"/>
              </a:solidFill>
              <a:latin typeface="Calibri" panose="020F0502020204030204"/>
            </a:endParaRPr>
          </a:p>
          <a:p>
            <a:pPr algn="ctr" defTabSz="457200"/>
            <a:r>
              <a:rPr lang="de-DE" sz="3200" i="1" dirty="0">
                <a:solidFill>
                  <a:srgbClr val="FFFFFF"/>
                </a:solidFill>
                <a:latin typeface="Calibri" panose="020F0502020204030204"/>
              </a:rPr>
              <a:t>Gleich geht´s los!</a:t>
            </a:r>
          </a:p>
        </p:txBody>
      </p:sp>
      <p:pic>
        <p:nvPicPr>
          <p:cNvPr id="18" name="Grafik 17">
            <a:extLst>
              <a:ext uri="{FF2B5EF4-FFF2-40B4-BE49-F238E27FC236}">
                <a16:creationId xmlns:a16="http://schemas.microsoft.com/office/drawing/2014/main" id="{7410A861-C153-672D-57EC-661D8A53B091}"/>
              </a:ext>
            </a:extLst>
          </p:cNvPr>
          <p:cNvPicPr>
            <a:picLocks noChangeAspect="1"/>
          </p:cNvPicPr>
          <p:nvPr/>
        </p:nvPicPr>
        <p:blipFill>
          <a:blip r:embed="rId5"/>
          <a:stretch>
            <a:fillRect/>
          </a:stretch>
        </p:blipFill>
        <p:spPr>
          <a:xfrm>
            <a:off x="9406674" y="5875249"/>
            <a:ext cx="2151914" cy="441269"/>
          </a:xfrm>
          <a:prstGeom prst="rect">
            <a:avLst/>
          </a:prstGeom>
        </p:spPr>
      </p:pic>
      <p:pic>
        <p:nvPicPr>
          <p:cNvPr id="19" name="Grafik 18">
            <a:extLst>
              <a:ext uri="{FF2B5EF4-FFF2-40B4-BE49-F238E27FC236}">
                <a16:creationId xmlns:a16="http://schemas.microsoft.com/office/drawing/2014/main" id="{BD7E908F-87F3-4032-20E2-35DDB3FF769F}"/>
              </a:ext>
            </a:extLst>
          </p:cNvPr>
          <p:cNvPicPr>
            <a:picLocks noChangeAspect="1"/>
          </p:cNvPicPr>
          <p:nvPr/>
        </p:nvPicPr>
        <p:blipFill>
          <a:blip r:embed="rId6"/>
          <a:stretch>
            <a:fillRect/>
          </a:stretch>
        </p:blipFill>
        <p:spPr>
          <a:xfrm>
            <a:off x="7544567" y="5661301"/>
            <a:ext cx="1252807" cy="688865"/>
          </a:xfrm>
          <a:prstGeom prst="rect">
            <a:avLst/>
          </a:prstGeom>
        </p:spPr>
      </p:pic>
      <p:sp>
        <p:nvSpPr>
          <p:cNvPr id="20" name="Textfeld 19">
            <a:extLst>
              <a:ext uri="{FF2B5EF4-FFF2-40B4-BE49-F238E27FC236}">
                <a16:creationId xmlns:a16="http://schemas.microsoft.com/office/drawing/2014/main" id="{A02E1A0F-1C61-5072-D3F1-99DE915CA680}"/>
              </a:ext>
            </a:extLst>
          </p:cNvPr>
          <p:cNvSpPr txBox="1"/>
          <p:nvPr/>
        </p:nvSpPr>
        <p:spPr>
          <a:xfrm>
            <a:off x="9401175" y="5638966"/>
            <a:ext cx="1635125" cy="92333"/>
          </a:xfrm>
          <a:prstGeom prst="rect">
            <a:avLst/>
          </a:prstGeom>
          <a:noFill/>
        </p:spPr>
        <p:txBody>
          <a:bodyPr wrap="square" lIns="0" tIns="0" rIns="0" bIns="0" rtlCol="0">
            <a:spAutoFit/>
          </a:bodyPr>
          <a:lstStyle/>
          <a:p>
            <a:r>
              <a:rPr lang="de-DE" sz="600" b="0" i="0" dirty="0">
                <a:latin typeface="Segoe UI" panose="020B0502040204020203" pitchFamily="34" charset="0"/>
                <a:ea typeface="Segoe UI" panose="020B0502040204020203" pitchFamily="34" charset="0"/>
                <a:cs typeface="Segoe UI" panose="020B0502040204020203" pitchFamily="34" charset="0"/>
              </a:rPr>
              <a:t>Gefördert durch:</a:t>
            </a:r>
          </a:p>
        </p:txBody>
      </p:sp>
    </p:spTree>
    <p:extLst>
      <p:ext uri="{BB962C8B-B14F-4D97-AF65-F5344CB8AC3E}">
        <p14:creationId xmlns:p14="http://schemas.microsoft.com/office/powerpoint/2010/main" val="194759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F88CF-FF54-D2A0-07A5-F938965778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48DF8D-B971-932E-5319-EF19C06A21D6}"/>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Teaser: Veranstaltungen</a:t>
            </a:r>
          </a:p>
        </p:txBody>
      </p:sp>
      <p:pic>
        <p:nvPicPr>
          <p:cNvPr id="12" name="Grafik 11">
            <a:extLst>
              <a:ext uri="{FF2B5EF4-FFF2-40B4-BE49-F238E27FC236}">
                <a16:creationId xmlns:a16="http://schemas.microsoft.com/office/drawing/2014/main" id="{F25ACCD8-DE18-7FAD-3335-CB548C68B9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pic>
        <p:nvPicPr>
          <p:cNvPr id="4" name="Grafik 3">
            <a:extLst>
              <a:ext uri="{FF2B5EF4-FFF2-40B4-BE49-F238E27FC236}">
                <a16:creationId xmlns:a16="http://schemas.microsoft.com/office/drawing/2014/main" id="{6A384436-B323-6BAC-2B6F-07180138C9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16" y="1917915"/>
            <a:ext cx="1854575" cy="2630748"/>
          </a:xfrm>
          <a:prstGeom prst="rect">
            <a:avLst/>
          </a:prstGeom>
          <a:ln>
            <a:solidFill>
              <a:schemeClr val="tx1"/>
            </a:solidFill>
          </a:ln>
        </p:spPr>
      </p:pic>
      <p:pic>
        <p:nvPicPr>
          <p:cNvPr id="6" name="Grafik 5">
            <a:extLst>
              <a:ext uri="{FF2B5EF4-FFF2-40B4-BE49-F238E27FC236}">
                <a16:creationId xmlns:a16="http://schemas.microsoft.com/office/drawing/2014/main" id="{882E3AC7-86ED-6DD3-9B79-260312DCAC63}"/>
              </a:ext>
            </a:extLst>
          </p:cNvPr>
          <p:cNvPicPr>
            <a:picLocks noChangeAspect="1"/>
          </p:cNvPicPr>
          <p:nvPr/>
        </p:nvPicPr>
        <p:blipFill>
          <a:blip r:embed="rId6"/>
          <a:stretch>
            <a:fillRect/>
          </a:stretch>
        </p:blipFill>
        <p:spPr>
          <a:xfrm>
            <a:off x="6453549" y="1917915"/>
            <a:ext cx="5368178" cy="2630748"/>
          </a:xfrm>
          <a:prstGeom prst="rect">
            <a:avLst/>
          </a:prstGeom>
          <a:ln>
            <a:solidFill>
              <a:schemeClr val="tx1"/>
            </a:solidFill>
          </a:ln>
        </p:spPr>
      </p:pic>
      <p:pic>
        <p:nvPicPr>
          <p:cNvPr id="8" name="Grafik 7">
            <a:extLst>
              <a:ext uri="{FF2B5EF4-FFF2-40B4-BE49-F238E27FC236}">
                <a16:creationId xmlns:a16="http://schemas.microsoft.com/office/drawing/2014/main" id="{242F1DA2-B29D-E2CA-34BB-72EF600D0822}"/>
              </a:ext>
            </a:extLst>
          </p:cNvPr>
          <p:cNvPicPr>
            <a:picLocks noChangeAspect="1"/>
          </p:cNvPicPr>
          <p:nvPr/>
        </p:nvPicPr>
        <p:blipFill>
          <a:blip r:embed="rId7"/>
          <a:stretch>
            <a:fillRect/>
          </a:stretch>
        </p:blipFill>
        <p:spPr>
          <a:xfrm>
            <a:off x="2653820" y="1917916"/>
            <a:ext cx="3609900" cy="2630748"/>
          </a:xfrm>
          <a:prstGeom prst="rect">
            <a:avLst/>
          </a:prstGeom>
          <a:ln>
            <a:solidFill>
              <a:schemeClr val="tx1"/>
            </a:solidFill>
          </a:ln>
        </p:spPr>
      </p:pic>
      <p:sp>
        <p:nvSpPr>
          <p:cNvPr id="9" name="Textfeld 8">
            <a:extLst>
              <a:ext uri="{FF2B5EF4-FFF2-40B4-BE49-F238E27FC236}">
                <a16:creationId xmlns:a16="http://schemas.microsoft.com/office/drawing/2014/main" id="{DE639B0F-D32B-69F4-A7B6-9C99A6B095A6}"/>
              </a:ext>
            </a:extLst>
          </p:cNvPr>
          <p:cNvSpPr txBox="1"/>
          <p:nvPr/>
        </p:nvSpPr>
        <p:spPr>
          <a:xfrm>
            <a:off x="482863" y="4747382"/>
            <a:ext cx="9496586" cy="1477328"/>
          </a:xfrm>
          <a:prstGeom prst="rect">
            <a:avLst/>
          </a:prstGeom>
          <a:noFill/>
        </p:spPr>
        <p:txBody>
          <a:bodyPr wrap="square" rtlCol="0">
            <a:spAutoFit/>
          </a:bodyPr>
          <a:lstStyle/>
          <a:p>
            <a:pPr marL="285750" indent="-285750">
              <a:buFontTx/>
              <a:buChar char="-"/>
            </a:pPr>
            <a:r>
              <a:rPr lang="de-DE" dirty="0"/>
              <a:t>01.10.2025: </a:t>
            </a:r>
            <a:r>
              <a:rPr lang="de-DE" dirty="0" err="1"/>
              <a:t>ORCAthon</a:t>
            </a:r>
            <a:r>
              <a:rPr lang="de-DE" dirty="0"/>
              <a:t>: Materialwerkstatt für die Lehrkräftebildung</a:t>
            </a:r>
          </a:p>
          <a:p>
            <a:pPr marL="285750" indent="-285750">
              <a:buFontTx/>
              <a:buChar char="-"/>
            </a:pPr>
            <a:r>
              <a:rPr lang="de-DE" dirty="0"/>
              <a:t>11.2025: Open Science </a:t>
            </a:r>
            <a:r>
              <a:rPr lang="de-DE" dirty="0" err="1"/>
              <a:t>Month</a:t>
            </a:r>
            <a:r>
              <a:rPr lang="de-DE" dirty="0"/>
              <a:t> der RUB, u.a. mit Sessions zu OER und OEP</a:t>
            </a:r>
          </a:p>
          <a:p>
            <a:pPr marL="285750" indent="-285750">
              <a:buFontTx/>
              <a:buChar char="-"/>
            </a:pPr>
            <a:r>
              <a:rPr lang="de-DE" dirty="0"/>
              <a:t>26.11.2025: ORCA.nrw-Tagung , u.a. mit Schwerpunkt „Future Skills“</a:t>
            </a:r>
          </a:p>
          <a:p>
            <a:pPr marL="285750" indent="-285750">
              <a:buFontTx/>
              <a:buChar char="-"/>
            </a:pPr>
            <a:endParaRPr lang="de-DE" dirty="0"/>
          </a:p>
          <a:p>
            <a:pPr marL="285750" indent="-285750">
              <a:buFontTx/>
              <a:buChar char="-"/>
            </a:pPr>
            <a:r>
              <a:rPr lang="de-DE" dirty="0"/>
              <a:t>Fortlaufend: Projektvorstellungen bei „Lehre verbindet NRW“</a:t>
            </a:r>
          </a:p>
        </p:txBody>
      </p:sp>
      <p:pic>
        <p:nvPicPr>
          <p:cNvPr id="5" name="Grafik 4">
            <a:extLst>
              <a:ext uri="{FF2B5EF4-FFF2-40B4-BE49-F238E27FC236}">
                <a16:creationId xmlns:a16="http://schemas.microsoft.com/office/drawing/2014/main" id="{FF4288F4-FD15-66E6-3E3D-6F08D8A174BE}"/>
              </a:ext>
            </a:extLst>
          </p:cNvPr>
          <p:cNvPicPr>
            <a:picLocks noChangeAspect="1"/>
          </p:cNvPicPr>
          <p:nvPr/>
        </p:nvPicPr>
        <p:blipFill>
          <a:blip r:embed="rId8"/>
          <a:stretch>
            <a:fillRect/>
          </a:stretch>
        </p:blipFill>
        <p:spPr>
          <a:xfrm>
            <a:off x="8230870" y="4747382"/>
            <a:ext cx="3590857" cy="1309872"/>
          </a:xfrm>
          <a:prstGeom prst="rect">
            <a:avLst/>
          </a:prstGeom>
          <a:ln>
            <a:solidFill>
              <a:schemeClr val="tx1"/>
            </a:solidFill>
          </a:ln>
        </p:spPr>
      </p:pic>
    </p:spTree>
    <p:extLst>
      <p:ext uri="{BB962C8B-B14F-4D97-AF65-F5344CB8AC3E}">
        <p14:creationId xmlns:p14="http://schemas.microsoft.com/office/powerpoint/2010/main" val="330147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5E1CC-8B10-D2C0-8FBC-A69158731D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68E705-BDE7-B987-DCDC-DBDF7044261C}"/>
              </a:ext>
            </a:extLst>
          </p:cNvPr>
          <p:cNvSpPr>
            <a:spLocks noGrp="1"/>
          </p:cNvSpPr>
          <p:nvPr>
            <p:ph type="title"/>
          </p:nvPr>
        </p:nvSpPr>
        <p:spPr>
          <a:xfrm>
            <a:off x="615950" y="815057"/>
            <a:ext cx="10960100" cy="1010568"/>
          </a:xfrm>
        </p:spPr>
        <p:txBody>
          <a:bodyPr/>
          <a:lstStyle/>
          <a:p>
            <a:pPr lvl="0">
              <a:defRPr/>
            </a:pPr>
            <a:r>
              <a:rPr lang="de-DE" b="1" dirty="0" err="1">
                <a:solidFill>
                  <a:srgbClr val="000000"/>
                </a:solidFill>
                <a:latin typeface="Segoe UI" panose="020B0502040204020203" pitchFamily="34" charset="0"/>
                <a:cs typeface="Segoe UI" panose="020B0502040204020203" pitchFamily="34" charset="0"/>
              </a:rPr>
              <a:t>Mentimeter</a:t>
            </a:r>
            <a:r>
              <a:rPr lang="de-DE" b="1" dirty="0">
                <a:solidFill>
                  <a:srgbClr val="000000"/>
                </a:solidFill>
                <a:latin typeface="Segoe UI" panose="020B0502040204020203" pitchFamily="34" charset="0"/>
                <a:cs typeface="Segoe UI" panose="020B0502040204020203" pitchFamily="34" charset="0"/>
              </a:rPr>
              <a:t>-Abfrage</a:t>
            </a:r>
          </a:p>
        </p:txBody>
      </p:sp>
      <p:pic>
        <p:nvPicPr>
          <p:cNvPr id="12" name="Grafik 11">
            <a:extLst>
              <a:ext uri="{FF2B5EF4-FFF2-40B4-BE49-F238E27FC236}">
                <a16:creationId xmlns:a16="http://schemas.microsoft.com/office/drawing/2014/main" id="{37CB02E9-9229-CA52-2A8E-42F4068A309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79196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1D931-5408-D39C-97D0-3C1AEB3BB5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96C320-5C7D-3163-5CE8-2A91DA0BC373}"/>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Ggf. kleine Pause</a:t>
            </a:r>
          </a:p>
        </p:txBody>
      </p:sp>
      <p:pic>
        <p:nvPicPr>
          <p:cNvPr id="12" name="Grafik 11">
            <a:extLst>
              <a:ext uri="{FF2B5EF4-FFF2-40B4-BE49-F238E27FC236}">
                <a16:creationId xmlns:a16="http://schemas.microsoft.com/office/drawing/2014/main" id="{7BA09915-DB09-A672-5987-F405BD70520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43901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1C5E3-D154-26F3-D73B-EC4208E98D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4B1256-63EC-3BC0-2A65-79F0C5EE07A3}"/>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Kurzimpuls</a:t>
            </a:r>
          </a:p>
        </p:txBody>
      </p:sp>
      <p:pic>
        <p:nvPicPr>
          <p:cNvPr id="12" name="Grafik 11">
            <a:extLst>
              <a:ext uri="{FF2B5EF4-FFF2-40B4-BE49-F238E27FC236}">
                <a16:creationId xmlns:a16="http://schemas.microsoft.com/office/drawing/2014/main" id="{BE04F064-754B-B2DD-209E-AF5DE0767C9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140391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BA9F9-95C0-DDE0-9C94-BC24BB0888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D0FA49-D6CC-04F1-EAE1-F2A05A0103F6}"/>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Kurzimpuls</a:t>
            </a:r>
          </a:p>
        </p:txBody>
      </p:sp>
      <p:pic>
        <p:nvPicPr>
          <p:cNvPr id="12" name="Grafik 11">
            <a:extLst>
              <a:ext uri="{FF2B5EF4-FFF2-40B4-BE49-F238E27FC236}">
                <a16:creationId xmlns:a16="http://schemas.microsoft.com/office/drawing/2014/main" id="{53700FC2-FC44-99E2-878E-27A6E259638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863" y="303673"/>
            <a:ext cx="1782030" cy="315452"/>
          </a:xfrm>
          <a:prstGeom prst="rect">
            <a:avLst/>
          </a:prstGeom>
        </p:spPr>
      </p:pic>
      <p:sp>
        <p:nvSpPr>
          <p:cNvPr id="7" name="Textfeld 6">
            <a:extLst>
              <a:ext uri="{FF2B5EF4-FFF2-40B4-BE49-F238E27FC236}">
                <a16:creationId xmlns:a16="http://schemas.microsoft.com/office/drawing/2014/main" id="{E9185461-3A3E-99A2-00B4-205769B1798E}"/>
              </a:ext>
            </a:extLst>
          </p:cNvPr>
          <p:cNvSpPr txBox="1"/>
          <p:nvPr/>
        </p:nvSpPr>
        <p:spPr>
          <a:xfrm>
            <a:off x="816428" y="2346850"/>
            <a:ext cx="10613571" cy="1384995"/>
          </a:xfrm>
          <a:prstGeom prst="rect">
            <a:avLst/>
          </a:prstGeom>
          <a:noFill/>
        </p:spPr>
        <p:txBody>
          <a:bodyPr wrap="square">
            <a:spAutoFit/>
          </a:bodyPr>
          <a:lstStyle/>
          <a:p>
            <a:pPr algn="ctr"/>
            <a:r>
              <a:rPr lang="de-DE" sz="2800" dirty="0">
                <a:latin typeface="Segoe UI" panose="020B0502040204020203" pitchFamily="34" charset="0"/>
                <a:cs typeface="Segoe UI" panose="020B0502040204020203" pitchFamily="34" charset="0"/>
              </a:rPr>
              <a:t>„Mit OER, Content </a:t>
            </a:r>
            <a:r>
              <a:rPr lang="de-DE" sz="2800" dirty="0" err="1">
                <a:latin typeface="Segoe UI" panose="020B0502040204020203" pitchFamily="34" charset="0"/>
                <a:cs typeface="Segoe UI" panose="020B0502040204020203" pitchFamily="34" charset="0"/>
              </a:rPr>
              <a:t>Curation</a:t>
            </a:r>
            <a:r>
              <a:rPr lang="de-DE" sz="2800" dirty="0">
                <a:latin typeface="Segoe UI" panose="020B0502040204020203" pitchFamily="34" charset="0"/>
                <a:cs typeface="Segoe UI" panose="020B0502040204020203" pitchFamily="34" charset="0"/>
              </a:rPr>
              <a:t> und KI hin zur Learning Experience </a:t>
            </a:r>
            <a:r>
              <a:rPr lang="de-DE" sz="2800" dirty="0" err="1">
                <a:latin typeface="Segoe UI" panose="020B0502040204020203" pitchFamily="34" charset="0"/>
                <a:cs typeface="Segoe UI" panose="020B0502040204020203" pitchFamily="34" charset="0"/>
              </a:rPr>
              <a:t>Platform</a:t>
            </a:r>
            <a:r>
              <a:rPr lang="de-DE" sz="2800" dirty="0">
                <a:latin typeface="Segoe UI" panose="020B0502040204020203" pitchFamily="34" charset="0"/>
                <a:cs typeface="Segoe UI" panose="020B0502040204020203" pitchFamily="34" charset="0"/>
              </a:rPr>
              <a:t>: Eine funktionale Weiterentwicklung des Learning Management Systems“</a:t>
            </a:r>
          </a:p>
        </p:txBody>
      </p:sp>
      <p:sp>
        <p:nvSpPr>
          <p:cNvPr id="9" name="Textfeld 8">
            <a:extLst>
              <a:ext uri="{FF2B5EF4-FFF2-40B4-BE49-F238E27FC236}">
                <a16:creationId xmlns:a16="http://schemas.microsoft.com/office/drawing/2014/main" id="{16C13073-D614-E48D-75E3-BD6C386B5D77}"/>
              </a:ext>
            </a:extLst>
          </p:cNvPr>
          <p:cNvSpPr txBox="1"/>
          <p:nvPr/>
        </p:nvSpPr>
        <p:spPr>
          <a:xfrm>
            <a:off x="816429" y="3991460"/>
            <a:ext cx="10613570" cy="1815882"/>
          </a:xfrm>
          <a:prstGeom prst="rect">
            <a:avLst/>
          </a:prstGeom>
          <a:noFill/>
        </p:spPr>
        <p:txBody>
          <a:bodyPr wrap="square">
            <a:spAutoFit/>
          </a:bodyPr>
          <a:lstStyle/>
          <a:p>
            <a:pPr algn="ctr"/>
            <a:r>
              <a:rPr lang="de-DE" sz="2800" i="1" dirty="0"/>
              <a:t>Theresa Sedlmeier </a:t>
            </a:r>
          </a:p>
          <a:p>
            <a:pPr algn="ctr"/>
            <a:r>
              <a:rPr lang="de-DE" sz="2800" i="1" dirty="0"/>
              <a:t>(Hochschule Offenburg,</a:t>
            </a:r>
          </a:p>
          <a:p>
            <a:pPr algn="ctr"/>
            <a:r>
              <a:rPr lang="de-DE" sz="2800" i="1" dirty="0">
                <a:latin typeface="Segoe UI" panose="020B0502040204020203" pitchFamily="34" charset="0"/>
                <a:cs typeface="Segoe UI" panose="020B0502040204020203" pitchFamily="34" charset="0"/>
              </a:rPr>
              <a:t>Mitarbeiterin im Projekt „</a:t>
            </a:r>
            <a:r>
              <a:rPr lang="de-DE" sz="2800" i="1" dirty="0" err="1">
                <a:latin typeface="Segoe UI" panose="020B0502040204020203" pitchFamily="34" charset="0"/>
                <a:cs typeface="Segoe UI" panose="020B0502040204020203" pitchFamily="34" charset="0"/>
              </a:rPr>
              <a:t>KompiLE</a:t>
            </a:r>
            <a:r>
              <a:rPr lang="de-DE" sz="2800" i="1" dirty="0">
                <a:latin typeface="Segoe UI" panose="020B0502040204020203" pitchFamily="34" charset="0"/>
                <a:cs typeface="Segoe UI" panose="020B0502040204020203" pitchFamily="34" charset="0"/>
              </a:rPr>
              <a:t> – KI-Kompetenz fördern, individualisiertes Lernen unterstützen“)</a:t>
            </a:r>
          </a:p>
        </p:txBody>
      </p:sp>
    </p:spTree>
    <p:extLst>
      <p:ext uri="{BB962C8B-B14F-4D97-AF65-F5344CB8AC3E}">
        <p14:creationId xmlns:p14="http://schemas.microsoft.com/office/powerpoint/2010/main" val="374856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DE209-F2CF-E8E1-F97B-A1CF3A1CFB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29EE8A-C48E-1B2B-4EDE-82661A3A53D5}"/>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Kurzimpuls</a:t>
            </a:r>
          </a:p>
        </p:txBody>
      </p:sp>
      <p:pic>
        <p:nvPicPr>
          <p:cNvPr id="12" name="Grafik 11">
            <a:extLst>
              <a:ext uri="{FF2B5EF4-FFF2-40B4-BE49-F238E27FC236}">
                <a16:creationId xmlns:a16="http://schemas.microsoft.com/office/drawing/2014/main" id="{FD8EEE1C-14AD-3304-8BB9-73AE56BB7B3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
        <p:nvSpPr>
          <p:cNvPr id="7" name="Textfeld 6">
            <a:extLst>
              <a:ext uri="{FF2B5EF4-FFF2-40B4-BE49-F238E27FC236}">
                <a16:creationId xmlns:a16="http://schemas.microsoft.com/office/drawing/2014/main" id="{3878956A-6DAD-379D-006E-96677747154F}"/>
              </a:ext>
            </a:extLst>
          </p:cNvPr>
          <p:cNvSpPr txBox="1"/>
          <p:nvPr/>
        </p:nvSpPr>
        <p:spPr>
          <a:xfrm>
            <a:off x="816428" y="2346850"/>
            <a:ext cx="10613571" cy="523220"/>
          </a:xfrm>
          <a:prstGeom prst="rect">
            <a:avLst/>
          </a:prstGeom>
          <a:noFill/>
        </p:spPr>
        <p:txBody>
          <a:bodyPr wrap="square">
            <a:spAutoFit/>
          </a:bodyPr>
          <a:lstStyle/>
          <a:p>
            <a:pPr algn="ctr"/>
            <a:r>
              <a:rPr lang="de-DE" sz="2800" b="1" dirty="0">
                <a:latin typeface="Segoe UI" panose="020B0502040204020203" pitchFamily="34" charset="0"/>
                <a:cs typeface="Segoe UI" panose="020B0502040204020203" pitchFamily="34" charset="0"/>
              </a:rPr>
              <a:t>- Diskussionsrunde -</a:t>
            </a:r>
          </a:p>
        </p:txBody>
      </p:sp>
      <p:sp>
        <p:nvSpPr>
          <p:cNvPr id="9" name="Textfeld 8">
            <a:extLst>
              <a:ext uri="{FF2B5EF4-FFF2-40B4-BE49-F238E27FC236}">
                <a16:creationId xmlns:a16="http://schemas.microsoft.com/office/drawing/2014/main" id="{013D61FB-9B19-ECA0-0A19-D12FFC96C99B}"/>
              </a:ext>
            </a:extLst>
          </p:cNvPr>
          <p:cNvSpPr txBox="1"/>
          <p:nvPr/>
        </p:nvSpPr>
        <p:spPr>
          <a:xfrm>
            <a:off x="816429" y="3991460"/>
            <a:ext cx="10613570" cy="523220"/>
          </a:xfrm>
          <a:prstGeom prst="rect">
            <a:avLst/>
          </a:prstGeom>
          <a:noFill/>
        </p:spPr>
        <p:txBody>
          <a:bodyPr wrap="square">
            <a:spAutoFit/>
          </a:bodyPr>
          <a:lstStyle/>
          <a:p>
            <a:pPr algn="ctr"/>
            <a:r>
              <a:rPr lang="de-DE" sz="2800" i="1" dirty="0"/>
              <a:t>Ihre Nachfragen, Kommentare, Diskussionsfragen</a:t>
            </a:r>
            <a:endParaRPr lang="de-DE" sz="2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0442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D0D4C-D806-4982-9CB9-AA02337C5D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3FEBA5-99DD-4BBD-A0E3-D1F551B5D1FF}"/>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Überleitung zu den Projektspotlights</a:t>
            </a:r>
          </a:p>
        </p:txBody>
      </p:sp>
      <p:pic>
        <p:nvPicPr>
          <p:cNvPr id="12" name="Grafik 11">
            <a:extLst>
              <a:ext uri="{FF2B5EF4-FFF2-40B4-BE49-F238E27FC236}">
                <a16:creationId xmlns:a16="http://schemas.microsoft.com/office/drawing/2014/main" id="{05622D00-A58B-EDB8-F154-2C3CC5E8775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
        <p:nvSpPr>
          <p:cNvPr id="4" name="Textfeld 3">
            <a:extLst>
              <a:ext uri="{FF2B5EF4-FFF2-40B4-BE49-F238E27FC236}">
                <a16:creationId xmlns:a16="http://schemas.microsoft.com/office/drawing/2014/main" id="{EAC81FBA-44E8-242D-32F1-300BBC234031}"/>
              </a:ext>
            </a:extLst>
          </p:cNvPr>
          <p:cNvSpPr txBox="1"/>
          <p:nvPr/>
        </p:nvSpPr>
        <p:spPr>
          <a:xfrm>
            <a:off x="348343" y="1716765"/>
            <a:ext cx="10613570" cy="523220"/>
          </a:xfrm>
          <a:prstGeom prst="rect">
            <a:avLst/>
          </a:prstGeom>
          <a:noFill/>
        </p:spPr>
        <p:txBody>
          <a:bodyPr wrap="square">
            <a:spAutoFit/>
          </a:bodyPr>
          <a:lstStyle/>
          <a:p>
            <a:pPr algn="ctr"/>
            <a:r>
              <a:rPr lang="de-DE" sz="2800" i="1" dirty="0"/>
              <a:t>3 parallele Projektspotlights</a:t>
            </a:r>
            <a:endParaRPr lang="de-DE" sz="2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949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4066C-966C-0560-E28D-FA2A2A334E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05DC62-8E59-2A45-2DCF-EFF3DAD25651}"/>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Überleitung zu den Projektspotlights</a:t>
            </a:r>
          </a:p>
        </p:txBody>
      </p:sp>
      <p:pic>
        <p:nvPicPr>
          <p:cNvPr id="12" name="Grafik 11">
            <a:extLst>
              <a:ext uri="{FF2B5EF4-FFF2-40B4-BE49-F238E27FC236}">
                <a16:creationId xmlns:a16="http://schemas.microsoft.com/office/drawing/2014/main" id="{EC2BE47F-BF6F-EF3B-21E1-D811230226D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graphicFrame>
        <p:nvGraphicFramePr>
          <p:cNvPr id="3" name="Tabelle 2">
            <a:extLst>
              <a:ext uri="{FF2B5EF4-FFF2-40B4-BE49-F238E27FC236}">
                <a16:creationId xmlns:a16="http://schemas.microsoft.com/office/drawing/2014/main" id="{08CA1EBA-161D-188B-624E-ED23003ECE4F}"/>
              </a:ext>
            </a:extLst>
          </p:cNvPr>
          <p:cNvGraphicFramePr>
            <a:graphicFrameLocks noGrp="1"/>
          </p:cNvGraphicFramePr>
          <p:nvPr>
            <p:extLst>
              <p:ext uri="{D42A27DB-BD31-4B8C-83A1-F6EECF244321}">
                <p14:modId xmlns:p14="http://schemas.microsoft.com/office/powerpoint/2010/main" val="4026769617"/>
              </p:ext>
            </p:extLst>
          </p:nvPr>
        </p:nvGraphicFramePr>
        <p:xfrm>
          <a:off x="304800" y="2261757"/>
          <a:ext cx="11582400" cy="4480560"/>
        </p:xfrm>
        <a:graphic>
          <a:graphicData uri="http://schemas.openxmlformats.org/drawingml/2006/table">
            <a:tbl>
              <a:tblPr firstRow="1" bandRow="1"/>
              <a:tblGrid>
                <a:gridCol w="3860800">
                  <a:extLst>
                    <a:ext uri="{9D8B030D-6E8A-4147-A177-3AD203B41FA5}">
                      <a16:colId xmlns:a16="http://schemas.microsoft.com/office/drawing/2014/main" val="678225036"/>
                    </a:ext>
                  </a:extLst>
                </a:gridCol>
                <a:gridCol w="3860800">
                  <a:extLst>
                    <a:ext uri="{9D8B030D-6E8A-4147-A177-3AD203B41FA5}">
                      <a16:colId xmlns:a16="http://schemas.microsoft.com/office/drawing/2014/main" val="3970536631"/>
                    </a:ext>
                  </a:extLst>
                </a:gridCol>
                <a:gridCol w="3860800">
                  <a:extLst>
                    <a:ext uri="{9D8B030D-6E8A-4147-A177-3AD203B41FA5}">
                      <a16:colId xmlns:a16="http://schemas.microsoft.com/office/drawing/2014/main" val="2877340962"/>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t>Break Out Session 1</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0" dirty="0"/>
                        <a:t>Break Out Session 2</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dirty="0"/>
                        <a:t>Break Out Session 3</a:t>
                      </a:r>
                    </a:p>
                  </a:txBody>
                  <a:tcPr>
                    <a:lnL w="12700" cmpd="sng">
                      <a:solidFill>
                        <a:srgbClr val="BED3DC"/>
                      </a:solidFill>
                    </a:lnL>
                    <a:lnR w="12700" cmpd="sng">
                      <a:solidFill>
                        <a:srgbClr val="BED3DC"/>
                      </a:solidFill>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1" dirty="0"/>
                        <a:t>Medizin</a:t>
                      </a:r>
                      <a:r>
                        <a:rPr lang="de-DE" sz="2000" b="1" dirty="0"/>
                        <a:t> </a:t>
                      </a:r>
                      <a:r>
                        <a:rPr lang="de-DE" sz="2000" b="0" dirty="0"/>
                        <a:t>&amp; Gesundheitsberufe</a:t>
                      </a:r>
                      <a:endParaRPr lang="de-DE" sz="2000" b="1" dirty="0"/>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Literaturwissenschaften</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Ingenieurswissenschaften</a:t>
                      </a:r>
                    </a:p>
                  </a:txBody>
                  <a:tcPr>
                    <a:lnL w="12700" cmpd="sng">
                      <a:solidFill>
                        <a:srgbClr val="BED3DC"/>
                      </a:solidFill>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22409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Projekt: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err="1"/>
                        <a:t>AnDi</a:t>
                      </a:r>
                      <a:r>
                        <a:rPr lang="de-DE" sz="2000" b="0" dirty="0"/>
                        <a:t>: Anatomie Digital </a:t>
                      </a:r>
                    </a:p>
                    <a:p>
                      <a:endParaRPr lang="de-DE" sz="2000" b="0" dirty="0"/>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Projekte:</a:t>
                      </a:r>
                    </a:p>
                    <a:p>
                      <a:pPr>
                        <a:spcAft>
                          <a:spcPts val="600"/>
                        </a:spcAft>
                      </a:pPr>
                      <a:r>
                        <a:rPr lang="de-DE" sz="2000" b="0" dirty="0" err="1"/>
                        <a:t>KoLidi</a:t>
                      </a:r>
                      <a:r>
                        <a:rPr lang="de-DE" sz="2000" b="0" dirty="0"/>
                        <a:t>: Kollaborative Literatur-geschichte digital und interaktiv</a:t>
                      </a:r>
                    </a:p>
                    <a:p>
                      <a:r>
                        <a:rPr lang="de-DE" sz="2000" b="0" dirty="0" err="1"/>
                        <a:t>LiGeDi</a:t>
                      </a:r>
                      <a:r>
                        <a:rPr lang="de-DE" sz="2000" b="0" dirty="0"/>
                        <a:t>: Literaturgeschichte(n) erarbeiten – Gemeinsam im Digitalen</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a:t>
                      </a:r>
                    </a:p>
                    <a:p>
                      <a:r>
                        <a:rPr lang="de-DE" sz="2000" b="0" dirty="0"/>
                        <a:t>DTM: Digitale Technische Mechanik</a:t>
                      </a:r>
                    </a:p>
                  </a:txBody>
                  <a:tcPr>
                    <a:lnL w="12700" cap="flat" cmpd="sng" algn="ctr">
                      <a:solidFill>
                        <a:srgbClr val="BED3DC"/>
                      </a:solidFill>
                      <a:prstDash val="solid"/>
                      <a:round/>
                      <a:headEnd type="none" w="med" len="med"/>
                      <a:tailEnd type="none" w="med" len="med"/>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1568248"/>
                  </a:ext>
                </a:extLst>
              </a:tr>
              <a:tr h="280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Referenten: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Prof Dr. Tim Clarner </a:t>
                      </a:r>
                    </a:p>
                    <a:p>
                      <a:pPr marL="0" marR="0" lvl="0" indent="0" algn="l" defTabSz="914400" rtl="0" eaLnBrk="1" fontAlgn="auto" latinLnBrk="0" hangingPunct="1">
                        <a:lnSpc>
                          <a:spcPct val="100000"/>
                        </a:lnSpc>
                        <a:spcBef>
                          <a:spcPts val="0"/>
                        </a:spcBef>
                        <a:spcAft>
                          <a:spcPts val="600"/>
                        </a:spcAft>
                        <a:buClrTx/>
                        <a:buSzTx/>
                        <a:buFontTx/>
                        <a:buNone/>
                        <a:tabLst/>
                        <a:defRPr/>
                      </a:pPr>
                      <a:r>
                        <a:rPr lang="de-DE" sz="2000" b="0" dirty="0"/>
                        <a:t>(Universität Bonn)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Martin Lemos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(RWTH Aachen)</a:t>
                      </a: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1" dirty="0"/>
                        <a:t>Referent:</a:t>
                      </a:r>
                    </a:p>
                    <a:p>
                      <a:r>
                        <a:rPr lang="de-DE" sz="2000" b="0" dirty="0"/>
                        <a:t>Dr. Matthias Buschmeier (Universität Bielefeld)</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127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1" dirty="0"/>
                        <a:t>Referent:</a:t>
                      </a:r>
                    </a:p>
                    <a:p>
                      <a:r>
                        <a:rPr lang="de-DE" sz="2000" b="0" dirty="0"/>
                        <a:t>Dr. Thorsten Bartel</a:t>
                      </a:r>
                    </a:p>
                    <a:p>
                      <a:r>
                        <a:rPr lang="de-DE" sz="2000" b="0" dirty="0"/>
                        <a:t>(TU Dortmund)</a:t>
                      </a:r>
                    </a:p>
                  </a:txBody>
                  <a:tcPr>
                    <a:lnL w="12700" cap="flat" cmpd="sng" algn="ctr">
                      <a:solidFill>
                        <a:srgbClr val="BED3DC"/>
                      </a:solidFill>
                      <a:prstDash val="solid"/>
                      <a:round/>
                      <a:headEnd type="none" w="med" len="med"/>
                      <a:tailEnd type="none" w="med" len="med"/>
                    </a:lnL>
                    <a:lnR w="12700" cmpd="sng">
                      <a:solidFill>
                        <a:srgbClr val="BED3DC"/>
                      </a:solidFill>
                    </a:lnR>
                    <a:lnT w="25400" cap="flat" cmpd="sng" algn="ctr">
                      <a:solidFill>
                        <a:srgbClr val="BED3DC"/>
                      </a:solidFill>
                      <a:prstDash val="solid"/>
                      <a:round/>
                      <a:headEnd type="none" w="med" len="med"/>
                      <a:tailEnd type="none" w="med" len="med"/>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87117361"/>
                  </a:ext>
                </a:extLst>
              </a:tr>
            </a:tbl>
          </a:graphicData>
        </a:graphic>
      </p:graphicFrame>
      <p:sp>
        <p:nvSpPr>
          <p:cNvPr id="4" name="Textfeld 3">
            <a:extLst>
              <a:ext uri="{FF2B5EF4-FFF2-40B4-BE49-F238E27FC236}">
                <a16:creationId xmlns:a16="http://schemas.microsoft.com/office/drawing/2014/main" id="{E10472C6-17E7-7586-C3AC-7A689CF3DA34}"/>
              </a:ext>
            </a:extLst>
          </p:cNvPr>
          <p:cNvSpPr txBox="1"/>
          <p:nvPr/>
        </p:nvSpPr>
        <p:spPr>
          <a:xfrm>
            <a:off x="348343" y="1716765"/>
            <a:ext cx="10613570" cy="523220"/>
          </a:xfrm>
          <a:prstGeom prst="rect">
            <a:avLst/>
          </a:prstGeom>
          <a:noFill/>
        </p:spPr>
        <p:txBody>
          <a:bodyPr wrap="square">
            <a:spAutoFit/>
          </a:bodyPr>
          <a:lstStyle/>
          <a:p>
            <a:pPr algn="ctr"/>
            <a:r>
              <a:rPr lang="de-DE" sz="2800" i="1" dirty="0"/>
              <a:t>3 parallele Projektspotlights</a:t>
            </a:r>
            <a:endParaRPr lang="de-DE" sz="2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0100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66856-832F-E3A3-2B8D-D2FAF7C41B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3F8997-AB0D-DE2A-91A1-5B02EC734D87}"/>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Die Break Out Sessions sind geöffnet!</a:t>
            </a:r>
          </a:p>
        </p:txBody>
      </p:sp>
      <p:pic>
        <p:nvPicPr>
          <p:cNvPr id="12" name="Grafik 11">
            <a:extLst>
              <a:ext uri="{FF2B5EF4-FFF2-40B4-BE49-F238E27FC236}">
                <a16:creationId xmlns:a16="http://schemas.microsoft.com/office/drawing/2014/main" id="{761F5CAF-CE30-9BFA-7016-0238D2F3F9C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graphicFrame>
        <p:nvGraphicFramePr>
          <p:cNvPr id="3" name="Tabelle 2">
            <a:extLst>
              <a:ext uri="{FF2B5EF4-FFF2-40B4-BE49-F238E27FC236}">
                <a16:creationId xmlns:a16="http://schemas.microsoft.com/office/drawing/2014/main" id="{BD9E4631-1BA4-761D-16FB-67440AC43DB6}"/>
              </a:ext>
            </a:extLst>
          </p:cNvPr>
          <p:cNvGraphicFramePr>
            <a:graphicFrameLocks noGrp="1"/>
          </p:cNvGraphicFramePr>
          <p:nvPr>
            <p:extLst>
              <p:ext uri="{D42A27DB-BD31-4B8C-83A1-F6EECF244321}">
                <p14:modId xmlns:p14="http://schemas.microsoft.com/office/powerpoint/2010/main" val="11222281"/>
              </p:ext>
            </p:extLst>
          </p:nvPr>
        </p:nvGraphicFramePr>
        <p:xfrm>
          <a:off x="304800" y="3470070"/>
          <a:ext cx="11582400" cy="2788920"/>
        </p:xfrm>
        <a:graphic>
          <a:graphicData uri="http://schemas.openxmlformats.org/drawingml/2006/table">
            <a:tbl>
              <a:tblPr firstRow="1" bandRow="1"/>
              <a:tblGrid>
                <a:gridCol w="3860800">
                  <a:extLst>
                    <a:ext uri="{9D8B030D-6E8A-4147-A177-3AD203B41FA5}">
                      <a16:colId xmlns:a16="http://schemas.microsoft.com/office/drawing/2014/main" val="678225036"/>
                    </a:ext>
                  </a:extLst>
                </a:gridCol>
                <a:gridCol w="3860800">
                  <a:extLst>
                    <a:ext uri="{9D8B030D-6E8A-4147-A177-3AD203B41FA5}">
                      <a16:colId xmlns:a16="http://schemas.microsoft.com/office/drawing/2014/main" val="3970536631"/>
                    </a:ext>
                  </a:extLst>
                </a:gridCol>
                <a:gridCol w="3860800">
                  <a:extLst>
                    <a:ext uri="{9D8B030D-6E8A-4147-A177-3AD203B41FA5}">
                      <a16:colId xmlns:a16="http://schemas.microsoft.com/office/drawing/2014/main" val="2877340962"/>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t>Break Out Session 1</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0" dirty="0"/>
                        <a:t>Break Out Session 2</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dirty="0"/>
                        <a:t>Break Out Session 3</a:t>
                      </a:r>
                    </a:p>
                  </a:txBody>
                  <a:tcPr>
                    <a:lnL w="12700" cmpd="sng">
                      <a:solidFill>
                        <a:srgbClr val="BED3DC"/>
                      </a:solidFill>
                    </a:lnL>
                    <a:lnR w="12700" cmpd="sng">
                      <a:solidFill>
                        <a:srgbClr val="BED3DC"/>
                      </a:solidFill>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1" dirty="0"/>
                        <a:t>Medizin</a:t>
                      </a:r>
                      <a:r>
                        <a:rPr lang="de-DE" sz="2000" b="1" dirty="0"/>
                        <a:t> </a:t>
                      </a:r>
                      <a:r>
                        <a:rPr lang="de-DE" sz="2000" b="0" dirty="0"/>
                        <a:t>&amp; Gesundheitsberufe</a:t>
                      </a:r>
                      <a:endParaRPr lang="de-DE" sz="2000" b="1" dirty="0"/>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Literaturwissenschaften</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Ingenieurswissenschaften</a:t>
                      </a:r>
                    </a:p>
                  </a:txBody>
                  <a:tcPr>
                    <a:lnL w="12700" cmpd="sng">
                      <a:solidFill>
                        <a:srgbClr val="BED3DC"/>
                      </a:solidFill>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22409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Projekt: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err="1"/>
                        <a:t>AnDi</a:t>
                      </a:r>
                      <a:r>
                        <a:rPr lang="de-DE" sz="2000" b="0" dirty="0"/>
                        <a:t>: Anatomie Digital </a:t>
                      </a:r>
                    </a:p>
                    <a:p>
                      <a:endParaRPr lang="de-DE" sz="2000" b="0" dirty="0"/>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Projekte:</a:t>
                      </a:r>
                    </a:p>
                    <a:p>
                      <a:pPr>
                        <a:spcAft>
                          <a:spcPts val="600"/>
                        </a:spcAft>
                      </a:pPr>
                      <a:r>
                        <a:rPr lang="de-DE" sz="2000" b="0" dirty="0" err="1"/>
                        <a:t>KoLidi</a:t>
                      </a:r>
                      <a:r>
                        <a:rPr lang="de-DE" sz="2000" b="0" dirty="0"/>
                        <a:t>: Kollaborative Literatur-geschichte digital und interaktiv</a:t>
                      </a:r>
                    </a:p>
                    <a:p>
                      <a:r>
                        <a:rPr lang="de-DE" sz="2000" b="0" dirty="0" err="1"/>
                        <a:t>LiGeDi</a:t>
                      </a:r>
                      <a:r>
                        <a:rPr lang="de-DE" sz="2000" b="0" dirty="0"/>
                        <a:t>: Literaturgeschichte(n) erarbeiten – Gemeinsam im Digitalen</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a:t>
                      </a:r>
                    </a:p>
                    <a:p>
                      <a:r>
                        <a:rPr lang="de-DE" sz="2000" b="0" dirty="0"/>
                        <a:t>DTM: Digitale Technische Mechanik</a:t>
                      </a:r>
                    </a:p>
                  </a:txBody>
                  <a:tcPr>
                    <a:lnL w="12700" cap="flat" cmpd="sng" algn="ctr">
                      <a:solidFill>
                        <a:srgbClr val="BED3DC"/>
                      </a:solidFill>
                      <a:prstDash val="solid"/>
                      <a:round/>
                      <a:headEnd type="none" w="med" len="med"/>
                      <a:tailEnd type="none" w="med" len="med"/>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1568248"/>
                  </a:ext>
                </a:extLst>
              </a:tr>
            </a:tbl>
          </a:graphicData>
        </a:graphic>
      </p:graphicFrame>
      <p:sp>
        <p:nvSpPr>
          <p:cNvPr id="4" name="Textfeld 3">
            <a:extLst>
              <a:ext uri="{FF2B5EF4-FFF2-40B4-BE49-F238E27FC236}">
                <a16:creationId xmlns:a16="http://schemas.microsoft.com/office/drawing/2014/main" id="{B806EFD7-B53E-5859-873C-A08842880573}"/>
              </a:ext>
            </a:extLst>
          </p:cNvPr>
          <p:cNvSpPr txBox="1"/>
          <p:nvPr/>
        </p:nvSpPr>
        <p:spPr>
          <a:xfrm>
            <a:off x="391886" y="2263570"/>
            <a:ext cx="10613570" cy="523220"/>
          </a:xfrm>
          <a:prstGeom prst="rect">
            <a:avLst/>
          </a:prstGeom>
          <a:noFill/>
        </p:spPr>
        <p:txBody>
          <a:bodyPr wrap="square">
            <a:spAutoFit/>
          </a:bodyPr>
          <a:lstStyle/>
          <a:p>
            <a:pPr algn="ctr"/>
            <a:r>
              <a:rPr lang="de-DE" sz="2800" i="1" dirty="0">
                <a:latin typeface="Segoe UI" panose="020B0502040204020203" pitchFamily="34" charset="0"/>
                <a:cs typeface="Segoe UI" panose="020B0502040204020203" pitchFamily="34" charset="0"/>
              </a:rPr>
              <a:t>Betreten Sie nun eine der Break Out-Sessions!</a:t>
            </a:r>
          </a:p>
        </p:txBody>
      </p:sp>
    </p:spTree>
    <p:extLst>
      <p:ext uri="{BB962C8B-B14F-4D97-AF65-F5344CB8AC3E}">
        <p14:creationId xmlns:p14="http://schemas.microsoft.com/office/powerpoint/2010/main" val="299143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C60AF-E79C-8BDB-88CF-FEE8DC4E49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23ED9A-C8C3-1463-B8B8-43FEB8B53D74}"/>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Willkommen zurück!</a:t>
            </a:r>
          </a:p>
        </p:txBody>
      </p:sp>
      <p:pic>
        <p:nvPicPr>
          <p:cNvPr id="12" name="Grafik 11">
            <a:extLst>
              <a:ext uri="{FF2B5EF4-FFF2-40B4-BE49-F238E27FC236}">
                <a16:creationId xmlns:a16="http://schemas.microsoft.com/office/drawing/2014/main" id="{AF2EC25A-C5B8-ADE1-23A8-046679298E5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397757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612A7-3438-B11E-CD02-31714F085F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243116-0B10-EA5E-C6C8-322A569B8FDA}"/>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C0FB4BC8-4C59-77DD-4B24-488BB3B1D17E}"/>
              </a:ext>
            </a:extLst>
          </p:cNvPr>
          <p:cNvSpPr>
            <a:spLocks noGrp="1"/>
          </p:cNvSpPr>
          <p:nvPr>
            <p:ph type="subTitle" idx="1"/>
          </p:nvPr>
        </p:nvSpPr>
        <p:spPr/>
        <p:txBody>
          <a:bodyPr/>
          <a:lstStyle/>
          <a:p>
            <a:endParaRPr lang="de-DE"/>
          </a:p>
        </p:txBody>
      </p:sp>
      <p:sp>
        <p:nvSpPr>
          <p:cNvPr id="11" name="Rechteck 10">
            <a:extLst>
              <a:ext uri="{FF2B5EF4-FFF2-40B4-BE49-F238E27FC236}">
                <a16:creationId xmlns:a16="http://schemas.microsoft.com/office/drawing/2014/main" id="{16BDA24B-2D6E-B556-1F03-7B539BE2F2F1}"/>
              </a:ext>
            </a:extLst>
          </p:cNvPr>
          <p:cNvSpPr/>
          <p:nvPr/>
        </p:nvSpPr>
        <p:spPr>
          <a:xfrm>
            <a:off x="-794" y="0"/>
            <a:ext cx="12192794" cy="5188688"/>
          </a:xfrm>
          <a:prstGeom prst="rect">
            <a:avLst/>
          </a:prstGeom>
          <a:solidFill>
            <a:srgbClr val="002B4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sp>
        <p:nvSpPr>
          <p:cNvPr id="12" name="Rechteck 11">
            <a:extLst>
              <a:ext uri="{FF2B5EF4-FFF2-40B4-BE49-F238E27FC236}">
                <a16:creationId xmlns:a16="http://schemas.microsoft.com/office/drawing/2014/main" id="{F98120B7-5534-99F2-36A7-F1BF0407A935}"/>
              </a:ext>
            </a:extLst>
          </p:cNvPr>
          <p:cNvSpPr/>
          <p:nvPr/>
        </p:nvSpPr>
        <p:spPr>
          <a:xfrm>
            <a:off x="0" y="5006975"/>
            <a:ext cx="12192794" cy="180976"/>
          </a:xfrm>
          <a:prstGeom prst="rect">
            <a:avLst/>
          </a:prstGeom>
          <a:solidFill>
            <a:srgbClr val="A80D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Segoe UI" panose="020B0502040204020203" pitchFamily="34" charset="0"/>
              <a:ea typeface="+mn-ea"/>
              <a:cs typeface="+mn-cs"/>
            </a:endParaRPr>
          </a:p>
        </p:txBody>
      </p:sp>
      <p:pic>
        <p:nvPicPr>
          <p:cNvPr id="16" name="Grafik 15">
            <a:extLst>
              <a:ext uri="{FF2B5EF4-FFF2-40B4-BE49-F238E27FC236}">
                <a16:creationId xmlns:a16="http://schemas.microsoft.com/office/drawing/2014/main" id="{1BA793D1-6EF0-810E-36AA-4599D29C28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077" y="318419"/>
            <a:ext cx="1850009" cy="607200"/>
          </a:xfrm>
          <a:prstGeom prst="rect">
            <a:avLst/>
          </a:prstGeom>
        </p:spPr>
      </p:pic>
      <p:sp>
        <p:nvSpPr>
          <p:cNvPr id="17" name="Textfeld 16">
            <a:extLst>
              <a:ext uri="{FF2B5EF4-FFF2-40B4-BE49-F238E27FC236}">
                <a16:creationId xmlns:a16="http://schemas.microsoft.com/office/drawing/2014/main" id="{6C2366FF-6BB8-63DB-F129-8B0CF7922604}"/>
              </a:ext>
            </a:extLst>
          </p:cNvPr>
          <p:cNvSpPr txBox="1"/>
          <p:nvPr/>
        </p:nvSpPr>
        <p:spPr>
          <a:xfrm>
            <a:off x="359644" y="1939409"/>
            <a:ext cx="11371306" cy="2923877"/>
          </a:xfrm>
          <a:prstGeom prst="rect">
            <a:avLst/>
          </a:prstGeom>
          <a:noFill/>
        </p:spPr>
        <p:txBody>
          <a:bodyPr wrap="square">
            <a:spAutoFit/>
          </a:bodyPr>
          <a:lstStyle/>
          <a:p>
            <a:pPr algn="ctr" defTabSz="457200"/>
            <a:r>
              <a:rPr lang="de-DE" sz="4000" dirty="0">
                <a:solidFill>
                  <a:srgbClr val="FFFFFF"/>
                </a:solidFill>
                <a:latin typeface="Calibri" panose="020F0502020204030204"/>
              </a:rPr>
              <a:t>Herzlich willkommen</a:t>
            </a:r>
          </a:p>
          <a:p>
            <a:pPr algn="ctr" defTabSz="457200"/>
            <a:r>
              <a:rPr lang="de-DE" sz="4000" dirty="0">
                <a:solidFill>
                  <a:srgbClr val="FFFFFF"/>
                </a:solidFill>
                <a:latin typeface="Calibri" panose="020F0502020204030204"/>
              </a:rPr>
              <a:t>zum OER-Fachtag von ORCA.nrw!</a:t>
            </a:r>
          </a:p>
          <a:p>
            <a:pPr algn="ctr" defTabSz="457200"/>
            <a:endParaRPr lang="de-DE" sz="4000" dirty="0">
              <a:solidFill>
                <a:srgbClr val="FFFFFF"/>
              </a:solidFill>
              <a:latin typeface="Calibri" panose="020F0502020204030204"/>
            </a:endParaRPr>
          </a:p>
          <a:p>
            <a:pPr algn="ctr" defTabSz="457200"/>
            <a:endParaRPr lang="de-DE" sz="3200" i="1" dirty="0">
              <a:solidFill>
                <a:srgbClr val="FFFFFF"/>
              </a:solidFill>
              <a:latin typeface="Calibri" panose="020F0502020204030204"/>
            </a:endParaRPr>
          </a:p>
          <a:p>
            <a:pPr algn="ctr" defTabSz="457200"/>
            <a:r>
              <a:rPr lang="de-DE" sz="3200" i="1" dirty="0">
                <a:solidFill>
                  <a:srgbClr val="FFFFFF"/>
                </a:solidFill>
                <a:latin typeface="Calibri" panose="020F0502020204030204"/>
              </a:rPr>
              <a:t>Jetzt geht´s los!</a:t>
            </a:r>
          </a:p>
        </p:txBody>
      </p:sp>
      <p:pic>
        <p:nvPicPr>
          <p:cNvPr id="18" name="Grafik 17">
            <a:extLst>
              <a:ext uri="{FF2B5EF4-FFF2-40B4-BE49-F238E27FC236}">
                <a16:creationId xmlns:a16="http://schemas.microsoft.com/office/drawing/2014/main" id="{F37A088B-9856-74EC-781B-2EDC67750EC6}"/>
              </a:ext>
            </a:extLst>
          </p:cNvPr>
          <p:cNvPicPr>
            <a:picLocks noChangeAspect="1"/>
          </p:cNvPicPr>
          <p:nvPr/>
        </p:nvPicPr>
        <p:blipFill>
          <a:blip r:embed="rId5"/>
          <a:stretch>
            <a:fillRect/>
          </a:stretch>
        </p:blipFill>
        <p:spPr>
          <a:xfrm>
            <a:off x="9406674" y="5875249"/>
            <a:ext cx="2151914" cy="441269"/>
          </a:xfrm>
          <a:prstGeom prst="rect">
            <a:avLst/>
          </a:prstGeom>
        </p:spPr>
      </p:pic>
      <p:pic>
        <p:nvPicPr>
          <p:cNvPr id="19" name="Grafik 18">
            <a:extLst>
              <a:ext uri="{FF2B5EF4-FFF2-40B4-BE49-F238E27FC236}">
                <a16:creationId xmlns:a16="http://schemas.microsoft.com/office/drawing/2014/main" id="{70E377BD-B012-4A7C-4EF0-5A33F3E1341E}"/>
              </a:ext>
            </a:extLst>
          </p:cNvPr>
          <p:cNvPicPr>
            <a:picLocks noChangeAspect="1"/>
          </p:cNvPicPr>
          <p:nvPr/>
        </p:nvPicPr>
        <p:blipFill>
          <a:blip r:embed="rId6"/>
          <a:stretch>
            <a:fillRect/>
          </a:stretch>
        </p:blipFill>
        <p:spPr>
          <a:xfrm>
            <a:off x="7544567" y="5661301"/>
            <a:ext cx="1252807" cy="688865"/>
          </a:xfrm>
          <a:prstGeom prst="rect">
            <a:avLst/>
          </a:prstGeom>
        </p:spPr>
      </p:pic>
      <p:sp>
        <p:nvSpPr>
          <p:cNvPr id="20" name="Textfeld 19">
            <a:extLst>
              <a:ext uri="{FF2B5EF4-FFF2-40B4-BE49-F238E27FC236}">
                <a16:creationId xmlns:a16="http://schemas.microsoft.com/office/drawing/2014/main" id="{A0E175F4-8118-DC8E-2AC0-58C7C38EEA67}"/>
              </a:ext>
            </a:extLst>
          </p:cNvPr>
          <p:cNvSpPr txBox="1"/>
          <p:nvPr/>
        </p:nvSpPr>
        <p:spPr>
          <a:xfrm>
            <a:off x="9401175" y="5638966"/>
            <a:ext cx="1635125" cy="92333"/>
          </a:xfrm>
          <a:prstGeom prst="rect">
            <a:avLst/>
          </a:prstGeom>
          <a:noFill/>
        </p:spPr>
        <p:txBody>
          <a:bodyPr wrap="square" lIns="0" tIns="0" rIns="0" bIns="0" rtlCol="0">
            <a:spAutoFit/>
          </a:bodyPr>
          <a:lstStyle/>
          <a:p>
            <a:r>
              <a:rPr lang="de-DE" sz="600" b="0" i="0" dirty="0">
                <a:latin typeface="Segoe UI" panose="020B0502040204020203" pitchFamily="34" charset="0"/>
                <a:ea typeface="Segoe UI" panose="020B0502040204020203" pitchFamily="34" charset="0"/>
                <a:cs typeface="Segoe UI" panose="020B0502040204020203" pitchFamily="34" charset="0"/>
              </a:rPr>
              <a:t>Gefördert durch:</a:t>
            </a:r>
          </a:p>
        </p:txBody>
      </p:sp>
    </p:spTree>
    <p:extLst>
      <p:ext uri="{BB962C8B-B14F-4D97-AF65-F5344CB8AC3E}">
        <p14:creationId xmlns:p14="http://schemas.microsoft.com/office/powerpoint/2010/main" val="2765156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4B754-E9CE-362B-874F-26FA5434E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04B6B3-6349-7768-974F-B94075EA9808}"/>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Pause bis 11:15 Uhr</a:t>
            </a:r>
          </a:p>
        </p:txBody>
      </p:sp>
      <p:pic>
        <p:nvPicPr>
          <p:cNvPr id="12" name="Grafik 11">
            <a:extLst>
              <a:ext uri="{FF2B5EF4-FFF2-40B4-BE49-F238E27FC236}">
                <a16:creationId xmlns:a16="http://schemas.microsoft.com/office/drawing/2014/main" id="{7543836B-4EBB-4DC8-2DC5-17F035DE725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863" y="303673"/>
            <a:ext cx="1782030" cy="315452"/>
          </a:xfrm>
          <a:prstGeom prst="rect">
            <a:avLst/>
          </a:prstGeom>
        </p:spPr>
      </p:pic>
      <p:sp>
        <p:nvSpPr>
          <p:cNvPr id="6" name="Textfeld 5">
            <a:extLst>
              <a:ext uri="{FF2B5EF4-FFF2-40B4-BE49-F238E27FC236}">
                <a16:creationId xmlns:a16="http://schemas.microsoft.com/office/drawing/2014/main" id="{7D4406C9-6DCA-404E-4711-7EF8CB314E3E}"/>
              </a:ext>
            </a:extLst>
          </p:cNvPr>
          <p:cNvSpPr txBox="1"/>
          <p:nvPr/>
        </p:nvSpPr>
        <p:spPr>
          <a:xfrm>
            <a:off x="3048000" y="3244334"/>
            <a:ext cx="6096000" cy="646331"/>
          </a:xfrm>
          <a:prstGeom prst="rect">
            <a:avLst/>
          </a:prstGeom>
          <a:noFill/>
        </p:spPr>
        <p:txBody>
          <a:bodyPr wrap="square">
            <a:spAutoFit/>
          </a:bodyPr>
          <a:lstStyle/>
          <a:p>
            <a:pPr algn="ctr"/>
            <a:r>
              <a:rPr lang="de-DE" sz="3600" i="1" dirty="0">
                <a:solidFill>
                  <a:srgbClr val="000000"/>
                </a:solidFill>
                <a:latin typeface="Segoe UI" panose="020B0502040204020203" pitchFamily="34" charset="0"/>
                <a:cs typeface="Segoe UI" panose="020B0502040204020203" pitchFamily="34" charset="0"/>
              </a:rPr>
              <a:t>Bis gleich!</a:t>
            </a:r>
            <a:endParaRPr lang="de-DE" sz="3600" i="1" dirty="0"/>
          </a:p>
        </p:txBody>
      </p:sp>
    </p:spTree>
    <p:extLst>
      <p:ext uri="{BB962C8B-B14F-4D97-AF65-F5344CB8AC3E}">
        <p14:creationId xmlns:p14="http://schemas.microsoft.com/office/powerpoint/2010/main" val="41225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47658-EDCA-8093-B983-B5C72F94BE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466ABF-4848-D619-FAF0-5FA7296E188A}"/>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Überleitung zu den Projektspotlights</a:t>
            </a:r>
          </a:p>
        </p:txBody>
      </p:sp>
      <p:pic>
        <p:nvPicPr>
          <p:cNvPr id="12" name="Grafik 11">
            <a:extLst>
              <a:ext uri="{FF2B5EF4-FFF2-40B4-BE49-F238E27FC236}">
                <a16:creationId xmlns:a16="http://schemas.microsoft.com/office/drawing/2014/main" id="{B9D940CF-F2C9-D30F-17B2-FF6DF117A81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
        <p:nvSpPr>
          <p:cNvPr id="4" name="Textfeld 3">
            <a:extLst>
              <a:ext uri="{FF2B5EF4-FFF2-40B4-BE49-F238E27FC236}">
                <a16:creationId xmlns:a16="http://schemas.microsoft.com/office/drawing/2014/main" id="{F7C53275-A6DB-EEF4-F82D-941CCAC1EFD5}"/>
              </a:ext>
            </a:extLst>
          </p:cNvPr>
          <p:cNvSpPr txBox="1"/>
          <p:nvPr/>
        </p:nvSpPr>
        <p:spPr>
          <a:xfrm>
            <a:off x="348343" y="1716765"/>
            <a:ext cx="10613570" cy="523220"/>
          </a:xfrm>
          <a:prstGeom prst="rect">
            <a:avLst/>
          </a:prstGeom>
          <a:noFill/>
        </p:spPr>
        <p:txBody>
          <a:bodyPr wrap="square">
            <a:spAutoFit/>
          </a:bodyPr>
          <a:lstStyle/>
          <a:p>
            <a:pPr algn="ctr"/>
            <a:r>
              <a:rPr lang="de-DE" sz="2800" i="1" dirty="0"/>
              <a:t>3 parallele Projektspotlights</a:t>
            </a:r>
            <a:endParaRPr lang="de-DE" sz="2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0606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2FCC2-448E-F12A-9962-24D5AD1E1A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8FB9BE-4C9F-F921-E3D6-593F77E63BAD}"/>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Überleitung zu den Projektspotlights</a:t>
            </a:r>
          </a:p>
        </p:txBody>
      </p:sp>
      <p:pic>
        <p:nvPicPr>
          <p:cNvPr id="12" name="Grafik 11">
            <a:extLst>
              <a:ext uri="{FF2B5EF4-FFF2-40B4-BE49-F238E27FC236}">
                <a16:creationId xmlns:a16="http://schemas.microsoft.com/office/drawing/2014/main" id="{E8640484-80C2-037F-6ED3-0957004F9A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graphicFrame>
        <p:nvGraphicFramePr>
          <p:cNvPr id="3" name="Tabelle 2">
            <a:extLst>
              <a:ext uri="{FF2B5EF4-FFF2-40B4-BE49-F238E27FC236}">
                <a16:creationId xmlns:a16="http://schemas.microsoft.com/office/drawing/2014/main" id="{8AA2A863-4885-ED2E-E375-FE88AB8C0FE4}"/>
              </a:ext>
            </a:extLst>
          </p:cNvPr>
          <p:cNvGraphicFramePr>
            <a:graphicFrameLocks noGrp="1"/>
          </p:cNvGraphicFramePr>
          <p:nvPr>
            <p:extLst>
              <p:ext uri="{D42A27DB-BD31-4B8C-83A1-F6EECF244321}">
                <p14:modId xmlns:p14="http://schemas.microsoft.com/office/powerpoint/2010/main" val="1240421865"/>
              </p:ext>
            </p:extLst>
          </p:nvPr>
        </p:nvGraphicFramePr>
        <p:xfrm>
          <a:off x="304800" y="2261757"/>
          <a:ext cx="11582400" cy="4328160"/>
        </p:xfrm>
        <a:graphic>
          <a:graphicData uri="http://schemas.openxmlformats.org/drawingml/2006/table">
            <a:tbl>
              <a:tblPr firstRow="1" bandRow="1"/>
              <a:tblGrid>
                <a:gridCol w="3860800">
                  <a:extLst>
                    <a:ext uri="{9D8B030D-6E8A-4147-A177-3AD203B41FA5}">
                      <a16:colId xmlns:a16="http://schemas.microsoft.com/office/drawing/2014/main" val="678225036"/>
                    </a:ext>
                  </a:extLst>
                </a:gridCol>
                <a:gridCol w="3860800">
                  <a:extLst>
                    <a:ext uri="{9D8B030D-6E8A-4147-A177-3AD203B41FA5}">
                      <a16:colId xmlns:a16="http://schemas.microsoft.com/office/drawing/2014/main" val="3970536631"/>
                    </a:ext>
                  </a:extLst>
                </a:gridCol>
                <a:gridCol w="3860800">
                  <a:extLst>
                    <a:ext uri="{9D8B030D-6E8A-4147-A177-3AD203B41FA5}">
                      <a16:colId xmlns:a16="http://schemas.microsoft.com/office/drawing/2014/main" val="2877340962"/>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t>Break Out Session 1</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0" dirty="0"/>
                        <a:t>Break Out Session 2</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dirty="0"/>
                        <a:t>Break Out Session 3</a:t>
                      </a:r>
                    </a:p>
                  </a:txBody>
                  <a:tcPr>
                    <a:lnL w="12700" cmpd="sng">
                      <a:solidFill>
                        <a:srgbClr val="BED3DC"/>
                      </a:solidFill>
                    </a:lnL>
                    <a:lnR w="12700" cmpd="sng">
                      <a:solidFill>
                        <a:srgbClr val="BED3DC"/>
                      </a:solidFill>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1" dirty="0"/>
                        <a:t>Lehrkräftebildung</a:t>
                      </a:r>
                      <a:r>
                        <a:rPr lang="de-DE" sz="2000" b="1" dirty="0"/>
                        <a:t> </a:t>
                      </a: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Rechtswissenschaften</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Naturwissenschaften</a:t>
                      </a:r>
                    </a:p>
                  </a:txBody>
                  <a:tcPr>
                    <a:lnL w="12700" cmpd="sng">
                      <a:solidFill>
                        <a:srgbClr val="BED3DC"/>
                      </a:solidFill>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22409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Projekt: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err="1"/>
                        <a:t>ViviPro</a:t>
                      </a:r>
                      <a:r>
                        <a:rPr lang="de-DE"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Videovignettenbasierte Online-Kurse zur Professionalisierung Lehramtsstudierender für sprachliches Unterrichten</a:t>
                      </a:r>
                      <a:endParaRPr lang="de-DE" sz="2000" b="0" dirty="0"/>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a:t>
                      </a:r>
                    </a:p>
                    <a:p>
                      <a:pPr>
                        <a:spcAft>
                          <a:spcPts val="600"/>
                        </a:spcAft>
                      </a:pPr>
                      <a:r>
                        <a:rPr lang="de-DE" sz="2000" b="0" dirty="0"/>
                        <a:t>Digitale </a:t>
                      </a:r>
                      <a:r>
                        <a:rPr lang="de-DE" sz="2000" b="0" dirty="0" err="1"/>
                        <a:t>Klausurenwerkstatt</a:t>
                      </a:r>
                      <a:r>
                        <a:rPr lang="de-DE" sz="2000" b="0" dirty="0"/>
                        <a:t> im Kollektiven Arbeitsrecht</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a:t>
                      </a:r>
                    </a:p>
                    <a:p>
                      <a:r>
                        <a:rPr lang="de-DE" sz="2000" dirty="0" err="1"/>
                        <a:t>diAM:INT</a:t>
                      </a:r>
                      <a:r>
                        <a:rPr lang="de-DE" sz="2000" dirty="0"/>
                        <a:t>: </a:t>
                      </a:r>
                    </a:p>
                    <a:p>
                      <a:r>
                        <a:rPr lang="de-DE" sz="2000" dirty="0"/>
                        <a:t>Digitale Anwendungsaufgaben zur Mathematik in Informatik, Naturwissenschaften und Technik</a:t>
                      </a:r>
                      <a:endParaRPr lang="de-DE" sz="2000" b="0" dirty="0"/>
                    </a:p>
                  </a:txBody>
                  <a:tcPr>
                    <a:lnL w="12700" cap="flat" cmpd="sng" algn="ctr">
                      <a:solidFill>
                        <a:srgbClr val="BED3DC"/>
                      </a:solidFill>
                      <a:prstDash val="solid"/>
                      <a:round/>
                      <a:headEnd type="none" w="med" len="med"/>
                      <a:tailEnd type="none" w="med" len="med"/>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1568248"/>
                  </a:ext>
                </a:extLst>
              </a:tr>
              <a:tr h="280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err="1"/>
                        <a:t>Referent:innen</a:t>
                      </a:r>
                      <a:r>
                        <a:rPr lang="de-DE" sz="20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Dr. Lydia Böttger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(Universität Paderborn)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Sofiane </a:t>
                      </a:r>
                      <a:r>
                        <a:rPr lang="de-DE" sz="2000" b="0" dirty="0" err="1"/>
                        <a:t>Kaci</a:t>
                      </a:r>
                      <a:r>
                        <a:rPr lang="de-DE" sz="2000" b="0" dirty="0"/>
                        <a:t> (Bergische Universität Wuppertal)</a:t>
                      </a: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1" dirty="0"/>
                        <a:t>Referenten:</a:t>
                      </a:r>
                    </a:p>
                    <a:p>
                      <a:r>
                        <a:rPr lang="de-DE" sz="2000" b="0" dirty="0"/>
                        <a:t>Henrik Meyer</a:t>
                      </a:r>
                    </a:p>
                    <a:p>
                      <a:r>
                        <a:rPr lang="de-DE" sz="2000" b="0" dirty="0"/>
                        <a:t>(Universität Münster)</a:t>
                      </a:r>
                    </a:p>
                    <a:p>
                      <a:r>
                        <a:rPr lang="de-DE" sz="2000" b="0" dirty="0"/>
                        <a:t>Lennard </a:t>
                      </a:r>
                      <a:r>
                        <a:rPr lang="de-DE" sz="2000" b="0" dirty="0" err="1"/>
                        <a:t>Dute</a:t>
                      </a:r>
                      <a:endParaRPr lang="de-DE" sz="2000" b="0" dirty="0"/>
                    </a:p>
                    <a:p>
                      <a:r>
                        <a:rPr lang="de-DE" sz="2000" b="0" dirty="0"/>
                        <a:t>(Ruhr-Universität Bochum)</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127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1" dirty="0"/>
                        <a:t>Referentin:</a:t>
                      </a:r>
                    </a:p>
                    <a:p>
                      <a:r>
                        <a:rPr lang="de-DE" sz="2000" b="0" dirty="0"/>
                        <a:t>Prof. Dr. Laura Anderle (Westfälische Hochschule)</a:t>
                      </a:r>
                    </a:p>
                  </a:txBody>
                  <a:tcPr>
                    <a:lnL w="12700" cap="flat" cmpd="sng" algn="ctr">
                      <a:solidFill>
                        <a:srgbClr val="BED3DC"/>
                      </a:solidFill>
                      <a:prstDash val="solid"/>
                      <a:round/>
                      <a:headEnd type="none" w="med" len="med"/>
                      <a:tailEnd type="none" w="med" len="med"/>
                    </a:lnL>
                    <a:lnR w="12700" cmpd="sng">
                      <a:solidFill>
                        <a:srgbClr val="BED3DC"/>
                      </a:solidFill>
                    </a:lnR>
                    <a:lnT w="25400" cap="flat" cmpd="sng" algn="ctr">
                      <a:solidFill>
                        <a:srgbClr val="BED3DC"/>
                      </a:solidFill>
                      <a:prstDash val="solid"/>
                      <a:round/>
                      <a:headEnd type="none" w="med" len="med"/>
                      <a:tailEnd type="none" w="med" len="med"/>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87117361"/>
                  </a:ext>
                </a:extLst>
              </a:tr>
            </a:tbl>
          </a:graphicData>
        </a:graphic>
      </p:graphicFrame>
      <p:sp>
        <p:nvSpPr>
          <p:cNvPr id="4" name="Textfeld 3">
            <a:extLst>
              <a:ext uri="{FF2B5EF4-FFF2-40B4-BE49-F238E27FC236}">
                <a16:creationId xmlns:a16="http://schemas.microsoft.com/office/drawing/2014/main" id="{60999652-07D4-17A2-ED4E-1775825F86AE}"/>
              </a:ext>
            </a:extLst>
          </p:cNvPr>
          <p:cNvSpPr txBox="1"/>
          <p:nvPr/>
        </p:nvSpPr>
        <p:spPr>
          <a:xfrm>
            <a:off x="348343" y="1716765"/>
            <a:ext cx="10613570" cy="523220"/>
          </a:xfrm>
          <a:prstGeom prst="rect">
            <a:avLst/>
          </a:prstGeom>
          <a:noFill/>
        </p:spPr>
        <p:txBody>
          <a:bodyPr wrap="square">
            <a:spAutoFit/>
          </a:bodyPr>
          <a:lstStyle/>
          <a:p>
            <a:pPr algn="ctr"/>
            <a:r>
              <a:rPr lang="de-DE" sz="2800" i="1" dirty="0"/>
              <a:t>3 parallele Projektspotlights</a:t>
            </a:r>
            <a:endParaRPr lang="de-DE" sz="2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23056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B26D8-FD7F-89E6-4314-77D6B2F083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E1CCD6-84E2-3750-8D34-9A3B067A4F5A}"/>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Die Break Out Sessions sind geöffnet!</a:t>
            </a:r>
          </a:p>
        </p:txBody>
      </p:sp>
      <p:pic>
        <p:nvPicPr>
          <p:cNvPr id="12" name="Grafik 11">
            <a:extLst>
              <a:ext uri="{FF2B5EF4-FFF2-40B4-BE49-F238E27FC236}">
                <a16:creationId xmlns:a16="http://schemas.microsoft.com/office/drawing/2014/main" id="{181C02EF-7489-6FEF-4CD8-A19861B685E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
        <p:nvSpPr>
          <p:cNvPr id="4" name="Textfeld 3">
            <a:extLst>
              <a:ext uri="{FF2B5EF4-FFF2-40B4-BE49-F238E27FC236}">
                <a16:creationId xmlns:a16="http://schemas.microsoft.com/office/drawing/2014/main" id="{347F14AE-29D1-DBD6-DB40-2B3EABA8AF64}"/>
              </a:ext>
            </a:extLst>
          </p:cNvPr>
          <p:cNvSpPr txBox="1"/>
          <p:nvPr/>
        </p:nvSpPr>
        <p:spPr>
          <a:xfrm>
            <a:off x="391886" y="2263570"/>
            <a:ext cx="10613570" cy="523220"/>
          </a:xfrm>
          <a:prstGeom prst="rect">
            <a:avLst/>
          </a:prstGeom>
          <a:noFill/>
        </p:spPr>
        <p:txBody>
          <a:bodyPr wrap="square">
            <a:spAutoFit/>
          </a:bodyPr>
          <a:lstStyle/>
          <a:p>
            <a:pPr algn="ctr"/>
            <a:r>
              <a:rPr lang="de-DE" sz="2800" i="1" dirty="0">
                <a:latin typeface="Segoe UI" panose="020B0502040204020203" pitchFamily="34" charset="0"/>
                <a:cs typeface="Segoe UI" panose="020B0502040204020203" pitchFamily="34" charset="0"/>
              </a:rPr>
              <a:t>Betreten Sie nun eine der Break Out Sessions!</a:t>
            </a:r>
          </a:p>
        </p:txBody>
      </p:sp>
      <p:graphicFrame>
        <p:nvGraphicFramePr>
          <p:cNvPr id="5" name="Tabelle 4">
            <a:extLst>
              <a:ext uri="{FF2B5EF4-FFF2-40B4-BE49-F238E27FC236}">
                <a16:creationId xmlns:a16="http://schemas.microsoft.com/office/drawing/2014/main" id="{904611D1-90BF-706B-F2EA-FE25626F3507}"/>
              </a:ext>
            </a:extLst>
          </p:cNvPr>
          <p:cNvGraphicFramePr>
            <a:graphicFrameLocks noGrp="1"/>
          </p:cNvGraphicFramePr>
          <p:nvPr>
            <p:extLst>
              <p:ext uri="{D42A27DB-BD31-4B8C-83A1-F6EECF244321}">
                <p14:modId xmlns:p14="http://schemas.microsoft.com/office/powerpoint/2010/main" val="1329233094"/>
              </p:ext>
            </p:extLst>
          </p:nvPr>
        </p:nvGraphicFramePr>
        <p:xfrm>
          <a:off x="304800" y="3470070"/>
          <a:ext cx="11582400" cy="2712720"/>
        </p:xfrm>
        <a:graphic>
          <a:graphicData uri="http://schemas.openxmlformats.org/drawingml/2006/table">
            <a:tbl>
              <a:tblPr firstRow="1" bandRow="1"/>
              <a:tblGrid>
                <a:gridCol w="3860800">
                  <a:extLst>
                    <a:ext uri="{9D8B030D-6E8A-4147-A177-3AD203B41FA5}">
                      <a16:colId xmlns:a16="http://schemas.microsoft.com/office/drawing/2014/main" val="678225036"/>
                    </a:ext>
                  </a:extLst>
                </a:gridCol>
                <a:gridCol w="3860800">
                  <a:extLst>
                    <a:ext uri="{9D8B030D-6E8A-4147-A177-3AD203B41FA5}">
                      <a16:colId xmlns:a16="http://schemas.microsoft.com/office/drawing/2014/main" val="3970536631"/>
                    </a:ext>
                  </a:extLst>
                </a:gridCol>
                <a:gridCol w="3860800">
                  <a:extLst>
                    <a:ext uri="{9D8B030D-6E8A-4147-A177-3AD203B41FA5}">
                      <a16:colId xmlns:a16="http://schemas.microsoft.com/office/drawing/2014/main" val="2877340962"/>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t>Break Out Session 1</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0" dirty="0"/>
                        <a:t>Break Out Session 2</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dirty="0"/>
                        <a:t>Break Out Session 3</a:t>
                      </a:r>
                    </a:p>
                  </a:txBody>
                  <a:tcPr>
                    <a:lnL w="12700" cmpd="sng">
                      <a:solidFill>
                        <a:srgbClr val="BED3DC"/>
                      </a:solidFill>
                    </a:lnL>
                    <a:lnR w="12700" cmpd="sng">
                      <a:solidFill>
                        <a:srgbClr val="BED3DC"/>
                      </a:solidFill>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1" dirty="0"/>
                        <a:t>Lehrkräftebildung</a:t>
                      </a:r>
                      <a:r>
                        <a:rPr lang="de-DE" sz="2000" b="1" dirty="0"/>
                        <a:t> </a:t>
                      </a: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Rechtswissenschaften</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Naturwissenschaften</a:t>
                      </a:r>
                    </a:p>
                  </a:txBody>
                  <a:tcPr>
                    <a:lnL w="12700" cmpd="sng">
                      <a:solidFill>
                        <a:srgbClr val="BED3DC"/>
                      </a:solidFill>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22409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Projekt: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err="1"/>
                        <a:t>ViviPro</a:t>
                      </a:r>
                      <a:r>
                        <a:rPr lang="de-DE"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Videovignettenbasierte Online-Kurse zur Professionalisierung Lehramtsstudierender für sprachliches Unterrichten</a:t>
                      </a:r>
                      <a:endParaRPr lang="de-DE" sz="2000" b="0" dirty="0"/>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a:t>
                      </a:r>
                    </a:p>
                    <a:p>
                      <a:pPr>
                        <a:spcAft>
                          <a:spcPts val="600"/>
                        </a:spcAft>
                      </a:pPr>
                      <a:r>
                        <a:rPr lang="de-DE" sz="2000" b="0" dirty="0"/>
                        <a:t>Digitale </a:t>
                      </a:r>
                      <a:r>
                        <a:rPr lang="de-DE" sz="2000" b="0" dirty="0" err="1"/>
                        <a:t>Klausurenwerkstatt</a:t>
                      </a:r>
                      <a:r>
                        <a:rPr lang="de-DE" sz="2000" b="0" dirty="0"/>
                        <a:t> im Kollektiven Arbeitsrecht</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a:t>
                      </a:r>
                    </a:p>
                    <a:p>
                      <a:r>
                        <a:rPr lang="de-DE" sz="2000" dirty="0" err="1"/>
                        <a:t>diAM:INT</a:t>
                      </a:r>
                      <a:r>
                        <a:rPr lang="de-DE" sz="2000" dirty="0"/>
                        <a:t>: </a:t>
                      </a:r>
                    </a:p>
                    <a:p>
                      <a:r>
                        <a:rPr lang="de-DE" sz="2000" dirty="0"/>
                        <a:t>Digitale Anwendungsaufgaben zur Mathematik in Informatik, Naturwissenschaften und Technik</a:t>
                      </a:r>
                      <a:endParaRPr lang="de-DE" sz="2000" b="0" dirty="0"/>
                    </a:p>
                  </a:txBody>
                  <a:tcPr>
                    <a:lnL w="12700" cap="flat" cmpd="sng" algn="ctr">
                      <a:solidFill>
                        <a:srgbClr val="BED3DC"/>
                      </a:solidFill>
                      <a:prstDash val="solid"/>
                      <a:round/>
                      <a:headEnd type="none" w="med" len="med"/>
                      <a:tailEnd type="none" w="med" len="med"/>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1568248"/>
                  </a:ext>
                </a:extLst>
              </a:tr>
            </a:tbl>
          </a:graphicData>
        </a:graphic>
      </p:graphicFrame>
    </p:spTree>
    <p:extLst>
      <p:ext uri="{BB962C8B-B14F-4D97-AF65-F5344CB8AC3E}">
        <p14:creationId xmlns:p14="http://schemas.microsoft.com/office/powerpoint/2010/main" val="172279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EAC1-B9DA-2F9F-6158-D33B431ACE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FF77CE-F2FB-192D-EDA3-ACA76EA75542}"/>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Willkommen zurück!</a:t>
            </a:r>
          </a:p>
        </p:txBody>
      </p:sp>
      <p:pic>
        <p:nvPicPr>
          <p:cNvPr id="12" name="Grafik 11">
            <a:extLst>
              <a:ext uri="{FF2B5EF4-FFF2-40B4-BE49-F238E27FC236}">
                <a16:creationId xmlns:a16="http://schemas.microsoft.com/office/drawing/2014/main" id="{CA60B6E5-9B52-C68E-1866-D6CF9B8AD09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88394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7EE6E-6483-7EDB-E74A-64FFC0A16E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3A1A26-AD21-AA72-CA02-BFBF7BAC0EB7}"/>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Mittagspause bis 13:00 Uhr</a:t>
            </a:r>
          </a:p>
        </p:txBody>
      </p:sp>
      <p:pic>
        <p:nvPicPr>
          <p:cNvPr id="12" name="Grafik 11">
            <a:extLst>
              <a:ext uri="{FF2B5EF4-FFF2-40B4-BE49-F238E27FC236}">
                <a16:creationId xmlns:a16="http://schemas.microsoft.com/office/drawing/2014/main" id="{F834FE1A-EF55-FADE-DA69-98BF83C2C53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863" y="303673"/>
            <a:ext cx="1782030" cy="315452"/>
          </a:xfrm>
          <a:prstGeom prst="rect">
            <a:avLst/>
          </a:prstGeom>
        </p:spPr>
      </p:pic>
      <p:sp>
        <p:nvSpPr>
          <p:cNvPr id="6" name="Textfeld 5">
            <a:extLst>
              <a:ext uri="{FF2B5EF4-FFF2-40B4-BE49-F238E27FC236}">
                <a16:creationId xmlns:a16="http://schemas.microsoft.com/office/drawing/2014/main" id="{F94EE52B-B193-F1C1-2135-63CBB1200053}"/>
              </a:ext>
            </a:extLst>
          </p:cNvPr>
          <p:cNvSpPr txBox="1"/>
          <p:nvPr/>
        </p:nvSpPr>
        <p:spPr>
          <a:xfrm>
            <a:off x="3048000" y="3244334"/>
            <a:ext cx="6466114" cy="646331"/>
          </a:xfrm>
          <a:prstGeom prst="rect">
            <a:avLst/>
          </a:prstGeom>
          <a:noFill/>
        </p:spPr>
        <p:txBody>
          <a:bodyPr wrap="square">
            <a:spAutoFit/>
          </a:bodyPr>
          <a:lstStyle/>
          <a:p>
            <a:pPr algn="ctr"/>
            <a:r>
              <a:rPr lang="de-DE" sz="3600" i="1" dirty="0">
                <a:solidFill>
                  <a:srgbClr val="000000"/>
                </a:solidFill>
                <a:latin typeface="Segoe UI" panose="020B0502040204020203" pitchFamily="34" charset="0"/>
                <a:cs typeface="Segoe UI" panose="020B0502040204020203" pitchFamily="34" charset="0"/>
              </a:rPr>
              <a:t>Bis gleich! </a:t>
            </a:r>
            <a:endParaRPr lang="de-DE" sz="3600" i="1" dirty="0"/>
          </a:p>
        </p:txBody>
      </p:sp>
    </p:spTree>
    <p:extLst>
      <p:ext uri="{BB962C8B-B14F-4D97-AF65-F5344CB8AC3E}">
        <p14:creationId xmlns:p14="http://schemas.microsoft.com/office/powerpoint/2010/main" val="698439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4E700-848F-BE61-ADCD-8CB5705DC8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838CDB-E6D6-A97D-06DA-B7E48172E018}"/>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Willkommen zurück!</a:t>
            </a:r>
          </a:p>
        </p:txBody>
      </p:sp>
      <p:pic>
        <p:nvPicPr>
          <p:cNvPr id="12" name="Grafik 11">
            <a:extLst>
              <a:ext uri="{FF2B5EF4-FFF2-40B4-BE49-F238E27FC236}">
                <a16:creationId xmlns:a16="http://schemas.microsoft.com/office/drawing/2014/main" id="{3DE7EC00-122C-5A6A-0A2C-FB8E3179B6B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258831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F0C3-5A95-4252-00DD-AF1333E7F3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42FED7-9654-9EE4-A3A9-FA792C3C5E33}"/>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Überleitung zu den Workshops</a:t>
            </a:r>
          </a:p>
        </p:txBody>
      </p:sp>
      <p:pic>
        <p:nvPicPr>
          <p:cNvPr id="12" name="Grafik 11">
            <a:extLst>
              <a:ext uri="{FF2B5EF4-FFF2-40B4-BE49-F238E27FC236}">
                <a16:creationId xmlns:a16="http://schemas.microsoft.com/office/drawing/2014/main" id="{141C470C-FFE3-359E-F55B-6B7B7E97EC7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1262798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17A29-4306-D212-A484-876EC1C995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7B74A2-E482-E943-40B2-48B4156DD4C6}"/>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Überleitung zu den Workshops</a:t>
            </a:r>
          </a:p>
        </p:txBody>
      </p:sp>
      <p:pic>
        <p:nvPicPr>
          <p:cNvPr id="12" name="Grafik 11">
            <a:extLst>
              <a:ext uri="{FF2B5EF4-FFF2-40B4-BE49-F238E27FC236}">
                <a16:creationId xmlns:a16="http://schemas.microsoft.com/office/drawing/2014/main" id="{48DD162B-8E2A-FF24-77E1-DF416C2F065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863" y="303673"/>
            <a:ext cx="1782030" cy="315452"/>
          </a:xfrm>
          <a:prstGeom prst="rect">
            <a:avLst/>
          </a:prstGeom>
        </p:spPr>
      </p:pic>
      <p:graphicFrame>
        <p:nvGraphicFramePr>
          <p:cNvPr id="3" name="Tabelle 2">
            <a:extLst>
              <a:ext uri="{FF2B5EF4-FFF2-40B4-BE49-F238E27FC236}">
                <a16:creationId xmlns:a16="http://schemas.microsoft.com/office/drawing/2014/main" id="{8F5A3434-63CA-E648-427E-8FB263064081}"/>
              </a:ext>
            </a:extLst>
          </p:cNvPr>
          <p:cNvGraphicFramePr>
            <a:graphicFrameLocks noGrp="1"/>
          </p:cNvGraphicFramePr>
          <p:nvPr>
            <p:extLst>
              <p:ext uri="{D42A27DB-BD31-4B8C-83A1-F6EECF244321}">
                <p14:modId xmlns:p14="http://schemas.microsoft.com/office/powerpoint/2010/main" val="2931578636"/>
              </p:ext>
            </p:extLst>
          </p:nvPr>
        </p:nvGraphicFramePr>
        <p:xfrm>
          <a:off x="304800" y="2261757"/>
          <a:ext cx="11582400" cy="3017520"/>
        </p:xfrm>
        <a:graphic>
          <a:graphicData uri="http://schemas.openxmlformats.org/drawingml/2006/table">
            <a:tbl>
              <a:tblPr firstRow="1" bandRow="1"/>
              <a:tblGrid>
                <a:gridCol w="5791200">
                  <a:extLst>
                    <a:ext uri="{9D8B030D-6E8A-4147-A177-3AD203B41FA5}">
                      <a16:colId xmlns:a16="http://schemas.microsoft.com/office/drawing/2014/main" val="678225036"/>
                    </a:ext>
                  </a:extLst>
                </a:gridCol>
                <a:gridCol w="5791200">
                  <a:extLst>
                    <a:ext uri="{9D8B030D-6E8A-4147-A177-3AD203B41FA5}">
                      <a16:colId xmlns:a16="http://schemas.microsoft.com/office/drawing/2014/main" val="3970536631"/>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latin typeface="Segoe UI" panose="020B0502040204020203" pitchFamily="34" charset="0"/>
                          <a:cs typeface="Segoe UI" panose="020B0502040204020203" pitchFamily="34" charset="0"/>
                        </a:rPr>
                        <a:t>Break Out Session 1</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0" strike="sngStrike" dirty="0">
                          <a:solidFill>
                            <a:srgbClr val="FF0000"/>
                          </a:solidFill>
                          <a:latin typeface="Segoe UI" panose="020B0502040204020203" pitchFamily="34" charset="0"/>
                          <a:cs typeface="Segoe UI" panose="020B0502040204020203" pitchFamily="34" charset="0"/>
                        </a:rPr>
                        <a:t>Break Out Session 2</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Workshop 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latin typeface="Segoe UI" panose="020B0502040204020203" pitchFamily="34" charset="0"/>
                          <a:cs typeface="Segoe UI" panose="020B0502040204020203" pitchFamily="34" charset="0"/>
                        </a:rPr>
                        <a:t>Einführung in die Welt der Open Educational Resources: Offene Bildungsmaterialien suchen, finden und nachnutzen</a:t>
                      </a:r>
                      <a:endParaRPr lang="de-DE" sz="2000" b="0" dirty="0">
                        <a:latin typeface="Segoe UI" panose="020B0502040204020203" pitchFamily="34" charset="0"/>
                        <a:cs typeface="Segoe UI" panose="020B0502040204020203" pitchFamily="34" charset="0"/>
                      </a:endParaRP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strike="sngStrike" dirty="0">
                          <a:solidFill>
                            <a:srgbClr val="FF0000"/>
                          </a:solidFill>
                          <a:latin typeface="Segoe UI" panose="020B0502040204020203" pitchFamily="34" charset="0"/>
                          <a:cs typeface="Segoe UI" panose="020B0502040204020203" pitchFamily="34" charset="0"/>
                        </a:rPr>
                        <a:t>Workshop 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strike="sngStrike" dirty="0">
                          <a:solidFill>
                            <a:srgbClr val="FF0000"/>
                          </a:solidFill>
                          <a:latin typeface="Segoe UI" panose="020B0502040204020203" pitchFamily="34" charset="0"/>
                          <a:cs typeface="Segoe UI" panose="020B0502040204020203" pitchFamily="34" charset="0"/>
                        </a:rPr>
                        <a:t>Open Educational Practices – rätselst du noch oder nutzt du schon?</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1568248"/>
                  </a:ext>
                </a:extLst>
              </a:tr>
              <a:tr h="280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Referentin: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Dr. Magdalena Spaude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(Universität zu Köln)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0" dirty="0">
                        <a:latin typeface="Segoe UI" panose="020B0502040204020203" pitchFamily="34" charset="0"/>
                        <a:cs typeface="Segoe UI" panose="020B0502040204020203" pitchFamily="34" charset="0"/>
                      </a:endParaRP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1" strike="sngStrike" dirty="0">
                          <a:solidFill>
                            <a:srgbClr val="FF0000"/>
                          </a:solidFill>
                          <a:latin typeface="Segoe UI" panose="020B0502040204020203" pitchFamily="34" charset="0"/>
                          <a:cs typeface="Segoe UI" panose="020B0502040204020203" pitchFamily="34" charset="0"/>
                        </a:rPr>
                        <a:t>Referentin: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strike="sngStrike" dirty="0">
                          <a:solidFill>
                            <a:srgbClr val="FF0000"/>
                          </a:solidFill>
                          <a:latin typeface="Segoe UI" panose="020B0502040204020203" pitchFamily="34" charset="0"/>
                          <a:cs typeface="Segoe UI" panose="020B0502040204020203" pitchFamily="34" charset="0"/>
                        </a:rPr>
                        <a:t>Verena Russlies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strike="sngStrike" dirty="0">
                          <a:solidFill>
                            <a:srgbClr val="FF0000"/>
                          </a:solidFill>
                        </a:rPr>
                        <a:t>ZOERR - OER-Repositorium der Hochschulen in Baden-Württemberg </a:t>
                      </a:r>
                      <a:endParaRPr lang="de-DE" sz="2000" b="0" strike="sngStrike" dirty="0">
                        <a:solidFill>
                          <a:srgbClr val="FF0000"/>
                        </a:solidFill>
                        <a:latin typeface="Segoe UI" panose="020B0502040204020203" pitchFamily="34" charset="0"/>
                        <a:cs typeface="Segoe UI" panose="020B0502040204020203" pitchFamily="34" charset="0"/>
                      </a:endParaRP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87117361"/>
                  </a:ext>
                </a:extLst>
              </a:tr>
            </a:tbl>
          </a:graphicData>
        </a:graphic>
      </p:graphicFrame>
      <p:sp>
        <p:nvSpPr>
          <p:cNvPr id="4" name="Textfeld 3">
            <a:extLst>
              <a:ext uri="{FF2B5EF4-FFF2-40B4-BE49-F238E27FC236}">
                <a16:creationId xmlns:a16="http://schemas.microsoft.com/office/drawing/2014/main" id="{4DDA8A4F-330D-1C62-2FA8-AEAD6C7FDE06}"/>
              </a:ext>
            </a:extLst>
          </p:cNvPr>
          <p:cNvSpPr txBox="1"/>
          <p:nvPr/>
        </p:nvSpPr>
        <p:spPr>
          <a:xfrm>
            <a:off x="348343" y="1716765"/>
            <a:ext cx="10613570" cy="523220"/>
          </a:xfrm>
          <a:prstGeom prst="rect">
            <a:avLst/>
          </a:prstGeom>
          <a:noFill/>
        </p:spPr>
        <p:txBody>
          <a:bodyPr wrap="square">
            <a:spAutoFit/>
          </a:bodyPr>
          <a:lstStyle/>
          <a:p>
            <a:pPr algn="ctr"/>
            <a:r>
              <a:rPr lang="de-DE" sz="2800" i="1" dirty="0">
                <a:solidFill>
                  <a:srgbClr val="FF0000"/>
                </a:solidFill>
              </a:rPr>
              <a:t>3</a:t>
            </a:r>
            <a:r>
              <a:rPr lang="de-DE" sz="2800" i="1" dirty="0"/>
              <a:t> parallele Workshops</a:t>
            </a:r>
            <a:endParaRPr lang="de-DE" sz="2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51817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D8432-445B-C3FD-2A65-4AD26E1A84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9BC44E-D229-EF3C-1A39-D6A78BAA83F8}"/>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Überleitung zu den Workshops</a:t>
            </a:r>
          </a:p>
        </p:txBody>
      </p:sp>
      <p:pic>
        <p:nvPicPr>
          <p:cNvPr id="12" name="Grafik 11">
            <a:extLst>
              <a:ext uri="{FF2B5EF4-FFF2-40B4-BE49-F238E27FC236}">
                <a16:creationId xmlns:a16="http://schemas.microsoft.com/office/drawing/2014/main" id="{309B5AE9-4788-FDA7-FA04-0FE5C38C237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graphicFrame>
        <p:nvGraphicFramePr>
          <p:cNvPr id="3" name="Tabelle 2">
            <a:extLst>
              <a:ext uri="{FF2B5EF4-FFF2-40B4-BE49-F238E27FC236}">
                <a16:creationId xmlns:a16="http://schemas.microsoft.com/office/drawing/2014/main" id="{44F78128-D7EC-061F-441D-B54D2692053A}"/>
              </a:ext>
            </a:extLst>
          </p:cNvPr>
          <p:cNvGraphicFramePr>
            <a:graphicFrameLocks noGrp="1"/>
          </p:cNvGraphicFramePr>
          <p:nvPr>
            <p:extLst>
              <p:ext uri="{D42A27DB-BD31-4B8C-83A1-F6EECF244321}">
                <p14:modId xmlns:p14="http://schemas.microsoft.com/office/powerpoint/2010/main" val="2410682881"/>
              </p:ext>
            </p:extLst>
          </p:nvPr>
        </p:nvGraphicFramePr>
        <p:xfrm>
          <a:off x="304800" y="2261757"/>
          <a:ext cx="11582400" cy="2712720"/>
        </p:xfrm>
        <a:graphic>
          <a:graphicData uri="http://schemas.openxmlformats.org/drawingml/2006/table">
            <a:tbl>
              <a:tblPr firstRow="1" bandRow="1"/>
              <a:tblGrid>
                <a:gridCol w="5791200">
                  <a:extLst>
                    <a:ext uri="{9D8B030D-6E8A-4147-A177-3AD203B41FA5}">
                      <a16:colId xmlns:a16="http://schemas.microsoft.com/office/drawing/2014/main" val="678225036"/>
                    </a:ext>
                  </a:extLst>
                </a:gridCol>
                <a:gridCol w="5791200">
                  <a:extLst>
                    <a:ext uri="{9D8B030D-6E8A-4147-A177-3AD203B41FA5}">
                      <a16:colId xmlns:a16="http://schemas.microsoft.com/office/drawing/2014/main" val="3970536631"/>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latin typeface="Segoe UI" panose="020B0502040204020203" pitchFamily="34" charset="0"/>
                          <a:cs typeface="Segoe UI" panose="020B0502040204020203" pitchFamily="34" charset="0"/>
                        </a:rPr>
                        <a:t>Separater Zoom-Raum 1</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0" dirty="0">
                          <a:latin typeface="Segoe UI" panose="020B0502040204020203" pitchFamily="34" charset="0"/>
                          <a:cs typeface="Segoe UI" panose="020B0502040204020203" pitchFamily="34" charset="0"/>
                        </a:rPr>
                        <a:t>Separater Zoom-Raum 2</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222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Workshop 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OER abseits des Urheberrechts – Markenrecht, KI und mehr</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Workshop 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Qualitätssicherung von verschiedenen OER durch Selbstchecks</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1568248"/>
                  </a:ext>
                </a:extLst>
              </a:tr>
              <a:tr h="280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err="1"/>
                        <a:t>Referent:innen</a:t>
                      </a:r>
                      <a:r>
                        <a:rPr lang="de-DE" sz="20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Belinda </a:t>
                      </a:r>
                      <a:r>
                        <a:rPr lang="de-DE" sz="2000" dirty="0" err="1"/>
                        <a:t>Feratović</a:t>
                      </a:r>
                      <a:r>
                        <a:rPr lang="de-DE" sz="2000" dirty="0"/>
                        <a:t> &amp; Roman </a:t>
                      </a:r>
                      <a:r>
                        <a:rPr lang="de-DE" sz="2000" dirty="0" err="1"/>
                        <a:t>Konertz</a:t>
                      </a:r>
                      <a:r>
                        <a:rPr lang="de-DE" sz="2000" dirty="0"/>
                        <a:t> </a:t>
                      </a:r>
                    </a:p>
                    <a:p>
                      <a:r>
                        <a:rPr lang="de-DE" sz="2000" dirty="0"/>
                        <a:t>(Rechtsinformationsstelle ORCA.nrw)</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0" dirty="0">
                        <a:latin typeface="Segoe UI" panose="020B0502040204020203" pitchFamily="34" charset="0"/>
                        <a:cs typeface="Segoe UI" panose="020B0502040204020203" pitchFamily="34" charset="0"/>
                      </a:endParaRP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1" dirty="0">
                          <a:latin typeface="Segoe UI" panose="020B0502040204020203" pitchFamily="34" charset="0"/>
                          <a:cs typeface="Segoe UI" panose="020B0502040204020203" pitchFamily="34" charset="0"/>
                        </a:rPr>
                        <a:t>Referentinnen: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Dr. Wiebke Breustedt &amp; Nimet Şen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(Geschäftsstelle Landesportal ORCA.nrw)</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87117361"/>
                  </a:ext>
                </a:extLst>
              </a:tr>
            </a:tbl>
          </a:graphicData>
        </a:graphic>
      </p:graphicFrame>
      <p:sp>
        <p:nvSpPr>
          <p:cNvPr id="4" name="Textfeld 3">
            <a:extLst>
              <a:ext uri="{FF2B5EF4-FFF2-40B4-BE49-F238E27FC236}">
                <a16:creationId xmlns:a16="http://schemas.microsoft.com/office/drawing/2014/main" id="{AFDEEC68-D914-57DF-A113-E94A1D600766}"/>
              </a:ext>
            </a:extLst>
          </p:cNvPr>
          <p:cNvSpPr txBox="1"/>
          <p:nvPr/>
        </p:nvSpPr>
        <p:spPr>
          <a:xfrm>
            <a:off x="348343" y="1716765"/>
            <a:ext cx="10613570" cy="523220"/>
          </a:xfrm>
          <a:prstGeom prst="rect">
            <a:avLst/>
          </a:prstGeom>
          <a:noFill/>
        </p:spPr>
        <p:txBody>
          <a:bodyPr wrap="square">
            <a:spAutoFit/>
          </a:bodyPr>
          <a:lstStyle/>
          <a:p>
            <a:pPr algn="ctr"/>
            <a:r>
              <a:rPr lang="de-DE" sz="2800" i="1" dirty="0"/>
              <a:t>3 parallele Workshops</a:t>
            </a:r>
            <a:endParaRPr lang="de-DE" sz="2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97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CFD3C-02E0-C15E-1279-EAABD6B9F90E}"/>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Überblick über den Tag (1/2): Vormittag</a:t>
            </a:r>
          </a:p>
        </p:txBody>
      </p:sp>
      <p:sp>
        <p:nvSpPr>
          <p:cNvPr id="3" name="Inhaltsplatzhalter 2">
            <a:extLst>
              <a:ext uri="{FF2B5EF4-FFF2-40B4-BE49-F238E27FC236}">
                <a16:creationId xmlns:a16="http://schemas.microsoft.com/office/drawing/2014/main" id="{C678C098-67AE-2A28-02BD-5FDA179C5EFA}"/>
              </a:ext>
            </a:extLst>
          </p:cNvPr>
          <p:cNvSpPr>
            <a:spLocks noGrp="1"/>
          </p:cNvSpPr>
          <p:nvPr>
            <p:ph idx="1"/>
          </p:nvPr>
        </p:nvSpPr>
        <p:spPr/>
        <p:txBody>
          <a:bodyPr/>
          <a:lstStyle/>
          <a:p>
            <a:endParaRPr lang="de-DE"/>
          </a:p>
        </p:txBody>
      </p:sp>
      <p:graphicFrame>
        <p:nvGraphicFramePr>
          <p:cNvPr id="10" name="Tabelle 9">
            <a:extLst>
              <a:ext uri="{FF2B5EF4-FFF2-40B4-BE49-F238E27FC236}">
                <a16:creationId xmlns:a16="http://schemas.microsoft.com/office/drawing/2014/main" id="{3862AF4E-5B2C-362A-8105-58383620BD8D}"/>
              </a:ext>
            </a:extLst>
          </p:cNvPr>
          <p:cNvGraphicFramePr>
            <a:graphicFrameLocks noGrp="1"/>
          </p:cNvGraphicFramePr>
          <p:nvPr>
            <p:extLst>
              <p:ext uri="{D42A27DB-BD31-4B8C-83A1-F6EECF244321}">
                <p14:modId xmlns:p14="http://schemas.microsoft.com/office/powerpoint/2010/main" val="1378890562"/>
              </p:ext>
            </p:extLst>
          </p:nvPr>
        </p:nvGraphicFramePr>
        <p:xfrm>
          <a:off x="838200" y="1830187"/>
          <a:ext cx="10577951" cy="3200400"/>
        </p:xfrm>
        <a:graphic>
          <a:graphicData uri="http://schemas.openxmlformats.org/drawingml/2006/table">
            <a:tbl>
              <a:tblPr firstRow="1" bandRow="1"/>
              <a:tblGrid>
                <a:gridCol w="2607249">
                  <a:extLst>
                    <a:ext uri="{9D8B030D-6E8A-4147-A177-3AD203B41FA5}">
                      <a16:colId xmlns:a16="http://schemas.microsoft.com/office/drawing/2014/main" val="678225036"/>
                    </a:ext>
                  </a:extLst>
                </a:gridCol>
                <a:gridCol w="7970702">
                  <a:extLst>
                    <a:ext uri="{9D8B030D-6E8A-4147-A177-3AD203B41FA5}">
                      <a16:colId xmlns:a16="http://schemas.microsoft.com/office/drawing/2014/main" val="221131392"/>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400" b="0" dirty="0"/>
                        <a:t>09:15 – ca. 09:35</a:t>
                      </a:r>
                    </a:p>
                  </a:txBody>
                  <a:tcPr>
                    <a:lnL w="12700" cmpd="sng">
                      <a:solidFill>
                        <a:srgbClr val="BED3DC"/>
                      </a:solidFill>
                    </a:lnL>
                    <a:lnR w="12700" cmpd="sng">
                      <a:solidFill>
                        <a:srgbClr val="BED3DC"/>
                      </a:solidFill>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400" b="0" dirty="0"/>
                        <a:t>Einführung &amp; Grußwort</a:t>
                      </a:r>
                    </a:p>
                  </a:txBody>
                  <a:tcPr>
                    <a:lnL w="12700" cmpd="sng">
                      <a:solidFill>
                        <a:srgbClr val="BED3DC"/>
                      </a:solidFill>
                    </a:lnL>
                    <a:lnR w="12700" cmpd="sng">
                      <a:solidFill>
                        <a:srgbClr val="BED3DC"/>
                      </a:solidFill>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t>09:40 – 10:10 </a:t>
                      </a:r>
                    </a:p>
                  </a:txBody>
                  <a:tcPr>
                    <a:lnL w="12700" cmpd="sng">
                      <a:solidFill>
                        <a:srgbClr val="BED3DC"/>
                      </a:solidFill>
                    </a:lnL>
                    <a:lnR w="12700" cmpd="sng">
                      <a:solidFill>
                        <a:srgbClr val="BED3DC"/>
                      </a:solidFill>
                    </a:lnR>
                    <a:lnT w="254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1" dirty="0"/>
                        <a:t>Kurzimpuls</a:t>
                      </a:r>
                    </a:p>
                  </a:txBody>
                  <a:tcPr>
                    <a:lnL w="12700" cmpd="sng">
                      <a:solidFill>
                        <a:srgbClr val="BED3DC"/>
                      </a:solidFill>
                    </a:lnL>
                    <a:lnR w="12700" cmpd="sng">
                      <a:solidFill>
                        <a:srgbClr val="BED3DC"/>
                      </a:solidFill>
                    </a:lnR>
                    <a:lnT w="254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2240960"/>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solidFill>
                            <a:schemeClr val="tx1"/>
                          </a:solidFill>
                        </a:rPr>
                        <a:t>10:10 – 10:15</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solidFill>
                            <a:schemeClr val="tx1"/>
                          </a:solidFill>
                        </a:rPr>
                        <a:t>Überleitung zu Projektspotlights</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77877318"/>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solidFill>
                            <a:schemeClr val="tx1"/>
                          </a:solidFill>
                        </a:rPr>
                        <a:t>10:15 – 10:58</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1" dirty="0">
                          <a:solidFill>
                            <a:schemeClr val="tx1"/>
                          </a:solidFill>
                        </a:rPr>
                        <a:t>3 parallele Projektspotlights</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3838002"/>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solidFill>
                            <a:schemeClr val="tx1"/>
                          </a:solidFill>
                        </a:rPr>
                        <a:t>11:00 – 11:15</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solidFill>
                            <a:schemeClr val="tx1"/>
                          </a:solidFill>
                        </a:rPr>
                        <a:t>Pause*</a:t>
                      </a:r>
                      <a:endParaRPr lang="de-DE" sz="2400" b="0" i="1" dirty="0">
                        <a:solidFill>
                          <a:schemeClr val="tx1"/>
                        </a:solidFill>
                      </a:endParaRP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3313361"/>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solidFill>
                            <a:schemeClr val="tx1"/>
                          </a:solidFill>
                        </a:rPr>
                        <a:t>11:15 – 11:20</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solidFill>
                            <a:schemeClr val="tx1"/>
                          </a:solidFill>
                        </a:rPr>
                        <a:t>Überleitung zu Projektspotlights</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77223301"/>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t>11:20 – 12:03</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1" dirty="0"/>
                        <a:t>3 parallele Projektspotlights*</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8363105"/>
                  </a:ext>
                </a:extLst>
              </a:tr>
            </a:tbl>
          </a:graphicData>
        </a:graphic>
      </p:graphicFrame>
      <p:graphicFrame>
        <p:nvGraphicFramePr>
          <p:cNvPr id="11" name="Tabelle 10">
            <a:extLst>
              <a:ext uri="{FF2B5EF4-FFF2-40B4-BE49-F238E27FC236}">
                <a16:creationId xmlns:a16="http://schemas.microsoft.com/office/drawing/2014/main" id="{1B68694B-8A5D-65C2-E8D0-5CA4441200D9}"/>
              </a:ext>
            </a:extLst>
          </p:cNvPr>
          <p:cNvGraphicFramePr>
            <a:graphicFrameLocks noGrp="1"/>
          </p:cNvGraphicFramePr>
          <p:nvPr>
            <p:extLst>
              <p:ext uri="{D42A27DB-BD31-4B8C-83A1-F6EECF244321}">
                <p14:modId xmlns:p14="http://schemas.microsoft.com/office/powerpoint/2010/main" val="234862333"/>
              </p:ext>
            </p:extLst>
          </p:nvPr>
        </p:nvGraphicFramePr>
        <p:xfrm>
          <a:off x="844273" y="5514875"/>
          <a:ext cx="10565804" cy="457200"/>
        </p:xfrm>
        <a:graphic>
          <a:graphicData uri="http://schemas.openxmlformats.org/drawingml/2006/table">
            <a:tbl>
              <a:tblPr firstRow="1" bandRow="1"/>
              <a:tblGrid>
                <a:gridCol w="2604254">
                  <a:extLst>
                    <a:ext uri="{9D8B030D-6E8A-4147-A177-3AD203B41FA5}">
                      <a16:colId xmlns:a16="http://schemas.microsoft.com/office/drawing/2014/main" val="678225036"/>
                    </a:ext>
                  </a:extLst>
                </a:gridCol>
                <a:gridCol w="7961550">
                  <a:extLst>
                    <a:ext uri="{9D8B030D-6E8A-4147-A177-3AD203B41FA5}">
                      <a16:colId xmlns:a16="http://schemas.microsoft.com/office/drawing/2014/main" val="221131392"/>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400" b="0" dirty="0"/>
                        <a:t>12:05 – 13:00</a:t>
                      </a:r>
                    </a:p>
                  </a:txBody>
                  <a:tcPr>
                    <a:lnL w="12700" cmpd="sng">
                      <a:solidFill>
                        <a:srgbClr val="BED3DC"/>
                      </a:solidFill>
                    </a:lnL>
                    <a:lnR w="12700" cmpd="sng">
                      <a:solidFill>
                        <a:srgbClr val="BED3DC"/>
                      </a:solidFill>
                    </a:lnR>
                    <a:lnT w="12700" cmpd="sng">
                      <a:solidFill>
                        <a:srgbClr val="BED3DC"/>
                      </a:solidFill>
                    </a:lnT>
                    <a:lnB w="25400" cmpd="sng">
                      <a:solidFill>
                        <a:srgbClr val="BED3DC"/>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400" b="0" dirty="0"/>
                        <a:t>Mittagspause</a:t>
                      </a:r>
                    </a:p>
                  </a:txBody>
                  <a:tcPr>
                    <a:lnL w="12700" cmpd="sng">
                      <a:solidFill>
                        <a:srgbClr val="BED3DC"/>
                      </a:solidFill>
                    </a:lnL>
                    <a:lnR w="12700" cmpd="sng">
                      <a:solidFill>
                        <a:srgbClr val="BED3DC"/>
                      </a:solidFill>
                    </a:lnR>
                    <a:lnT w="12700" cmpd="sng">
                      <a:solidFill>
                        <a:srgbClr val="BED3DC"/>
                      </a:solidFill>
                    </a:lnT>
                    <a:lnB w="25400" cmpd="sng">
                      <a:solidFill>
                        <a:srgbClr val="BED3DC"/>
                      </a:solidFill>
                    </a:lnB>
                    <a:lnTlToBr w="12700" cmpd="sng">
                      <a:noFill/>
                      <a:prstDash val="solid"/>
                    </a:lnTlToBr>
                    <a:lnBlToTr w="12700" cmpd="sng">
                      <a:noFill/>
                      <a:prstDash val="solid"/>
                    </a:lnBlToTr>
                    <a:noFill/>
                  </a:tcPr>
                </a:tc>
                <a:extLst>
                  <a:ext uri="{0D108BD9-81ED-4DB2-BD59-A6C34878D82A}">
                    <a16:rowId xmlns:a16="http://schemas.microsoft.com/office/drawing/2014/main" val="2318976933"/>
                  </a:ext>
                </a:extLst>
              </a:tr>
            </a:tbl>
          </a:graphicData>
        </a:graphic>
      </p:graphicFrame>
      <p:pic>
        <p:nvPicPr>
          <p:cNvPr id="12" name="Grafik 11">
            <a:extLst>
              <a:ext uri="{FF2B5EF4-FFF2-40B4-BE49-F238E27FC236}">
                <a16:creationId xmlns:a16="http://schemas.microsoft.com/office/drawing/2014/main" id="{5582594E-E91D-0F38-FBB7-1D89A44653B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
        <p:nvSpPr>
          <p:cNvPr id="4" name="Textfeld 3">
            <a:extLst>
              <a:ext uri="{FF2B5EF4-FFF2-40B4-BE49-F238E27FC236}">
                <a16:creationId xmlns:a16="http://schemas.microsoft.com/office/drawing/2014/main" id="{D93844D2-FAD7-FBD6-547A-9C38D8D90E6C}"/>
              </a:ext>
            </a:extLst>
          </p:cNvPr>
          <p:cNvSpPr txBox="1"/>
          <p:nvPr/>
        </p:nvSpPr>
        <p:spPr>
          <a:xfrm>
            <a:off x="1298139" y="6176963"/>
            <a:ext cx="9639300" cy="369332"/>
          </a:xfrm>
          <a:prstGeom prst="rect">
            <a:avLst/>
          </a:prstGeom>
          <a:noFill/>
        </p:spPr>
        <p:txBody>
          <a:bodyPr wrap="square" rtlCol="0">
            <a:spAutoFit/>
          </a:bodyPr>
          <a:lstStyle/>
          <a:p>
            <a:r>
              <a:rPr lang="de-DE" i="1" dirty="0"/>
              <a:t>*Bundesweiter </a:t>
            </a:r>
            <a:r>
              <a:rPr lang="de-DE" i="1" dirty="0" err="1"/>
              <a:t>Warntag</a:t>
            </a:r>
            <a:r>
              <a:rPr lang="de-DE" i="1" dirty="0"/>
              <a:t>: Warnung um 11:00 Uhr, Entwarnung um 11:45 Uhr</a:t>
            </a:r>
          </a:p>
        </p:txBody>
      </p:sp>
    </p:spTree>
    <p:extLst>
      <p:ext uri="{BB962C8B-B14F-4D97-AF65-F5344CB8AC3E}">
        <p14:creationId xmlns:p14="http://schemas.microsoft.com/office/powerpoint/2010/main" val="1201723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3201C-2046-829E-4A1A-E2D664B1D6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4E1E60-3659-514B-6890-1D38D7503F78}"/>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Die Break Out Session ist geöffnet!</a:t>
            </a:r>
          </a:p>
        </p:txBody>
      </p:sp>
      <p:pic>
        <p:nvPicPr>
          <p:cNvPr id="12" name="Grafik 11">
            <a:extLst>
              <a:ext uri="{FF2B5EF4-FFF2-40B4-BE49-F238E27FC236}">
                <a16:creationId xmlns:a16="http://schemas.microsoft.com/office/drawing/2014/main" id="{C8054D75-71DF-43B4-FE4F-DBDFFCD5CBA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graphicFrame>
        <p:nvGraphicFramePr>
          <p:cNvPr id="3" name="Tabelle 2">
            <a:extLst>
              <a:ext uri="{FF2B5EF4-FFF2-40B4-BE49-F238E27FC236}">
                <a16:creationId xmlns:a16="http://schemas.microsoft.com/office/drawing/2014/main" id="{9F8B9BF3-91A9-8515-61C4-F415DA6445F3}"/>
              </a:ext>
            </a:extLst>
          </p:cNvPr>
          <p:cNvGraphicFramePr>
            <a:graphicFrameLocks noGrp="1"/>
          </p:cNvGraphicFramePr>
          <p:nvPr>
            <p:extLst>
              <p:ext uri="{D42A27DB-BD31-4B8C-83A1-F6EECF244321}">
                <p14:modId xmlns:p14="http://schemas.microsoft.com/office/powerpoint/2010/main" val="3452533166"/>
              </p:ext>
            </p:extLst>
          </p:nvPr>
        </p:nvGraphicFramePr>
        <p:xfrm>
          <a:off x="304800" y="2727333"/>
          <a:ext cx="11582400" cy="3322320"/>
        </p:xfrm>
        <a:graphic>
          <a:graphicData uri="http://schemas.openxmlformats.org/drawingml/2006/table">
            <a:tbl>
              <a:tblPr firstRow="1" bandRow="1"/>
              <a:tblGrid>
                <a:gridCol w="5791200">
                  <a:extLst>
                    <a:ext uri="{9D8B030D-6E8A-4147-A177-3AD203B41FA5}">
                      <a16:colId xmlns:a16="http://schemas.microsoft.com/office/drawing/2014/main" val="678225036"/>
                    </a:ext>
                  </a:extLst>
                </a:gridCol>
                <a:gridCol w="5791200">
                  <a:extLst>
                    <a:ext uri="{9D8B030D-6E8A-4147-A177-3AD203B41FA5}">
                      <a16:colId xmlns:a16="http://schemas.microsoft.com/office/drawing/2014/main" val="3970536631"/>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latin typeface="Segoe UI" panose="020B0502040204020203" pitchFamily="34" charset="0"/>
                          <a:cs typeface="Segoe UI" panose="020B0502040204020203" pitchFamily="34" charset="0"/>
                        </a:rPr>
                        <a:t>Workshop 1: Break Out Session</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0" dirty="0">
                          <a:latin typeface="Segoe UI" panose="020B0502040204020203" pitchFamily="34" charset="0"/>
                          <a:cs typeface="Segoe UI" panose="020B0502040204020203" pitchFamily="34" charset="0"/>
                        </a:rPr>
                        <a:t>Session 3 und 4: Separate Zoom-Räume</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Workshop 1: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latin typeface="Segoe UI" panose="020B0502040204020203" pitchFamily="34" charset="0"/>
                          <a:cs typeface="Segoe UI" panose="020B0502040204020203" pitchFamily="34" charset="0"/>
                        </a:rPr>
                        <a:t>Einführung in die Welt der Open Educational Resources: Offene Bildungsmaterialien suchen, finden und nachnutzen</a:t>
                      </a:r>
                      <a:endParaRPr lang="de-DE" sz="2000" b="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Break Out Session 1</a:t>
                      </a:r>
                      <a:endParaRPr lang="de-DE" sz="2000" b="0" dirty="0">
                        <a:latin typeface="Segoe UI" panose="020B0502040204020203" pitchFamily="34" charset="0"/>
                        <a:cs typeface="Segoe UI" panose="020B0502040204020203" pitchFamily="34" charset="0"/>
                      </a:endParaRP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Workshop 3: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OER abseits des Urheberrechts – Markenrecht, KI und mehr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Separater Zoom-Raum</a:t>
                      </a:r>
                      <a:endParaRPr lang="de-DE" sz="2000" b="0" dirty="0">
                        <a:latin typeface="Segoe UI" panose="020B0502040204020203" pitchFamily="34" charset="0"/>
                        <a:cs typeface="Segoe UI" panose="020B0502040204020203" pitchFamily="34" charset="0"/>
                      </a:endParaRP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1568248"/>
                  </a:ext>
                </a:extLst>
              </a:tr>
              <a:tr h="280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strike="sngStrike" dirty="0">
                          <a:solidFill>
                            <a:srgbClr val="FF0000"/>
                          </a:solidFill>
                          <a:latin typeface="Segoe UI" panose="020B0502040204020203" pitchFamily="34" charset="0"/>
                          <a:cs typeface="Segoe UI" panose="020B0502040204020203" pitchFamily="34" charset="0"/>
                        </a:rPr>
                        <a:t>Workshop 2: </a:t>
                      </a:r>
                      <a:endParaRPr lang="de-DE" sz="2000" strike="sngStrike"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strike="sngStrike" dirty="0">
                          <a:solidFill>
                            <a:srgbClr val="FF0000"/>
                          </a:solidFill>
                          <a:latin typeface="Segoe UI" panose="020B0502040204020203" pitchFamily="34" charset="0"/>
                          <a:cs typeface="Segoe UI" panose="020B0502040204020203" pitchFamily="34" charset="0"/>
                        </a:rPr>
                        <a:t>Open Educational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strike="sngStrike" dirty="0">
                          <a:solidFill>
                            <a:srgbClr val="FF0000"/>
                          </a:solidFill>
                          <a:latin typeface="Segoe UI" panose="020B0502040204020203" pitchFamily="34" charset="0"/>
                          <a:cs typeface="Segoe UI" panose="020B0502040204020203" pitchFamily="34" charset="0"/>
                        </a:rPr>
                        <a:t>Break Out Session 2</a:t>
                      </a: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1" dirty="0">
                          <a:latin typeface="Segoe UI" panose="020B0502040204020203" pitchFamily="34" charset="0"/>
                          <a:cs typeface="Segoe UI" panose="020B0502040204020203" pitchFamily="34" charset="0"/>
                        </a:rPr>
                        <a:t>Workshop 4: </a:t>
                      </a:r>
                    </a:p>
                    <a:p>
                      <a:r>
                        <a:rPr lang="de-DE" sz="2000" b="0" dirty="0">
                          <a:latin typeface="Segoe UI" panose="020B0502040204020203" pitchFamily="34" charset="0"/>
                          <a:cs typeface="Segoe UI" panose="020B0502040204020203" pitchFamily="34" charset="0"/>
                        </a:rPr>
                        <a:t>Qualitätssicherung von verschiedenen OER durch Selbstchecks</a:t>
                      </a:r>
                    </a:p>
                    <a:p>
                      <a:r>
                        <a:rPr lang="de-DE" sz="2000" b="0" dirty="0">
                          <a:latin typeface="Segoe UI" panose="020B0502040204020203" pitchFamily="34" charset="0"/>
                          <a:cs typeface="Segoe UI" panose="020B0502040204020203" pitchFamily="34" charset="0"/>
                        </a:rPr>
                        <a:t>Separater Zoom-Raum</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87117361"/>
                  </a:ext>
                </a:extLst>
              </a:tr>
            </a:tbl>
          </a:graphicData>
        </a:graphic>
      </p:graphicFrame>
      <p:sp>
        <p:nvSpPr>
          <p:cNvPr id="4" name="Textfeld 3">
            <a:extLst>
              <a:ext uri="{FF2B5EF4-FFF2-40B4-BE49-F238E27FC236}">
                <a16:creationId xmlns:a16="http://schemas.microsoft.com/office/drawing/2014/main" id="{4DB4326F-742C-B016-E8C8-0C420C62A817}"/>
              </a:ext>
            </a:extLst>
          </p:cNvPr>
          <p:cNvSpPr txBox="1"/>
          <p:nvPr/>
        </p:nvSpPr>
        <p:spPr>
          <a:xfrm>
            <a:off x="348343" y="1716765"/>
            <a:ext cx="10613570" cy="954107"/>
          </a:xfrm>
          <a:prstGeom prst="rect">
            <a:avLst/>
          </a:prstGeom>
          <a:noFill/>
        </p:spPr>
        <p:txBody>
          <a:bodyPr wrap="square">
            <a:spAutoFit/>
          </a:bodyPr>
          <a:lstStyle/>
          <a:p>
            <a:pPr algn="ctr"/>
            <a:r>
              <a:rPr lang="de-DE" sz="2800" i="1" dirty="0"/>
              <a:t>Betreten Sie nun die Break Out Session oder einen der separaten Zoom-Räume</a:t>
            </a:r>
            <a:endParaRPr lang="de-DE" sz="2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642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89C9C-7D0A-C443-8ED9-666B899EE2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058A41-7A19-B854-F632-F9493555F328}"/>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Willkommen zurück!</a:t>
            </a:r>
          </a:p>
        </p:txBody>
      </p:sp>
      <p:pic>
        <p:nvPicPr>
          <p:cNvPr id="12" name="Grafik 11">
            <a:extLst>
              <a:ext uri="{FF2B5EF4-FFF2-40B4-BE49-F238E27FC236}">
                <a16:creationId xmlns:a16="http://schemas.microsoft.com/office/drawing/2014/main" id="{6FA616EB-60F6-959D-55D0-E772461CBD0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3186959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6624D-22CE-045D-4529-A1C2D0E6B2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85954F-5C7A-229B-D989-8EB57EF1517F}"/>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Willkommen zurück!</a:t>
            </a:r>
          </a:p>
        </p:txBody>
      </p:sp>
      <p:pic>
        <p:nvPicPr>
          <p:cNvPr id="12" name="Grafik 11">
            <a:extLst>
              <a:ext uri="{FF2B5EF4-FFF2-40B4-BE49-F238E27FC236}">
                <a16:creationId xmlns:a16="http://schemas.microsoft.com/office/drawing/2014/main" id="{64BBC913-18BE-4ECE-3ACB-AD1066976C6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863" y="303673"/>
            <a:ext cx="1782030" cy="315452"/>
          </a:xfrm>
          <a:prstGeom prst="rect">
            <a:avLst/>
          </a:prstGeom>
        </p:spPr>
      </p:pic>
      <p:sp>
        <p:nvSpPr>
          <p:cNvPr id="6" name="Textfeld 5">
            <a:extLst>
              <a:ext uri="{FF2B5EF4-FFF2-40B4-BE49-F238E27FC236}">
                <a16:creationId xmlns:a16="http://schemas.microsoft.com/office/drawing/2014/main" id="{2D399A76-FDE8-278A-1E63-249F3A9B0ADB}"/>
              </a:ext>
            </a:extLst>
          </p:cNvPr>
          <p:cNvSpPr txBox="1"/>
          <p:nvPr/>
        </p:nvSpPr>
        <p:spPr>
          <a:xfrm>
            <a:off x="3047999" y="3244334"/>
            <a:ext cx="6498771" cy="646331"/>
          </a:xfrm>
          <a:prstGeom prst="rect">
            <a:avLst/>
          </a:prstGeom>
          <a:noFill/>
        </p:spPr>
        <p:txBody>
          <a:bodyPr wrap="square">
            <a:spAutoFit/>
          </a:bodyPr>
          <a:lstStyle/>
          <a:p>
            <a:r>
              <a:rPr lang="de-DE" sz="3600" i="1" dirty="0">
                <a:solidFill>
                  <a:srgbClr val="000000"/>
                </a:solidFill>
                <a:latin typeface="Segoe UI" panose="020B0502040204020203" pitchFamily="34" charset="0"/>
                <a:cs typeface="Segoe UI" panose="020B0502040204020203" pitchFamily="34" charset="0"/>
              </a:rPr>
              <a:t>- Blitzlicht aus den Workshops - </a:t>
            </a:r>
            <a:endParaRPr lang="de-DE" sz="3600" i="1" dirty="0"/>
          </a:p>
        </p:txBody>
      </p:sp>
    </p:spTree>
    <p:extLst>
      <p:ext uri="{BB962C8B-B14F-4D97-AF65-F5344CB8AC3E}">
        <p14:creationId xmlns:p14="http://schemas.microsoft.com/office/powerpoint/2010/main" val="3881259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B0627-49AD-D80B-8DB6-9FA5E8B0F4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8CFDFB-F77C-73E6-4F8B-4EA574195DBE}"/>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Ausblick</a:t>
            </a:r>
          </a:p>
        </p:txBody>
      </p:sp>
      <p:pic>
        <p:nvPicPr>
          <p:cNvPr id="12" name="Grafik 11">
            <a:extLst>
              <a:ext uri="{FF2B5EF4-FFF2-40B4-BE49-F238E27FC236}">
                <a16:creationId xmlns:a16="http://schemas.microsoft.com/office/drawing/2014/main" id="{19A11D29-4CCE-8609-58FB-B0817CE0B9A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1365357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06652-3015-F811-0BA9-49DA05AD0E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793D7A-F531-D108-2A0A-49C4A7147F26}"/>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Teaser: Veranstaltungen</a:t>
            </a:r>
          </a:p>
        </p:txBody>
      </p:sp>
      <p:pic>
        <p:nvPicPr>
          <p:cNvPr id="12" name="Grafik 11">
            <a:extLst>
              <a:ext uri="{FF2B5EF4-FFF2-40B4-BE49-F238E27FC236}">
                <a16:creationId xmlns:a16="http://schemas.microsoft.com/office/drawing/2014/main" id="{0446CC74-A8F3-CA09-A4A4-D114F6D49DE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pic>
        <p:nvPicPr>
          <p:cNvPr id="4" name="Grafik 3">
            <a:extLst>
              <a:ext uri="{FF2B5EF4-FFF2-40B4-BE49-F238E27FC236}">
                <a16:creationId xmlns:a16="http://schemas.microsoft.com/office/drawing/2014/main" id="{6DC1E914-A182-EADA-FAF8-B9DE55FF7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16" y="1917915"/>
            <a:ext cx="1854575" cy="2630748"/>
          </a:xfrm>
          <a:prstGeom prst="rect">
            <a:avLst/>
          </a:prstGeom>
          <a:ln>
            <a:solidFill>
              <a:schemeClr val="accent1"/>
            </a:solidFill>
          </a:ln>
        </p:spPr>
      </p:pic>
      <p:pic>
        <p:nvPicPr>
          <p:cNvPr id="6" name="Grafik 5">
            <a:extLst>
              <a:ext uri="{FF2B5EF4-FFF2-40B4-BE49-F238E27FC236}">
                <a16:creationId xmlns:a16="http://schemas.microsoft.com/office/drawing/2014/main" id="{3DB486AA-2794-9745-9687-C71FE9D08D8D}"/>
              </a:ext>
            </a:extLst>
          </p:cNvPr>
          <p:cNvPicPr>
            <a:picLocks noChangeAspect="1"/>
          </p:cNvPicPr>
          <p:nvPr/>
        </p:nvPicPr>
        <p:blipFill>
          <a:blip r:embed="rId6"/>
          <a:stretch>
            <a:fillRect/>
          </a:stretch>
        </p:blipFill>
        <p:spPr>
          <a:xfrm>
            <a:off x="6453549" y="1917915"/>
            <a:ext cx="5368178" cy="2630748"/>
          </a:xfrm>
          <a:prstGeom prst="rect">
            <a:avLst/>
          </a:prstGeom>
          <a:ln>
            <a:solidFill>
              <a:schemeClr val="accent1"/>
            </a:solidFill>
          </a:ln>
        </p:spPr>
      </p:pic>
      <p:pic>
        <p:nvPicPr>
          <p:cNvPr id="8" name="Grafik 7">
            <a:extLst>
              <a:ext uri="{FF2B5EF4-FFF2-40B4-BE49-F238E27FC236}">
                <a16:creationId xmlns:a16="http://schemas.microsoft.com/office/drawing/2014/main" id="{C2A04B60-EBF2-D7C1-A252-92E3E6997DC0}"/>
              </a:ext>
            </a:extLst>
          </p:cNvPr>
          <p:cNvPicPr>
            <a:picLocks noChangeAspect="1"/>
          </p:cNvPicPr>
          <p:nvPr/>
        </p:nvPicPr>
        <p:blipFill>
          <a:blip r:embed="rId7"/>
          <a:stretch>
            <a:fillRect/>
          </a:stretch>
        </p:blipFill>
        <p:spPr>
          <a:xfrm>
            <a:off x="2653820" y="1917915"/>
            <a:ext cx="3609900" cy="2737177"/>
          </a:xfrm>
          <a:prstGeom prst="rect">
            <a:avLst/>
          </a:prstGeom>
          <a:ln>
            <a:solidFill>
              <a:schemeClr val="accent1"/>
            </a:solidFill>
          </a:ln>
        </p:spPr>
      </p:pic>
      <p:sp>
        <p:nvSpPr>
          <p:cNvPr id="9" name="Textfeld 8">
            <a:extLst>
              <a:ext uri="{FF2B5EF4-FFF2-40B4-BE49-F238E27FC236}">
                <a16:creationId xmlns:a16="http://schemas.microsoft.com/office/drawing/2014/main" id="{60E88676-87E9-E7C3-FD2A-47CCB71C3DE1}"/>
              </a:ext>
            </a:extLst>
          </p:cNvPr>
          <p:cNvSpPr txBox="1"/>
          <p:nvPr/>
        </p:nvSpPr>
        <p:spPr>
          <a:xfrm>
            <a:off x="825285" y="5149312"/>
            <a:ext cx="9496586" cy="1754326"/>
          </a:xfrm>
          <a:prstGeom prst="rect">
            <a:avLst/>
          </a:prstGeom>
          <a:noFill/>
        </p:spPr>
        <p:txBody>
          <a:bodyPr wrap="square" rtlCol="0">
            <a:spAutoFit/>
          </a:bodyPr>
          <a:lstStyle/>
          <a:p>
            <a:pPr marL="285750" indent="-285750">
              <a:buFontTx/>
              <a:buChar char="-"/>
            </a:pPr>
            <a:r>
              <a:rPr lang="de-DE" dirty="0"/>
              <a:t>01.10.2025: </a:t>
            </a:r>
            <a:r>
              <a:rPr lang="de-DE" dirty="0" err="1"/>
              <a:t>ORCAthon</a:t>
            </a:r>
            <a:r>
              <a:rPr lang="de-DE" dirty="0"/>
              <a:t>: Materialwerkstatt für die Lehrkräftebildung</a:t>
            </a:r>
          </a:p>
          <a:p>
            <a:pPr marL="285750" indent="-285750">
              <a:buFontTx/>
              <a:buChar char="-"/>
            </a:pPr>
            <a:r>
              <a:rPr lang="de-DE" dirty="0"/>
              <a:t>November 2025: Open Science </a:t>
            </a:r>
            <a:r>
              <a:rPr lang="de-DE" dirty="0" err="1"/>
              <a:t>Month</a:t>
            </a:r>
            <a:r>
              <a:rPr lang="de-DE" dirty="0"/>
              <a:t> der RUB</a:t>
            </a:r>
          </a:p>
          <a:p>
            <a:pPr marL="285750" indent="-285750">
              <a:buFontTx/>
              <a:buChar char="-"/>
            </a:pPr>
            <a:r>
              <a:rPr lang="de-DE" dirty="0"/>
              <a:t>26.11.2025: ORCA.nrw-Tagung</a:t>
            </a:r>
          </a:p>
          <a:p>
            <a:pPr marL="285750" indent="-285750">
              <a:buFontTx/>
              <a:buChar char="-"/>
            </a:pPr>
            <a:endParaRPr lang="de-DE" dirty="0"/>
          </a:p>
          <a:p>
            <a:pPr marL="285750" indent="-285750">
              <a:buFontTx/>
              <a:buChar char="-"/>
            </a:pPr>
            <a:r>
              <a:rPr lang="de-DE" dirty="0"/>
              <a:t>Fortlaufend: Projektvorstellungen bei „Lehre verbindet NRW“</a:t>
            </a:r>
          </a:p>
          <a:p>
            <a:pPr marL="285750" indent="-285750">
              <a:buFontTx/>
              <a:buChar char="-"/>
            </a:pPr>
            <a:endParaRPr lang="de-DE" dirty="0"/>
          </a:p>
        </p:txBody>
      </p:sp>
      <p:pic>
        <p:nvPicPr>
          <p:cNvPr id="3" name="Grafik 2">
            <a:extLst>
              <a:ext uri="{FF2B5EF4-FFF2-40B4-BE49-F238E27FC236}">
                <a16:creationId xmlns:a16="http://schemas.microsoft.com/office/drawing/2014/main" id="{71032284-247E-727F-B24E-6811761601A2}"/>
              </a:ext>
            </a:extLst>
          </p:cNvPr>
          <p:cNvPicPr>
            <a:picLocks noChangeAspect="1"/>
          </p:cNvPicPr>
          <p:nvPr/>
        </p:nvPicPr>
        <p:blipFill>
          <a:blip r:embed="rId8"/>
          <a:stretch>
            <a:fillRect/>
          </a:stretch>
        </p:blipFill>
        <p:spPr>
          <a:xfrm>
            <a:off x="8230870" y="4747382"/>
            <a:ext cx="3590857" cy="1309872"/>
          </a:xfrm>
          <a:prstGeom prst="rect">
            <a:avLst/>
          </a:prstGeom>
          <a:ln>
            <a:solidFill>
              <a:schemeClr val="accent1"/>
            </a:solidFill>
          </a:ln>
        </p:spPr>
      </p:pic>
    </p:spTree>
    <p:extLst>
      <p:ext uri="{BB962C8B-B14F-4D97-AF65-F5344CB8AC3E}">
        <p14:creationId xmlns:p14="http://schemas.microsoft.com/office/powerpoint/2010/main" val="243901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4E7A-9385-C5A6-3AFB-A2758D9CBA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272963-ABFB-CBFE-6F64-66846C65A17A}"/>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Ein herzliches Dankeschön!</a:t>
            </a:r>
          </a:p>
        </p:txBody>
      </p:sp>
      <p:pic>
        <p:nvPicPr>
          <p:cNvPr id="12" name="Grafik 11">
            <a:extLst>
              <a:ext uri="{FF2B5EF4-FFF2-40B4-BE49-F238E27FC236}">
                <a16:creationId xmlns:a16="http://schemas.microsoft.com/office/drawing/2014/main" id="{12931F63-D45B-6D97-DF6D-7DF7713F3B2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1065752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633AC-7B13-56AE-616F-E3D4309442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962667-21A4-8174-D6F1-ECD2C2E7B95A}"/>
              </a:ext>
            </a:extLst>
          </p:cNvPr>
          <p:cNvSpPr>
            <a:spLocks noGrp="1"/>
          </p:cNvSpPr>
          <p:nvPr>
            <p:ph type="title"/>
          </p:nvPr>
        </p:nvSpPr>
        <p:spPr>
          <a:xfrm>
            <a:off x="4358217" y="2923716"/>
            <a:ext cx="2770716"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Tschüss!</a:t>
            </a:r>
          </a:p>
        </p:txBody>
      </p:sp>
      <p:pic>
        <p:nvPicPr>
          <p:cNvPr id="12" name="Grafik 11">
            <a:extLst>
              <a:ext uri="{FF2B5EF4-FFF2-40B4-BE49-F238E27FC236}">
                <a16:creationId xmlns:a16="http://schemas.microsoft.com/office/drawing/2014/main" id="{B7A599E4-10B5-B801-BA94-427D414BF48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226401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F64FA-2160-61A7-EC63-B2CF2F75E5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0F4A89-CF1C-9111-5095-73AB5909E6E0}"/>
              </a:ext>
            </a:extLst>
          </p:cNvPr>
          <p:cNvSpPr>
            <a:spLocks noGrp="1"/>
          </p:cNvSpPr>
          <p:nvPr>
            <p:ph type="title"/>
          </p:nvPr>
        </p:nvSpPr>
        <p:spPr>
          <a:xfrm>
            <a:off x="615950" y="815057"/>
            <a:ext cx="11576050" cy="1010568"/>
          </a:xfrm>
        </p:spPr>
        <p:txBody>
          <a:bodyPr>
            <a:normAutofit/>
          </a:bodyPr>
          <a:lstStyle/>
          <a:p>
            <a:pPr lvl="0">
              <a:defRPr/>
            </a:pPr>
            <a:r>
              <a:rPr lang="de-DE" b="1" dirty="0">
                <a:solidFill>
                  <a:srgbClr val="000000"/>
                </a:solidFill>
                <a:latin typeface="Segoe UI" panose="020B0502040204020203" pitchFamily="34" charset="0"/>
                <a:cs typeface="Segoe UI" panose="020B0502040204020203" pitchFamily="34" charset="0"/>
              </a:rPr>
              <a:t>Überblick über den Tag (2/2): Nachmittag</a:t>
            </a:r>
          </a:p>
        </p:txBody>
      </p:sp>
      <p:graphicFrame>
        <p:nvGraphicFramePr>
          <p:cNvPr id="11" name="Tabelle 10">
            <a:extLst>
              <a:ext uri="{FF2B5EF4-FFF2-40B4-BE49-F238E27FC236}">
                <a16:creationId xmlns:a16="http://schemas.microsoft.com/office/drawing/2014/main" id="{6D259C4E-C601-C5F1-A1A8-D3A6D33A4A93}"/>
              </a:ext>
            </a:extLst>
          </p:cNvPr>
          <p:cNvGraphicFramePr>
            <a:graphicFrameLocks noGrp="1"/>
          </p:cNvGraphicFramePr>
          <p:nvPr>
            <p:extLst>
              <p:ext uri="{D42A27DB-BD31-4B8C-83A1-F6EECF244321}">
                <p14:modId xmlns:p14="http://schemas.microsoft.com/office/powerpoint/2010/main" val="2908596031"/>
              </p:ext>
            </p:extLst>
          </p:nvPr>
        </p:nvGraphicFramePr>
        <p:xfrm>
          <a:off x="838200" y="1825625"/>
          <a:ext cx="10565804" cy="457200"/>
        </p:xfrm>
        <a:graphic>
          <a:graphicData uri="http://schemas.openxmlformats.org/drawingml/2006/table">
            <a:tbl>
              <a:tblPr firstRow="1" bandRow="1"/>
              <a:tblGrid>
                <a:gridCol w="2604254">
                  <a:extLst>
                    <a:ext uri="{9D8B030D-6E8A-4147-A177-3AD203B41FA5}">
                      <a16:colId xmlns:a16="http://schemas.microsoft.com/office/drawing/2014/main" val="678225036"/>
                    </a:ext>
                  </a:extLst>
                </a:gridCol>
                <a:gridCol w="7961550">
                  <a:extLst>
                    <a:ext uri="{9D8B030D-6E8A-4147-A177-3AD203B41FA5}">
                      <a16:colId xmlns:a16="http://schemas.microsoft.com/office/drawing/2014/main" val="221131392"/>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400" b="0" dirty="0"/>
                        <a:t>12:05 – 13:00</a:t>
                      </a:r>
                    </a:p>
                  </a:txBody>
                  <a:tcPr>
                    <a:lnL w="12700" cmpd="sng">
                      <a:solidFill>
                        <a:srgbClr val="BED3DC"/>
                      </a:solidFill>
                    </a:lnL>
                    <a:lnR w="12700" cmpd="sng">
                      <a:solidFill>
                        <a:srgbClr val="BED3DC"/>
                      </a:solidFill>
                    </a:lnR>
                    <a:lnT w="12700" cmpd="sng">
                      <a:solidFill>
                        <a:srgbClr val="BED3DC"/>
                      </a:solidFill>
                    </a:lnT>
                    <a:lnB w="25400" cmpd="sng">
                      <a:solidFill>
                        <a:srgbClr val="BED3DC"/>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400" b="0" dirty="0"/>
                        <a:t>Mittagspause</a:t>
                      </a:r>
                    </a:p>
                  </a:txBody>
                  <a:tcPr>
                    <a:lnL w="12700" cmpd="sng">
                      <a:solidFill>
                        <a:srgbClr val="BED3DC"/>
                      </a:solidFill>
                    </a:lnL>
                    <a:lnR w="12700" cmpd="sng">
                      <a:solidFill>
                        <a:srgbClr val="BED3DC"/>
                      </a:solidFill>
                    </a:lnR>
                    <a:lnT w="12700" cmpd="sng">
                      <a:solidFill>
                        <a:srgbClr val="BED3DC"/>
                      </a:solidFill>
                    </a:lnT>
                    <a:lnB w="25400" cmpd="sng">
                      <a:solidFill>
                        <a:srgbClr val="BED3DC"/>
                      </a:solidFill>
                    </a:lnB>
                    <a:lnTlToBr w="12700" cmpd="sng">
                      <a:noFill/>
                      <a:prstDash val="solid"/>
                    </a:lnTlToBr>
                    <a:lnBlToTr w="12700" cmpd="sng">
                      <a:noFill/>
                      <a:prstDash val="solid"/>
                    </a:lnBlToTr>
                    <a:noFill/>
                  </a:tcPr>
                </a:tc>
                <a:extLst>
                  <a:ext uri="{0D108BD9-81ED-4DB2-BD59-A6C34878D82A}">
                    <a16:rowId xmlns:a16="http://schemas.microsoft.com/office/drawing/2014/main" val="2318976933"/>
                  </a:ext>
                </a:extLst>
              </a:tr>
            </a:tbl>
          </a:graphicData>
        </a:graphic>
      </p:graphicFrame>
      <p:pic>
        <p:nvPicPr>
          <p:cNvPr id="12" name="Grafik 11">
            <a:extLst>
              <a:ext uri="{FF2B5EF4-FFF2-40B4-BE49-F238E27FC236}">
                <a16:creationId xmlns:a16="http://schemas.microsoft.com/office/drawing/2014/main" id="{FADFE326-CD4D-EA44-2CC7-1A3BA7B191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graphicFrame>
        <p:nvGraphicFramePr>
          <p:cNvPr id="5" name="Tabelle 4">
            <a:extLst>
              <a:ext uri="{FF2B5EF4-FFF2-40B4-BE49-F238E27FC236}">
                <a16:creationId xmlns:a16="http://schemas.microsoft.com/office/drawing/2014/main" id="{C8296C07-D8EE-9EBC-05C2-ABAC6DCA3F1C}"/>
              </a:ext>
            </a:extLst>
          </p:cNvPr>
          <p:cNvGraphicFramePr>
            <a:graphicFrameLocks noGrp="1"/>
          </p:cNvGraphicFramePr>
          <p:nvPr>
            <p:extLst>
              <p:ext uri="{D42A27DB-BD31-4B8C-83A1-F6EECF244321}">
                <p14:modId xmlns:p14="http://schemas.microsoft.com/office/powerpoint/2010/main" val="45479576"/>
              </p:ext>
            </p:extLst>
          </p:nvPr>
        </p:nvGraphicFramePr>
        <p:xfrm>
          <a:off x="838200" y="2743200"/>
          <a:ext cx="10565804" cy="1371600"/>
        </p:xfrm>
        <a:graphic>
          <a:graphicData uri="http://schemas.openxmlformats.org/drawingml/2006/table">
            <a:tbl>
              <a:tblPr firstRow="1" bandRow="1"/>
              <a:tblGrid>
                <a:gridCol w="2604255">
                  <a:extLst>
                    <a:ext uri="{9D8B030D-6E8A-4147-A177-3AD203B41FA5}">
                      <a16:colId xmlns:a16="http://schemas.microsoft.com/office/drawing/2014/main" val="678225036"/>
                    </a:ext>
                  </a:extLst>
                </a:gridCol>
                <a:gridCol w="7961549">
                  <a:extLst>
                    <a:ext uri="{9D8B030D-6E8A-4147-A177-3AD203B41FA5}">
                      <a16:colId xmlns:a16="http://schemas.microsoft.com/office/drawing/2014/main" val="221131392"/>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l"/>
                      <a:r>
                        <a:rPr lang="de-DE" sz="2400" b="0" dirty="0"/>
                        <a:t>13:00 – 13:10</a:t>
                      </a:r>
                    </a:p>
                  </a:txBody>
                  <a:tcPr>
                    <a:lnL w="12700" cmpd="sng">
                      <a:solidFill>
                        <a:srgbClr val="BED3DC"/>
                      </a:solidFill>
                    </a:lnL>
                    <a:lnR w="12700" cmpd="sng">
                      <a:solidFill>
                        <a:srgbClr val="BED3DC"/>
                      </a:solidFill>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400" b="0" dirty="0"/>
                        <a:t>Überleitung zu den Workshops</a:t>
                      </a:r>
                    </a:p>
                  </a:txBody>
                  <a:tcPr>
                    <a:lnL w="12700" cmpd="sng">
                      <a:solidFill>
                        <a:srgbClr val="BED3DC"/>
                      </a:solidFill>
                    </a:lnL>
                    <a:lnR w="12700" cmpd="sng">
                      <a:solidFill>
                        <a:srgbClr val="BED3DC"/>
                      </a:solidFill>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11700249"/>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t>13:10 – 14:28</a:t>
                      </a:r>
                    </a:p>
                  </a:txBody>
                  <a:tcPr>
                    <a:lnL w="12700" cmpd="sng">
                      <a:solidFill>
                        <a:srgbClr val="BED3DC"/>
                      </a:solidFill>
                    </a:lnL>
                    <a:lnR w="12700" cmpd="sng">
                      <a:solidFill>
                        <a:srgbClr val="BED3DC"/>
                      </a:solidFill>
                    </a:lnR>
                    <a:lnT w="254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1" dirty="0">
                          <a:solidFill>
                            <a:srgbClr val="FF0000"/>
                          </a:solidFill>
                        </a:rPr>
                        <a:t>3</a:t>
                      </a:r>
                      <a:r>
                        <a:rPr lang="de-DE" sz="2400" b="1" dirty="0"/>
                        <a:t> parallele Workshops</a:t>
                      </a:r>
                    </a:p>
                  </a:txBody>
                  <a:tcPr>
                    <a:lnL w="12700" cmpd="sng">
                      <a:solidFill>
                        <a:srgbClr val="BED3DC"/>
                      </a:solidFill>
                    </a:lnL>
                    <a:lnR w="12700" cmpd="sng">
                      <a:solidFill>
                        <a:srgbClr val="BED3DC"/>
                      </a:solidFill>
                    </a:lnR>
                    <a:lnT w="254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8554593"/>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0" dirty="0"/>
                        <a:t>14:30 – 14:45</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de-DE" sz="2400" b="1" dirty="0"/>
                        <a:t>Dialog, Wrap Up und Verabschiedung</a:t>
                      </a:r>
                    </a:p>
                  </a:txBody>
                  <a:tcPr>
                    <a:lnL w="12700" cmpd="sng">
                      <a:solidFill>
                        <a:srgbClr val="BED3DC"/>
                      </a:solidFill>
                    </a:lnL>
                    <a:lnR w="12700" cmpd="sng">
                      <a:solidFill>
                        <a:srgbClr val="BED3DC"/>
                      </a:solidFill>
                    </a:lnR>
                    <a:lnT w="12700" cmpd="sng">
                      <a:solidFill>
                        <a:srgbClr val="BED3DC"/>
                      </a:solidFill>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36377923"/>
                  </a:ext>
                </a:extLst>
              </a:tr>
            </a:tbl>
          </a:graphicData>
        </a:graphic>
      </p:graphicFrame>
    </p:spTree>
    <p:extLst>
      <p:ext uri="{BB962C8B-B14F-4D97-AF65-F5344CB8AC3E}">
        <p14:creationId xmlns:p14="http://schemas.microsoft.com/office/powerpoint/2010/main" val="67233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83040-1EC7-F925-1449-7565B78B40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C45E04-51D5-02A7-E22E-11CE90D986E2}"/>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Überblick zu den Projektspotlights</a:t>
            </a:r>
          </a:p>
        </p:txBody>
      </p:sp>
      <p:pic>
        <p:nvPicPr>
          <p:cNvPr id="12" name="Grafik 11">
            <a:extLst>
              <a:ext uri="{FF2B5EF4-FFF2-40B4-BE49-F238E27FC236}">
                <a16:creationId xmlns:a16="http://schemas.microsoft.com/office/drawing/2014/main" id="{A6ECFB2E-659B-18C8-1F66-BBCEC1323D6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graphicFrame>
        <p:nvGraphicFramePr>
          <p:cNvPr id="3" name="Tabelle 2">
            <a:extLst>
              <a:ext uri="{FF2B5EF4-FFF2-40B4-BE49-F238E27FC236}">
                <a16:creationId xmlns:a16="http://schemas.microsoft.com/office/drawing/2014/main" id="{D770A0D9-46EB-3171-744E-ECB059C076D5}"/>
              </a:ext>
            </a:extLst>
          </p:cNvPr>
          <p:cNvGraphicFramePr>
            <a:graphicFrameLocks noGrp="1"/>
          </p:cNvGraphicFramePr>
          <p:nvPr>
            <p:extLst>
              <p:ext uri="{D42A27DB-BD31-4B8C-83A1-F6EECF244321}">
                <p14:modId xmlns:p14="http://schemas.microsoft.com/office/powerpoint/2010/main" val="3488441962"/>
              </p:ext>
            </p:extLst>
          </p:nvPr>
        </p:nvGraphicFramePr>
        <p:xfrm>
          <a:off x="304800" y="2261757"/>
          <a:ext cx="11582400" cy="4480560"/>
        </p:xfrm>
        <a:graphic>
          <a:graphicData uri="http://schemas.openxmlformats.org/drawingml/2006/table">
            <a:tbl>
              <a:tblPr firstRow="1" bandRow="1"/>
              <a:tblGrid>
                <a:gridCol w="3860800">
                  <a:extLst>
                    <a:ext uri="{9D8B030D-6E8A-4147-A177-3AD203B41FA5}">
                      <a16:colId xmlns:a16="http://schemas.microsoft.com/office/drawing/2014/main" val="678225036"/>
                    </a:ext>
                  </a:extLst>
                </a:gridCol>
                <a:gridCol w="3860800">
                  <a:extLst>
                    <a:ext uri="{9D8B030D-6E8A-4147-A177-3AD203B41FA5}">
                      <a16:colId xmlns:a16="http://schemas.microsoft.com/office/drawing/2014/main" val="3970536631"/>
                    </a:ext>
                  </a:extLst>
                </a:gridCol>
                <a:gridCol w="3860800">
                  <a:extLst>
                    <a:ext uri="{9D8B030D-6E8A-4147-A177-3AD203B41FA5}">
                      <a16:colId xmlns:a16="http://schemas.microsoft.com/office/drawing/2014/main" val="2877340962"/>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t>Break Out Session 1</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0" dirty="0"/>
                        <a:t>Break Out Session 2</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dirty="0"/>
                        <a:t>Break Out Session 3</a:t>
                      </a:r>
                    </a:p>
                  </a:txBody>
                  <a:tcPr>
                    <a:lnL w="12700" cmpd="sng">
                      <a:solidFill>
                        <a:srgbClr val="BED3DC"/>
                      </a:solidFill>
                    </a:lnL>
                    <a:lnR w="12700" cmpd="sng">
                      <a:solidFill>
                        <a:srgbClr val="BED3DC"/>
                      </a:solidFill>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1" dirty="0"/>
                        <a:t>Medizin</a:t>
                      </a:r>
                      <a:r>
                        <a:rPr lang="de-DE" sz="2000" b="1" dirty="0"/>
                        <a:t> </a:t>
                      </a:r>
                      <a:r>
                        <a:rPr lang="de-DE" sz="2000" b="0" dirty="0"/>
                        <a:t>&amp; Gesundheitsberufe</a:t>
                      </a: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Literaturwissenschaften</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Ingenieurswissenschaften</a:t>
                      </a:r>
                    </a:p>
                  </a:txBody>
                  <a:tcPr>
                    <a:lnL w="12700" cmpd="sng">
                      <a:solidFill>
                        <a:srgbClr val="BED3DC"/>
                      </a:solidFill>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22409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Projekt: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err="1"/>
                        <a:t>AnDi</a:t>
                      </a:r>
                      <a:r>
                        <a:rPr lang="de-DE" sz="2000" b="0" dirty="0"/>
                        <a:t>: Anatomie Digital </a:t>
                      </a:r>
                    </a:p>
                    <a:p>
                      <a:endParaRPr lang="de-DE" sz="2000" b="0" dirty="0"/>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Projekte:</a:t>
                      </a:r>
                    </a:p>
                    <a:p>
                      <a:pPr>
                        <a:spcAft>
                          <a:spcPts val="600"/>
                        </a:spcAft>
                      </a:pPr>
                      <a:r>
                        <a:rPr lang="de-DE" sz="2000" b="0" dirty="0" err="1"/>
                        <a:t>KoLidi</a:t>
                      </a:r>
                      <a:r>
                        <a:rPr lang="de-DE" sz="2000" b="0" dirty="0"/>
                        <a:t>: Kollaborative Literatur-geschichte digital und interaktiv</a:t>
                      </a:r>
                    </a:p>
                    <a:p>
                      <a:r>
                        <a:rPr lang="de-DE" sz="2000" b="0" dirty="0" err="1"/>
                        <a:t>LiGeDi</a:t>
                      </a:r>
                      <a:r>
                        <a:rPr lang="de-DE" sz="2000" b="0" dirty="0"/>
                        <a:t>: Literaturgeschichte(n) erarbeiten – Gemeinsam im Digitalen</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a:t>
                      </a:r>
                    </a:p>
                    <a:p>
                      <a:r>
                        <a:rPr lang="de-DE" sz="2000" b="0" dirty="0"/>
                        <a:t>DTM: Digitale Technische Mechanik</a:t>
                      </a:r>
                    </a:p>
                  </a:txBody>
                  <a:tcPr>
                    <a:lnL w="12700" cap="flat" cmpd="sng" algn="ctr">
                      <a:solidFill>
                        <a:srgbClr val="BED3DC"/>
                      </a:solidFill>
                      <a:prstDash val="solid"/>
                      <a:round/>
                      <a:headEnd type="none" w="med" len="med"/>
                      <a:tailEnd type="none" w="med" len="med"/>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15682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Referenten: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Prof Dr. Tim Clarner </a:t>
                      </a:r>
                    </a:p>
                    <a:p>
                      <a:pPr marL="0" marR="0" lvl="0" indent="0" algn="l" defTabSz="914400" rtl="0" eaLnBrk="1" fontAlgn="auto" latinLnBrk="0" hangingPunct="1">
                        <a:lnSpc>
                          <a:spcPct val="100000"/>
                        </a:lnSpc>
                        <a:spcBef>
                          <a:spcPts val="0"/>
                        </a:spcBef>
                        <a:spcAft>
                          <a:spcPts val="600"/>
                        </a:spcAft>
                        <a:buClrTx/>
                        <a:buSzTx/>
                        <a:buFontTx/>
                        <a:buNone/>
                        <a:tabLst/>
                        <a:defRPr/>
                      </a:pPr>
                      <a:r>
                        <a:rPr lang="de-DE" sz="2000" b="0" dirty="0"/>
                        <a:t>(Universität Bonn)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Martin Lemos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(RWTH Aachen)</a:t>
                      </a: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Referent:</a:t>
                      </a:r>
                    </a:p>
                    <a:p>
                      <a:r>
                        <a:rPr lang="de-DE" sz="2000" b="0" dirty="0"/>
                        <a:t>Dr. Matthias Buschmeier (Universität Bielefeld)</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Referent:</a:t>
                      </a:r>
                    </a:p>
                    <a:p>
                      <a:r>
                        <a:rPr lang="de-DE" sz="2000" b="0" dirty="0"/>
                        <a:t>Dr. Thorsten Bartel</a:t>
                      </a:r>
                    </a:p>
                    <a:p>
                      <a:r>
                        <a:rPr lang="de-DE" sz="2000" b="0" dirty="0"/>
                        <a:t>(TU Dortmund)</a:t>
                      </a:r>
                    </a:p>
                  </a:txBody>
                  <a:tcPr>
                    <a:lnL w="12700" cap="flat" cmpd="sng" algn="ctr">
                      <a:solidFill>
                        <a:srgbClr val="BED3DC"/>
                      </a:solidFill>
                      <a:prstDash val="solid"/>
                      <a:round/>
                      <a:headEnd type="none" w="med" len="med"/>
                      <a:tailEnd type="none" w="med" len="med"/>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45124336"/>
                  </a:ext>
                </a:extLst>
              </a:tr>
            </a:tbl>
          </a:graphicData>
        </a:graphic>
      </p:graphicFrame>
      <p:sp>
        <p:nvSpPr>
          <p:cNvPr id="4" name="Textfeld 3">
            <a:extLst>
              <a:ext uri="{FF2B5EF4-FFF2-40B4-BE49-F238E27FC236}">
                <a16:creationId xmlns:a16="http://schemas.microsoft.com/office/drawing/2014/main" id="{5C8A87BE-438E-29D8-2BFA-A562813F5A41}"/>
              </a:ext>
            </a:extLst>
          </p:cNvPr>
          <p:cNvSpPr txBox="1"/>
          <p:nvPr/>
        </p:nvSpPr>
        <p:spPr>
          <a:xfrm>
            <a:off x="348343" y="1716765"/>
            <a:ext cx="10613570" cy="523220"/>
          </a:xfrm>
          <a:prstGeom prst="rect">
            <a:avLst/>
          </a:prstGeom>
          <a:noFill/>
        </p:spPr>
        <p:txBody>
          <a:bodyPr wrap="square">
            <a:spAutoFit/>
          </a:bodyPr>
          <a:lstStyle/>
          <a:p>
            <a:pPr algn="ctr"/>
            <a:r>
              <a:rPr lang="de-DE" sz="2800" i="1" dirty="0"/>
              <a:t>Slot 1: 10:15 Uhr bis 10:58 Uhr </a:t>
            </a:r>
            <a:endParaRPr lang="de-DE" sz="2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3038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9A973-EDEB-B5D1-9586-AC28CD7684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765A28-9B07-D451-9056-0E13EA8D6472}"/>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Überblick zu den Projektspotlights</a:t>
            </a:r>
          </a:p>
        </p:txBody>
      </p:sp>
      <p:pic>
        <p:nvPicPr>
          <p:cNvPr id="12" name="Grafik 11">
            <a:extLst>
              <a:ext uri="{FF2B5EF4-FFF2-40B4-BE49-F238E27FC236}">
                <a16:creationId xmlns:a16="http://schemas.microsoft.com/office/drawing/2014/main" id="{396B971D-7C93-554C-6E2C-8B048EADCE5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
        <p:nvSpPr>
          <p:cNvPr id="4" name="Textfeld 3">
            <a:extLst>
              <a:ext uri="{FF2B5EF4-FFF2-40B4-BE49-F238E27FC236}">
                <a16:creationId xmlns:a16="http://schemas.microsoft.com/office/drawing/2014/main" id="{09ACCDDC-6D71-CD3B-8267-190D8C2CF964}"/>
              </a:ext>
            </a:extLst>
          </p:cNvPr>
          <p:cNvSpPr txBox="1"/>
          <p:nvPr/>
        </p:nvSpPr>
        <p:spPr>
          <a:xfrm>
            <a:off x="348343" y="1716765"/>
            <a:ext cx="10613570" cy="523220"/>
          </a:xfrm>
          <a:prstGeom prst="rect">
            <a:avLst/>
          </a:prstGeom>
          <a:noFill/>
        </p:spPr>
        <p:txBody>
          <a:bodyPr wrap="square">
            <a:spAutoFit/>
          </a:bodyPr>
          <a:lstStyle/>
          <a:p>
            <a:pPr algn="ctr"/>
            <a:r>
              <a:rPr lang="de-DE" sz="2800" i="1" dirty="0"/>
              <a:t>Slot 2: 11:20 Uhr bis 12:03 Uhr </a:t>
            </a:r>
            <a:endParaRPr lang="de-DE" sz="2800" i="1" dirty="0">
              <a:latin typeface="Segoe UI" panose="020B0502040204020203" pitchFamily="34" charset="0"/>
              <a:cs typeface="Segoe UI" panose="020B0502040204020203" pitchFamily="34" charset="0"/>
            </a:endParaRPr>
          </a:p>
        </p:txBody>
      </p:sp>
      <p:graphicFrame>
        <p:nvGraphicFramePr>
          <p:cNvPr id="5" name="Tabelle 4">
            <a:extLst>
              <a:ext uri="{FF2B5EF4-FFF2-40B4-BE49-F238E27FC236}">
                <a16:creationId xmlns:a16="http://schemas.microsoft.com/office/drawing/2014/main" id="{62C7FCAB-EF31-E75C-57D2-52FD5FC51AA7}"/>
              </a:ext>
            </a:extLst>
          </p:cNvPr>
          <p:cNvGraphicFramePr>
            <a:graphicFrameLocks noGrp="1"/>
          </p:cNvGraphicFramePr>
          <p:nvPr>
            <p:extLst>
              <p:ext uri="{D42A27DB-BD31-4B8C-83A1-F6EECF244321}">
                <p14:modId xmlns:p14="http://schemas.microsoft.com/office/powerpoint/2010/main" val="2062697585"/>
              </p:ext>
            </p:extLst>
          </p:nvPr>
        </p:nvGraphicFramePr>
        <p:xfrm>
          <a:off x="304800" y="2261757"/>
          <a:ext cx="11582400" cy="4328160"/>
        </p:xfrm>
        <a:graphic>
          <a:graphicData uri="http://schemas.openxmlformats.org/drawingml/2006/table">
            <a:tbl>
              <a:tblPr firstRow="1" bandRow="1"/>
              <a:tblGrid>
                <a:gridCol w="3860800">
                  <a:extLst>
                    <a:ext uri="{9D8B030D-6E8A-4147-A177-3AD203B41FA5}">
                      <a16:colId xmlns:a16="http://schemas.microsoft.com/office/drawing/2014/main" val="678225036"/>
                    </a:ext>
                  </a:extLst>
                </a:gridCol>
                <a:gridCol w="3860800">
                  <a:extLst>
                    <a:ext uri="{9D8B030D-6E8A-4147-A177-3AD203B41FA5}">
                      <a16:colId xmlns:a16="http://schemas.microsoft.com/office/drawing/2014/main" val="3970536631"/>
                    </a:ext>
                  </a:extLst>
                </a:gridCol>
                <a:gridCol w="3860800">
                  <a:extLst>
                    <a:ext uri="{9D8B030D-6E8A-4147-A177-3AD203B41FA5}">
                      <a16:colId xmlns:a16="http://schemas.microsoft.com/office/drawing/2014/main" val="2877340962"/>
                    </a:ext>
                  </a:extLst>
                </a:gridCol>
              </a:tblGrid>
              <a:tr h="28003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t>Break Out Session 1</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0" dirty="0"/>
                        <a:t>Break Out Session 2</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dirty="0"/>
                        <a:t>Break Out Session 3</a:t>
                      </a:r>
                    </a:p>
                  </a:txBody>
                  <a:tcPr>
                    <a:lnL w="12700" cmpd="sng">
                      <a:solidFill>
                        <a:srgbClr val="BED3DC"/>
                      </a:solidFill>
                    </a:lnL>
                    <a:lnR w="12700" cmpd="sng">
                      <a:solidFill>
                        <a:srgbClr val="BED3DC"/>
                      </a:solidFill>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2800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1" dirty="0"/>
                        <a:t>Lehrkräftebildung</a:t>
                      </a:r>
                      <a:r>
                        <a:rPr lang="de-DE" sz="2000" b="1" dirty="0"/>
                        <a:t> </a:t>
                      </a: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Rechtswissenschaften</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i="1" dirty="0"/>
                        <a:t>Naturwissenschaften</a:t>
                      </a:r>
                    </a:p>
                  </a:txBody>
                  <a:tcPr>
                    <a:lnL w="12700" cmpd="sng">
                      <a:solidFill>
                        <a:srgbClr val="BED3DC"/>
                      </a:solidFill>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22409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Projekt: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err="1"/>
                        <a:t>ViviPro</a:t>
                      </a:r>
                      <a:r>
                        <a:rPr lang="de-DE"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Videovignettenbasierte Online-Kurse zur Professionalisierung Lehramtsstudierender für sprachliches Unterrichten</a:t>
                      </a:r>
                      <a:endParaRPr lang="de-DE" sz="2000" b="0" dirty="0"/>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a:t>
                      </a:r>
                    </a:p>
                    <a:p>
                      <a:pPr>
                        <a:spcAft>
                          <a:spcPts val="600"/>
                        </a:spcAft>
                      </a:pPr>
                      <a:r>
                        <a:rPr lang="de-DE" sz="2000" b="0" dirty="0"/>
                        <a:t>Digitale </a:t>
                      </a:r>
                      <a:r>
                        <a:rPr lang="de-DE" sz="2000" b="0" dirty="0" err="1"/>
                        <a:t>Klausurenwerkstatt</a:t>
                      </a:r>
                      <a:r>
                        <a:rPr lang="de-DE" sz="2000" b="0" dirty="0"/>
                        <a:t> im Kollektiven Arbeitsrecht</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Projekt:</a:t>
                      </a:r>
                    </a:p>
                    <a:p>
                      <a:r>
                        <a:rPr lang="de-DE" sz="2000" dirty="0" err="1"/>
                        <a:t>diAM:INT</a:t>
                      </a:r>
                      <a:r>
                        <a:rPr lang="de-DE" sz="2000" dirty="0"/>
                        <a:t>: </a:t>
                      </a:r>
                    </a:p>
                    <a:p>
                      <a:r>
                        <a:rPr lang="de-DE" sz="2000" dirty="0"/>
                        <a:t>Digitale Anwendungsaufgaben zur Mathematik in Informatik, Naturwissenschaften und Technik</a:t>
                      </a:r>
                      <a:endParaRPr lang="de-DE" sz="2000" b="0" dirty="0"/>
                    </a:p>
                  </a:txBody>
                  <a:tcPr>
                    <a:lnL w="12700" cap="flat" cmpd="sng" algn="ctr">
                      <a:solidFill>
                        <a:srgbClr val="BED3DC"/>
                      </a:solidFill>
                      <a:prstDash val="solid"/>
                      <a:round/>
                      <a:headEnd type="none" w="med" len="med"/>
                      <a:tailEnd type="none" w="med" len="med"/>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15682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err="1"/>
                        <a:t>Referent:innen</a:t>
                      </a:r>
                      <a:r>
                        <a:rPr lang="de-DE" sz="20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Dr. Lydia Böttger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(Universität Paderborn)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Sofiane </a:t>
                      </a:r>
                      <a:r>
                        <a:rPr lang="de-DE" sz="2000" b="0" dirty="0" err="1"/>
                        <a:t>Kaci</a:t>
                      </a:r>
                      <a:r>
                        <a:rPr lang="de-DE" sz="2000" b="0" dirty="0"/>
                        <a:t> (Bergische Universität Wuppertal)</a:t>
                      </a:r>
                    </a:p>
                  </a:txBody>
                  <a:tcPr>
                    <a:lnL w="12700" cmpd="sng">
                      <a:solidFill>
                        <a:srgbClr val="BED3DC"/>
                      </a:solidFill>
                    </a:lnL>
                    <a:lnR w="12700" cap="flat" cmpd="sng" algn="ctr">
                      <a:solidFill>
                        <a:srgbClr val="BED3DC"/>
                      </a:solidFill>
                      <a:prstDash val="solid"/>
                      <a:round/>
                      <a:headEnd type="none" w="med" len="med"/>
                      <a:tailEnd type="none" w="med" len="med"/>
                    </a:lnR>
                    <a:lnT w="254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Referenten:</a:t>
                      </a:r>
                    </a:p>
                    <a:p>
                      <a:r>
                        <a:rPr lang="de-DE" sz="2000" b="0" dirty="0"/>
                        <a:t>Henrik Meyer</a:t>
                      </a:r>
                    </a:p>
                    <a:p>
                      <a:r>
                        <a:rPr lang="de-DE" sz="2000" b="0" dirty="0"/>
                        <a:t>(Universität Münster)</a:t>
                      </a:r>
                    </a:p>
                    <a:p>
                      <a:r>
                        <a:rPr lang="de-DE" sz="2000" b="0" dirty="0"/>
                        <a:t>Lennard </a:t>
                      </a:r>
                      <a:r>
                        <a:rPr lang="de-DE" sz="2000" b="0" dirty="0" err="1"/>
                        <a:t>Dute</a:t>
                      </a:r>
                      <a:endParaRPr lang="de-DE" sz="2000" b="0" dirty="0"/>
                    </a:p>
                    <a:p>
                      <a:r>
                        <a:rPr lang="de-DE" sz="2000" b="0" dirty="0"/>
                        <a:t>(Ruhr-Universität Bochum)</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1" dirty="0"/>
                        <a:t>Referentin:</a:t>
                      </a:r>
                    </a:p>
                    <a:p>
                      <a:r>
                        <a:rPr lang="de-DE" sz="2000" b="0" dirty="0"/>
                        <a:t>Prof. Dr. Laura Anderle (Westfälische Hochschule)</a:t>
                      </a:r>
                    </a:p>
                  </a:txBody>
                  <a:tcPr>
                    <a:lnL w="12700" cap="flat" cmpd="sng" algn="ctr">
                      <a:solidFill>
                        <a:srgbClr val="BED3DC"/>
                      </a:solidFill>
                      <a:prstDash val="solid"/>
                      <a:round/>
                      <a:headEnd type="none" w="med" len="med"/>
                      <a:tailEnd type="none" w="med" len="med"/>
                    </a:lnL>
                    <a:lnR w="12700" cmpd="sng">
                      <a:solidFill>
                        <a:srgbClr val="BED3DC"/>
                      </a:solidFill>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155764"/>
                  </a:ext>
                </a:extLst>
              </a:tr>
            </a:tbl>
          </a:graphicData>
        </a:graphic>
      </p:graphicFrame>
    </p:spTree>
    <p:extLst>
      <p:ext uri="{BB962C8B-B14F-4D97-AF65-F5344CB8AC3E}">
        <p14:creationId xmlns:p14="http://schemas.microsoft.com/office/powerpoint/2010/main" val="6778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A0AF2-84BF-0AB0-B811-0EBB4083B9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41F35B-B2D9-DB62-6E63-F38077372DA0}"/>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Überblick zu den Workshops</a:t>
            </a:r>
          </a:p>
        </p:txBody>
      </p:sp>
      <p:pic>
        <p:nvPicPr>
          <p:cNvPr id="12" name="Grafik 11">
            <a:extLst>
              <a:ext uri="{FF2B5EF4-FFF2-40B4-BE49-F238E27FC236}">
                <a16:creationId xmlns:a16="http://schemas.microsoft.com/office/drawing/2014/main" id="{5AB2E0A3-AD63-D629-7550-999423C869A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graphicFrame>
        <p:nvGraphicFramePr>
          <p:cNvPr id="3" name="Tabelle 2">
            <a:extLst>
              <a:ext uri="{FF2B5EF4-FFF2-40B4-BE49-F238E27FC236}">
                <a16:creationId xmlns:a16="http://schemas.microsoft.com/office/drawing/2014/main" id="{2357359E-9A1E-5021-8C2C-B6814D03AF11}"/>
              </a:ext>
            </a:extLst>
          </p:cNvPr>
          <p:cNvGraphicFramePr>
            <a:graphicFrameLocks noGrp="1"/>
          </p:cNvGraphicFramePr>
          <p:nvPr>
            <p:extLst>
              <p:ext uri="{D42A27DB-BD31-4B8C-83A1-F6EECF244321}">
                <p14:modId xmlns:p14="http://schemas.microsoft.com/office/powerpoint/2010/main" val="1035341184"/>
              </p:ext>
            </p:extLst>
          </p:nvPr>
        </p:nvGraphicFramePr>
        <p:xfrm>
          <a:off x="304800" y="2261757"/>
          <a:ext cx="11582400" cy="4941696"/>
        </p:xfrm>
        <a:graphic>
          <a:graphicData uri="http://schemas.openxmlformats.org/drawingml/2006/table">
            <a:tbl>
              <a:tblPr firstRow="1" bandRow="1"/>
              <a:tblGrid>
                <a:gridCol w="5791200">
                  <a:extLst>
                    <a:ext uri="{9D8B030D-6E8A-4147-A177-3AD203B41FA5}">
                      <a16:colId xmlns:a16="http://schemas.microsoft.com/office/drawing/2014/main" val="678225036"/>
                    </a:ext>
                  </a:extLst>
                </a:gridCol>
                <a:gridCol w="5791200">
                  <a:extLst>
                    <a:ext uri="{9D8B030D-6E8A-4147-A177-3AD203B41FA5}">
                      <a16:colId xmlns:a16="http://schemas.microsoft.com/office/drawing/2014/main" val="3970536631"/>
                    </a:ext>
                  </a:extLst>
                </a:gridCol>
              </a:tblGrid>
              <a:tr h="368674">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latin typeface="Segoe UI" panose="020B0502040204020203" pitchFamily="34" charset="0"/>
                          <a:cs typeface="Segoe UI" panose="020B0502040204020203" pitchFamily="34" charset="0"/>
                        </a:rPr>
                        <a:t>Break Out Session 1</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mpd="sng">
                      <a:solidFill>
                        <a:srgbClr val="BED3DC"/>
                      </a:solidFill>
                    </a:lnB>
                    <a:lnTlToBr w="12700" cmpd="sng">
                      <a:noFill/>
                      <a:prstDash val="solid"/>
                    </a:lnTlToBr>
                    <a:lnBlToTr w="12700" cmpd="sng">
                      <a:noFill/>
                      <a:prstDash val="solid"/>
                    </a:lnBlToTr>
                    <a:solidFill>
                      <a:srgbClr val="FFFFFF"/>
                    </a:solidFill>
                  </a:tcPr>
                </a:tc>
                <a:tc>
                  <a:txBody>
                    <a:bodyPr/>
                    <a:lstStyle/>
                    <a:p>
                      <a:r>
                        <a:rPr lang="de-DE" sz="2000" b="0" u="none" strike="sngStrike" dirty="0">
                          <a:solidFill>
                            <a:srgbClr val="FF0000"/>
                          </a:solidFill>
                          <a:latin typeface="Segoe UI" panose="020B0502040204020203" pitchFamily="34" charset="0"/>
                          <a:cs typeface="Segoe UI" panose="020B0502040204020203" pitchFamily="34" charset="0"/>
                        </a:rPr>
                        <a:t>Break Out Session 2</a:t>
                      </a:r>
                    </a:p>
                  </a:txBody>
                  <a:tcPr>
                    <a:lnL w="12700" cmpd="sng">
                      <a:solidFill>
                        <a:srgbClr val="BED3DC"/>
                      </a:solidFill>
                    </a:lnL>
                    <a:lnR w="12700" cap="flat" cmpd="sng" algn="ctr">
                      <a:solidFill>
                        <a:srgbClr val="BED3DC"/>
                      </a:solidFill>
                      <a:prstDash val="solid"/>
                      <a:round/>
                      <a:headEnd type="none" w="med" len="med"/>
                      <a:tailEnd type="none" w="med" len="med"/>
                    </a:lnR>
                    <a:lnT w="12700" cmpd="sng">
                      <a:solidFill>
                        <a:srgbClr val="BED3DC"/>
                      </a:solidFill>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912616"/>
                  </a:ext>
                </a:extLst>
              </a:tr>
              <a:tr h="1219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Workshop 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latin typeface="Segoe UI" panose="020B0502040204020203" pitchFamily="34" charset="0"/>
                          <a:cs typeface="Segoe UI" panose="020B0502040204020203" pitchFamily="34" charset="0"/>
                        </a:rPr>
                        <a:t>Einführung in die Welt der Open Educational Resources: Offene Bildungsmaterialien suchen, finden und nachnutzen</a:t>
                      </a:r>
                      <a:endParaRPr lang="de-DE" sz="2000" b="0" dirty="0">
                        <a:latin typeface="Segoe UI" panose="020B0502040204020203" pitchFamily="34" charset="0"/>
                        <a:cs typeface="Segoe UI" panose="020B0502040204020203" pitchFamily="34" charset="0"/>
                      </a:endParaRP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strike="sngStrike" dirty="0">
                          <a:solidFill>
                            <a:srgbClr val="FF0000"/>
                          </a:solidFill>
                          <a:latin typeface="Segoe UI" panose="020B0502040204020203" pitchFamily="34" charset="0"/>
                          <a:cs typeface="Segoe UI" panose="020B0502040204020203" pitchFamily="34" charset="0"/>
                        </a:rPr>
                        <a:t>Workshop 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strike="sngStrike" dirty="0">
                          <a:solidFill>
                            <a:srgbClr val="FF0000"/>
                          </a:solidFill>
                          <a:latin typeface="Segoe UI" panose="020B0502040204020203" pitchFamily="34" charset="0"/>
                          <a:cs typeface="Segoe UI" panose="020B0502040204020203" pitchFamily="34" charset="0"/>
                        </a:rPr>
                        <a:t>Open Educational Practices – rätselst du noch oder nutzt du schon?</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1568248"/>
                  </a:ext>
                </a:extLst>
              </a:tr>
              <a:tr h="368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Dr. Magdalena Spaude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(Universität zu Köln)</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0" strike="sngStrike" dirty="0">
                        <a:solidFill>
                          <a:srgbClr val="FF0000"/>
                        </a:solidFill>
                        <a:latin typeface="Segoe UI" panose="020B0502040204020203" pitchFamily="34" charset="0"/>
                        <a:cs typeface="Segoe UI" panose="020B0502040204020203" pitchFamily="34" charset="0"/>
                      </a:endParaRP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5773263"/>
                  </a:ext>
                </a:extLst>
              </a:tr>
              <a:tr h="368674">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de-DE" sz="2000" b="0" dirty="0">
                          <a:latin typeface="Segoe UI" panose="020B0502040204020203" pitchFamily="34" charset="0"/>
                          <a:cs typeface="Segoe UI" panose="020B0502040204020203" pitchFamily="34" charset="0"/>
                        </a:rPr>
                        <a:t>Separater Zoom-Raum 1</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de-DE" sz="2000" b="0" dirty="0">
                          <a:latin typeface="Segoe UI" panose="020B0502040204020203" pitchFamily="34" charset="0"/>
                          <a:cs typeface="Segoe UI" panose="020B0502040204020203" pitchFamily="34" charset="0"/>
                        </a:rPr>
                        <a:t>Separater Zoom-Raum 2</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2740976"/>
                  </a:ext>
                </a:extLst>
              </a:tr>
              <a:tr h="935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Workshop 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OER abseits des Urheberrechts – Markenrecht, KI und mehr</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Segoe UI" panose="020B0502040204020203" pitchFamily="34" charset="0"/>
                          <a:cs typeface="Segoe UI" panose="020B0502040204020203" pitchFamily="34" charset="0"/>
                        </a:rPr>
                        <a:t>Workshop 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Qualitätssicherung von verschiedenen OER durch Selbstchecks</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25400" cap="flat" cmpd="sng" algn="ctr">
                      <a:solidFill>
                        <a:srgbClr val="BED3D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87117361"/>
                  </a:ext>
                </a:extLst>
              </a:tr>
              <a:tr h="1131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Belinda </a:t>
                      </a:r>
                      <a:r>
                        <a:rPr lang="de-DE" sz="2000" dirty="0" err="1"/>
                        <a:t>Feratović</a:t>
                      </a:r>
                      <a:r>
                        <a:rPr lang="de-DE" sz="2000" dirty="0"/>
                        <a:t> &amp; Roman </a:t>
                      </a:r>
                      <a:r>
                        <a:rPr lang="de-DE" sz="2000" dirty="0" err="1"/>
                        <a:t>Konertz</a:t>
                      </a:r>
                      <a:r>
                        <a:rPr lang="de-DE" sz="2000" dirty="0"/>
                        <a:t> </a:t>
                      </a:r>
                    </a:p>
                    <a:p>
                      <a:r>
                        <a:rPr lang="de-DE" sz="2000" dirty="0"/>
                        <a:t>(Rechtsinformationsstelle ORCA.nrw)</a:t>
                      </a:r>
                    </a:p>
                  </a:txBody>
                  <a:tcPr>
                    <a:lnL w="12700" cmpd="sng">
                      <a:solidFill>
                        <a:srgbClr val="BED3DC"/>
                      </a:solidFill>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12700" cmpd="sng">
                      <a:solidFill>
                        <a:srgbClr val="BED3DC"/>
                      </a:solidFill>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Dr. Wiebke Breustedt &amp; Nimet Şen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latin typeface="Segoe UI" panose="020B0502040204020203" pitchFamily="34" charset="0"/>
                          <a:cs typeface="Segoe UI" panose="020B0502040204020203" pitchFamily="34" charset="0"/>
                        </a:rPr>
                        <a:t>(Geschäftsstelle Landesportal ORCA.nrw)</a:t>
                      </a:r>
                    </a:p>
                  </a:txBody>
                  <a:tcPr>
                    <a:lnL w="12700" cap="flat" cmpd="sng" algn="ctr">
                      <a:solidFill>
                        <a:srgbClr val="BED3DC"/>
                      </a:solidFill>
                      <a:prstDash val="solid"/>
                      <a:round/>
                      <a:headEnd type="none" w="med" len="med"/>
                      <a:tailEnd type="none" w="med" len="med"/>
                    </a:lnL>
                    <a:lnR w="12700" cap="flat" cmpd="sng" algn="ctr">
                      <a:solidFill>
                        <a:srgbClr val="BED3DC"/>
                      </a:solidFill>
                      <a:prstDash val="solid"/>
                      <a:round/>
                      <a:headEnd type="none" w="med" len="med"/>
                      <a:tailEnd type="none" w="med" len="med"/>
                    </a:lnR>
                    <a:lnT w="25400" cap="flat" cmpd="sng" algn="ctr">
                      <a:solidFill>
                        <a:srgbClr val="BED3DC"/>
                      </a:solidFill>
                      <a:prstDash val="solid"/>
                      <a:round/>
                      <a:headEnd type="none" w="med" len="med"/>
                      <a:tailEnd type="none" w="med" len="med"/>
                    </a:lnT>
                    <a:lnB w="12700" cmpd="sng">
                      <a:solidFill>
                        <a:srgbClr val="BED3D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67534064"/>
                  </a:ext>
                </a:extLst>
              </a:tr>
            </a:tbl>
          </a:graphicData>
        </a:graphic>
      </p:graphicFrame>
      <p:sp>
        <p:nvSpPr>
          <p:cNvPr id="4" name="Textfeld 3">
            <a:extLst>
              <a:ext uri="{FF2B5EF4-FFF2-40B4-BE49-F238E27FC236}">
                <a16:creationId xmlns:a16="http://schemas.microsoft.com/office/drawing/2014/main" id="{8000BB5D-4370-8DC7-3A42-18628987E9B6}"/>
              </a:ext>
            </a:extLst>
          </p:cNvPr>
          <p:cNvSpPr txBox="1"/>
          <p:nvPr/>
        </p:nvSpPr>
        <p:spPr>
          <a:xfrm>
            <a:off x="348343" y="1716765"/>
            <a:ext cx="10613570" cy="523220"/>
          </a:xfrm>
          <a:prstGeom prst="rect">
            <a:avLst/>
          </a:prstGeom>
          <a:noFill/>
        </p:spPr>
        <p:txBody>
          <a:bodyPr wrap="square">
            <a:spAutoFit/>
          </a:bodyPr>
          <a:lstStyle/>
          <a:p>
            <a:pPr algn="ctr"/>
            <a:r>
              <a:rPr lang="de-DE" sz="2800" i="1" dirty="0">
                <a:solidFill>
                  <a:srgbClr val="FF0000"/>
                </a:solidFill>
              </a:rPr>
              <a:t>3</a:t>
            </a:r>
            <a:r>
              <a:rPr lang="de-DE" sz="2800" i="1" dirty="0"/>
              <a:t> parallele Workshops</a:t>
            </a:r>
            <a:endParaRPr lang="de-DE" sz="28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4010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B6A1A-D34E-EB0F-BD3C-3D7D7F5BAB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ED7623-348D-F20E-F84E-75ACF12AE695}"/>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Gibt es bis hierhin Fragen?</a:t>
            </a:r>
          </a:p>
        </p:txBody>
      </p:sp>
      <p:pic>
        <p:nvPicPr>
          <p:cNvPr id="12" name="Grafik 11">
            <a:extLst>
              <a:ext uri="{FF2B5EF4-FFF2-40B4-BE49-F238E27FC236}">
                <a16:creationId xmlns:a16="http://schemas.microsoft.com/office/drawing/2014/main" id="{968139CC-FB4A-065E-153C-720F668B2A3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Tree>
    <p:extLst>
      <p:ext uri="{BB962C8B-B14F-4D97-AF65-F5344CB8AC3E}">
        <p14:creationId xmlns:p14="http://schemas.microsoft.com/office/powerpoint/2010/main" val="60885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FCA6-515D-9EF5-362D-945D3733FB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B2FF84-B96E-BE6C-1BA0-9DAE264D1152}"/>
              </a:ext>
            </a:extLst>
          </p:cNvPr>
          <p:cNvSpPr>
            <a:spLocks noGrp="1"/>
          </p:cNvSpPr>
          <p:nvPr>
            <p:ph type="title"/>
          </p:nvPr>
        </p:nvSpPr>
        <p:spPr>
          <a:xfrm>
            <a:off x="615950" y="815057"/>
            <a:ext cx="10960100" cy="1010568"/>
          </a:xfrm>
        </p:spPr>
        <p:txBody>
          <a:bodyPr/>
          <a:lstStyle/>
          <a:p>
            <a:pPr lvl="0">
              <a:defRPr/>
            </a:pPr>
            <a:r>
              <a:rPr lang="de-DE" b="1" dirty="0">
                <a:solidFill>
                  <a:srgbClr val="000000"/>
                </a:solidFill>
                <a:latin typeface="Segoe UI" panose="020B0502040204020203" pitchFamily="34" charset="0"/>
                <a:cs typeface="Segoe UI" panose="020B0502040204020203" pitchFamily="34" charset="0"/>
              </a:rPr>
              <a:t>Grußwort</a:t>
            </a:r>
          </a:p>
        </p:txBody>
      </p:sp>
      <p:pic>
        <p:nvPicPr>
          <p:cNvPr id="12" name="Grafik 11">
            <a:extLst>
              <a:ext uri="{FF2B5EF4-FFF2-40B4-BE49-F238E27FC236}">
                <a16:creationId xmlns:a16="http://schemas.microsoft.com/office/drawing/2014/main" id="{B0C7DE66-1E82-D1CC-70D7-DBD155B7A3E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2863" y="303673"/>
            <a:ext cx="1782030" cy="315452"/>
          </a:xfrm>
          <a:prstGeom prst="rect">
            <a:avLst/>
          </a:prstGeom>
        </p:spPr>
      </p:pic>
      <p:sp>
        <p:nvSpPr>
          <p:cNvPr id="9" name="Textfeld 8">
            <a:extLst>
              <a:ext uri="{FF2B5EF4-FFF2-40B4-BE49-F238E27FC236}">
                <a16:creationId xmlns:a16="http://schemas.microsoft.com/office/drawing/2014/main" id="{14DC5FFC-C3EE-A465-BCA3-7F7CC41BC312}"/>
              </a:ext>
            </a:extLst>
          </p:cNvPr>
          <p:cNvSpPr txBox="1"/>
          <p:nvPr/>
        </p:nvSpPr>
        <p:spPr>
          <a:xfrm>
            <a:off x="816429" y="3991460"/>
            <a:ext cx="10613570" cy="954107"/>
          </a:xfrm>
          <a:prstGeom prst="rect">
            <a:avLst/>
          </a:prstGeom>
          <a:noFill/>
        </p:spPr>
        <p:txBody>
          <a:bodyPr wrap="square">
            <a:spAutoFit/>
          </a:bodyPr>
          <a:lstStyle/>
          <a:p>
            <a:pPr algn="ctr"/>
            <a:r>
              <a:rPr lang="de-DE" sz="2800" i="1" dirty="0"/>
              <a:t>PD Dr. Markus Deimann</a:t>
            </a:r>
          </a:p>
          <a:p>
            <a:pPr algn="ctr"/>
            <a:r>
              <a:rPr lang="de-DE" sz="2800" i="1" dirty="0">
                <a:latin typeface="Segoe UI" panose="020B0502040204020203" pitchFamily="34" charset="0"/>
                <a:cs typeface="Segoe UI" panose="020B0502040204020203" pitchFamily="34" charset="0"/>
              </a:rPr>
              <a:t>Geschäftsführer des Landesportals ORCA.nrw</a:t>
            </a:r>
          </a:p>
        </p:txBody>
      </p:sp>
    </p:spTree>
    <p:extLst>
      <p:ext uri="{BB962C8B-B14F-4D97-AF65-F5344CB8AC3E}">
        <p14:creationId xmlns:p14="http://schemas.microsoft.com/office/powerpoint/2010/main" val="5445224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2951</Words>
  <Application>Microsoft Office PowerPoint</Application>
  <PresentationFormat>Breitbild</PresentationFormat>
  <Paragraphs>442</Paragraphs>
  <Slides>36</Slides>
  <Notes>27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36</vt:i4>
      </vt:variant>
    </vt:vector>
  </HeadingPairs>
  <TitlesOfParts>
    <vt:vector size="42" baseType="lpstr">
      <vt:lpstr>Aptos</vt:lpstr>
      <vt:lpstr>Aptos Display</vt:lpstr>
      <vt:lpstr>Arial</vt:lpstr>
      <vt:lpstr>Calibri</vt:lpstr>
      <vt:lpstr>Segoe UI</vt:lpstr>
      <vt:lpstr>Office</vt:lpstr>
      <vt:lpstr>PowerPoint-Präsentation</vt:lpstr>
      <vt:lpstr>PowerPoint-Präsentation</vt:lpstr>
      <vt:lpstr>Überblick über den Tag (1/2): Vormittag</vt:lpstr>
      <vt:lpstr>Überblick über den Tag (2/2): Nachmittag</vt:lpstr>
      <vt:lpstr>Überblick zu den Projektspotlights</vt:lpstr>
      <vt:lpstr>Überblick zu den Projektspotlights</vt:lpstr>
      <vt:lpstr>Überblick zu den Workshops</vt:lpstr>
      <vt:lpstr>Gibt es bis hierhin Fragen?</vt:lpstr>
      <vt:lpstr>Grußwort</vt:lpstr>
      <vt:lpstr>Teaser: Veranstaltungen</vt:lpstr>
      <vt:lpstr>Mentimeter-Abfrage</vt:lpstr>
      <vt:lpstr>Ggf. kleine Pause</vt:lpstr>
      <vt:lpstr>Kurzimpuls</vt:lpstr>
      <vt:lpstr>Kurzimpuls</vt:lpstr>
      <vt:lpstr>Kurzimpuls</vt:lpstr>
      <vt:lpstr>Überleitung zu den Projektspotlights</vt:lpstr>
      <vt:lpstr>Überleitung zu den Projektspotlights</vt:lpstr>
      <vt:lpstr>Die Break Out Sessions sind geöffnet!</vt:lpstr>
      <vt:lpstr>Willkommen zurück!</vt:lpstr>
      <vt:lpstr>Pause bis 11:15 Uhr</vt:lpstr>
      <vt:lpstr>Überleitung zu den Projektspotlights</vt:lpstr>
      <vt:lpstr>Überleitung zu den Projektspotlights</vt:lpstr>
      <vt:lpstr>Die Break Out Sessions sind geöffnet!</vt:lpstr>
      <vt:lpstr>Willkommen zurück!</vt:lpstr>
      <vt:lpstr>Mittagspause bis 13:00 Uhr</vt:lpstr>
      <vt:lpstr>Willkommen zurück!</vt:lpstr>
      <vt:lpstr>Überleitung zu den Workshops</vt:lpstr>
      <vt:lpstr>Überleitung zu den Workshops</vt:lpstr>
      <vt:lpstr>Überleitung zu den Workshops</vt:lpstr>
      <vt:lpstr>Die Break Out Session ist geöffnet!</vt:lpstr>
      <vt:lpstr>Willkommen zurück!</vt:lpstr>
      <vt:lpstr>Willkommen zurück!</vt:lpstr>
      <vt:lpstr>Ausblick</vt:lpstr>
      <vt:lpstr>Teaser: Veranstaltungen</vt:lpstr>
      <vt:lpstr>Ein herzliches Dankeschön!</vt:lpstr>
      <vt:lpstr>Tschüss!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Diekmann, Daniel</dc:creator>
  <cp:lastModifiedBy>Diekmann, Daniel</cp:lastModifiedBy>
  <cp:revision>17</cp:revision>
  <dcterms:created xsi:type="dcterms:W3CDTF">2025-09-03T07:43:24Z</dcterms:created>
  <dcterms:modified xsi:type="dcterms:W3CDTF">2025-09-16T05:37:24Z</dcterms:modified>
</cp:coreProperties>
</file>